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ink/ink1.xml" ContentType="application/inkml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  <p:sldMasterId id="2147483774" r:id="rId2"/>
  </p:sldMasterIdLst>
  <p:notesMasterIdLst>
    <p:notesMasterId r:id="rId42"/>
  </p:notesMasterIdLst>
  <p:handoutMasterIdLst>
    <p:handoutMasterId r:id="rId43"/>
  </p:handoutMasterIdLst>
  <p:sldIdLst>
    <p:sldId id="1217" r:id="rId3"/>
    <p:sldId id="2179" r:id="rId4"/>
    <p:sldId id="2180" r:id="rId5"/>
    <p:sldId id="465" r:id="rId6"/>
    <p:sldId id="2205" r:id="rId7"/>
    <p:sldId id="2206" r:id="rId8"/>
    <p:sldId id="257" r:id="rId9"/>
    <p:sldId id="2207" r:id="rId10"/>
    <p:sldId id="2210" r:id="rId11"/>
    <p:sldId id="2209" r:id="rId12"/>
    <p:sldId id="2182" r:id="rId13"/>
    <p:sldId id="1221" r:id="rId14"/>
    <p:sldId id="803" r:id="rId15"/>
    <p:sldId id="806" r:id="rId16"/>
    <p:sldId id="812" r:id="rId17"/>
    <p:sldId id="813" r:id="rId18"/>
    <p:sldId id="2190" r:id="rId19"/>
    <p:sldId id="2201" r:id="rId20"/>
    <p:sldId id="2184" r:id="rId21"/>
    <p:sldId id="2187" r:id="rId22"/>
    <p:sldId id="2185" r:id="rId23"/>
    <p:sldId id="2208" r:id="rId24"/>
    <p:sldId id="2192" r:id="rId25"/>
    <p:sldId id="2204" r:id="rId26"/>
    <p:sldId id="2202" r:id="rId27"/>
    <p:sldId id="2194" r:id="rId28"/>
    <p:sldId id="2195" r:id="rId29"/>
    <p:sldId id="2196" r:id="rId30"/>
    <p:sldId id="2197" r:id="rId31"/>
    <p:sldId id="2198" r:id="rId32"/>
    <p:sldId id="466" r:id="rId33"/>
    <p:sldId id="632" r:id="rId34"/>
    <p:sldId id="631" r:id="rId35"/>
    <p:sldId id="622" r:id="rId36"/>
    <p:sldId id="2199" r:id="rId37"/>
    <p:sldId id="1008" r:id="rId38"/>
    <p:sldId id="1034" r:id="rId39"/>
    <p:sldId id="1007" r:id="rId40"/>
    <p:sldId id="2200" r:id="rId41"/>
  </p:sldIdLst>
  <p:sldSz cx="12192000" cy="6858000"/>
  <p:notesSz cx="9144000" cy="6858000"/>
  <p:defaultTextStyle>
    <a:defPPr>
      <a:defRPr lang="en-US"/>
    </a:defPPr>
    <a:lvl1pPr marL="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4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91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837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783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729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646BE66C-090C-B545-BC36-8D961058A448}">
          <p14:sldIdLst>
            <p14:sldId id="1217"/>
            <p14:sldId id="2179"/>
            <p14:sldId id="2180"/>
          </p14:sldIdLst>
        </p14:section>
        <p14:section name="Trygg-Hansa Journey" id="{2F09F059-D2EC-4ADC-BE7E-E6E779833A14}">
          <p14:sldIdLst>
            <p14:sldId id="465"/>
            <p14:sldId id="2205"/>
            <p14:sldId id="2206"/>
            <p14:sldId id="257"/>
            <p14:sldId id="2207"/>
          </p14:sldIdLst>
        </p14:section>
        <p14:section name="Mike - Summarize" id="{35CFAD78-B996-40D9-8452-53C33D3A9772}">
          <p14:sldIdLst>
            <p14:sldId id="2210"/>
            <p14:sldId id="2209"/>
          </p14:sldIdLst>
        </p14:section>
        <p14:section name="Painpoint #1 - Move to declarative" id="{A5128E13-000B-4F92-A3E2-8163A13F8697}">
          <p14:sldIdLst>
            <p14:sldId id="2182"/>
            <p14:sldId id="1221"/>
            <p14:sldId id="803"/>
            <p14:sldId id="806"/>
            <p14:sldId id="812"/>
            <p14:sldId id="813"/>
          </p14:sldIdLst>
        </p14:section>
        <p14:section name="Painpoint #2 - Integrations" id="{C125F1E1-59B5-435E-A474-1DB104FA09BF}">
          <p14:sldIdLst>
            <p14:sldId id="2190"/>
            <p14:sldId id="2201"/>
            <p14:sldId id="2184"/>
            <p14:sldId id="2187"/>
            <p14:sldId id="2185"/>
            <p14:sldId id="2208"/>
          </p14:sldIdLst>
        </p14:section>
        <p14:section name="Painpoint #3 - Self Service" id="{F0F496B2-B41D-4290-A66F-C9089B402F94}">
          <p14:sldIdLst>
            <p14:sldId id="2192"/>
            <p14:sldId id="2204"/>
            <p14:sldId id="2202"/>
            <p14:sldId id="2194"/>
            <p14:sldId id="2195"/>
            <p14:sldId id="2196"/>
          </p14:sldIdLst>
        </p14:section>
        <p14:section name="Painpoint #4 - Integrated Management" id="{C0C1385E-8116-48CB-916F-B8924F60FFA7}">
          <p14:sldIdLst>
            <p14:sldId id="2197"/>
            <p14:sldId id="2198"/>
            <p14:sldId id="466"/>
            <p14:sldId id="632"/>
            <p14:sldId id="631"/>
            <p14:sldId id="622"/>
          </p14:sldIdLst>
        </p14:section>
        <p14:section name="Summary" id="{1864ED96-143E-4240-A3AC-11035AB8988D}">
          <p14:sldIdLst>
            <p14:sldId id="2199"/>
            <p14:sldId id="1008"/>
            <p14:sldId id="1034"/>
            <p14:sldId id="1007"/>
            <p14:sldId id="22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2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itzhugh, Rebecca" initials="FR" lastIdx="1" clrIdx="0">
    <p:extLst>
      <p:ext uri="{19B8F6BF-5375-455C-9EA6-DF929625EA0E}">
        <p15:presenceInfo xmlns:p15="http://schemas.microsoft.com/office/powerpoint/2012/main" userId="S::rxf67@psu.edu::7f89385d-dfb5-4006-b43b-93616f950f5d" providerId="AD"/>
      </p:ext>
    </p:extLst>
  </p:cmAuthor>
  <p:cmAuthor id="2" name="Mike Preston" initials="MP" lastIdx="2" clrIdx="1">
    <p:extLst>
      <p:ext uri="{19B8F6BF-5375-455C-9EA6-DF929625EA0E}">
        <p15:presenceInfo xmlns:p15="http://schemas.microsoft.com/office/powerpoint/2012/main" userId="Mike Prest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74C1"/>
    <a:srgbClr val="00D9CE"/>
    <a:srgbClr val="008CA3"/>
    <a:srgbClr val="00667D"/>
    <a:srgbClr val="00B2A9"/>
    <a:srgbClr val="00303C"/>
    <a:srgbClr val="EACE15"/>
    <a:srgbClr val="FFF403"/>
    <a:srgbClr val="FFF303"/>
    <a:srgbClr val="D564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9749" autoAdjust="0"/>
    <p:restoredTop sz="95508" autoAdjust="0"/>
  </p:normalViewPr>
  <p:slideViewPr>
    <p:cSldViewPr snapToGrid="0">
      <p:cViewPr varScale="1">
        <p:scale>
          <a:sx n="111" d="100"/>
          <a:sy n="111" d="100"/>
        </p:scale>
        <p:origin x="132" y="168"/>
      </p:cViewPr>
      <p:guideLst>
        <p:guide orient="horz" pos="372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howGuides="1">
      <p:cViewPr varScale="1">
        <p:scale>
          <a:sx n="120" d="100"/>
          <a:sy n="120" d="100"/>
        </p:scale>
        <p:origin x="202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E82528-B3FB-4E47-91E5-C20D4C1362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boto Regular" panose="02000000000000000000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3B30F-EA84-5D42-9F45-FD1B8B289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E71B0-A183-9047-9AAD-7FB5280C5ED1}" type="datetimeFigureOut">
              <a:rPr lang="en-US" smtClean="0">
                <a:latin typeface="Roboto Regular" panose="02000000000000000000" pitchFamily="2" charset="0"/>
              </a:rPr>
              <a:t>1/30/2020</a:t>
            </a:fld>
            <a:endParaRPr lang="en-US" dirty="0">
              <a:latin typeface="Roboto Regular" panose="02000000000000000000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C06E69-4518-CE46-A03E-9FCFFFCDCA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Roboto Regular" panose="020000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5DD23-AAA9-E348-AEF5-A9B9879675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E97DC-0151-6545-81DB-5B8394248CEE}" type="slidenum">
              <a:rPr lang="en-US" smtClean="0">
                <a:latin typeface="Roboto Regular" panose="02000000000000000000" pitchFamily="2" charset="0"/>
              </a:rPr>
              <a:t>‹#›</a:t>
            </a:fld>
            <a:endParaRPr lang="en-US" dirty="0">
              <a:latin typeface="Roboto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811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 Regular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 Regular" panose="02000000000000000000" pitchFamily="2" charset="0"/>
              </a:defRPr>
            </a:lvl1pPr>
          </a:lstStyle>
          <a:p>
            <a:fld id="{D9877D3A-1FA8-434B-90C9-6FE35E033EAE}" type="datetimeFigureOut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 Regular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 Regular" panose="02000000000000000000" pitchFamily="2" charset="0"/>
              </a:defRPr>
            </a:lvl1pPr>
          </a:lstStyle>
          <a:p>
            <a:fld id="{20416294-ABF7-2947-B07D-FFCC9B99E80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80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 Regular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136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26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14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Roboto Regular" panose="02000000000000000000" pitchFamily="2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83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F16CF-F7E4-6B42-ADC5-9E85BA7B15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7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F16CF-F7E4-6B42-ADC5-9E85BA7B15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06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F16CF-F7E4-6B42-ADC5-9E85BA7B15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90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5F16CF-F7E4-6B42-ADC5-9E85BA7B15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738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76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3490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>
              <a:latin typeface="Arial" panose="020B0604020202020204" pitchFamily="34" charset="0"/>
              <a:cs typeface="Myriad Apple Tex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273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68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2D6A4-EBC6-7649-9F28-7770B8F8FE53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338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49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124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73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n-US" b="0" dirty="0">
                <a:effectLst/>
              </a:rPr>
            </a:br>
            <a:br>
              <a:rPr lang="en-US" b="0" dirty="0"/>
            </a:br>
            <a:endParaRPr lang="en-US" b="0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01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156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060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6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04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26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044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63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112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24DC8D-BEC2-D34A-81E1-6AC3BD4AB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118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2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9724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42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416294-ABF7-2947-B07D-FFCC9B99E8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Regular" panose="02000000000000000000" pitchFamily="2" charset="0"/>
                <a:ea typeface="+mn-ea"/>
                <a:cs typeface="+mn-cs"/>
              </a:rPr>
              <a:pPr marL="0" marR="0" lvl="0" indent="0" algn="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Regular" panose="020000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645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12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91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89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61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64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56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553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416294-ABF7-2947-B07D-FFCC9B99E80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8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47">
            <a:extLst>
              <a:ext uri="{FF2B5EF4-FFF2-40B4-BE49-F238E27FC236}">
                <a16:creationId xmlns:a16="http://schemas.microsoft.com/office/drawing/2014/main" id="{6E0BB37E-4C8B-43A4-A075-54467884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6747" y="1467575"/>
            <a:ext cx="6836208" cy="2272417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lnSpc>
                <a:spcPts val="8500"/>
              </a:lnSpc>
              <a:defRPr sz="6000" b="0" i="0" cap="none" spc="5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2F31A-FC7B-6542-8348-3E49F927E5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6747" y="5989320"/>
            <a:ext cx="1431235" cy="411480"/>
          </a:xfrm>
          <a:prstGeom prst="rect">
            <a:avLst/>
          </a:prstGeom>
        </p:spPr>
      </p:pic>
      <p:sp>
        <p:nvSpPr>
          <p:cNvPr id="6" name="Text Placeholder 150">
            <a:extLst>
              <a:ext uri="{FF2B5EF4-FFF2-40B4-BE49-F238E27FC236}">
                <a16:creationId xmlns:a16="http://schemas.microsoft.com/office/drawing/2014/main" id="{EA3CF387-41DD-7444-BAD5-3029CEBBE5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6747" y="4008887"/>
            <a:ext cx="6836208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7" name="Picture 2" descr="Trygg-Hansa Försäkringsbolag">
            <a:extLst>
              <a:ext uri="{FF2B5EF4-FFF2-40B4-BE49-F238E27FC236}">
                <a16:creationId xmlns:a16="http://schemas.microsoft.com/office/drawing/2014/main" id="{B161E464-2859-4637-97F5-4A75197BE8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40" y="5989320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5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/ footer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694F0A-71A4-6F4E-94E3-D48A25EE61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48640" y="6327077"/>
            <a:ext cx="1005840" cy="28917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5506370-DFA8-BB4A-8768-0F676F1527FC}"/>
              </a:ext>
            </a:extLst>
          </p:cNvPr>
          <p:cNvSpPr txBox="1">
            <a:spLocks/>
          </p:cNvSpPr>
          <p:nvPr userDrawn="1"/>
        </p:nvSpPr>
        <p:spPr>
          <a:xfrm>
            <a:off x="11355767" y="6445963"/>
            <a:ext cx="287593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58EF2C1-2AA3-6543-AC36-AA1EAB4C69F1}"/>
              </a:ext>
            </a:extLst>
          </p:cNvPr>
          <p:cNvSpPr txBox="1">
            <a:spLocks/>
          </p:cNvSpPr>
          <p:nvPr userDrawn="1"/>
        </p:nvSpPr>
        <p:spPr>
          <a:xfrm>
            <a:off x="7751512" y="6445963"/>
            <a:ext cx="364523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  <p:pic>
        <p:nvPicPr>
          <p:cNvPr id="5" name="Picture 2" descr="Trygg-Hansa Försäkringsbolag">
            <a:extLst>
              <a:ext uri="{FF2B5EF4-FFF2-40B4-BE49-F238E27FC236}">
                <a16:creationId xmlns:a16="http://schemas.microsoft.com/office/drawing/2014/main" id="{FBD930DD-FDED-4B9F-858D-E9F43846D0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2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NO Subtitle NO Copyright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51302F7-AF88-7C4D-86C4-E4EBE9C05C5A}"/>
              </a:ext>
            </a:extLst>
          </p:cNvPr>
          <p:cNvSpPr txBox="1">
            <a:spLocks/>
          </p:cNvSpPr>
          <p:nvPr userDrawn="1"/>
        </p:nvSpPr>
        <p:spPr>
          <a:xfrm>
            <a:off x="11355767" y="6445963"/>
            <a:ext cx="2834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4" name="Title 147">
            <a:extLst>
              <a:ext uri="{FF2B5EF4-FFF2-40B4-BE49-F238E27FC236}">
                <a16:creationId xmlns:a16="http://schemas.microsoft.com/office/drawing/2014/main" id="{A760975E-A30D-9643-8B23-C59E9401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0" i="0" cap="none" spc="-50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E94BAF-DB5E-3F4E-87C9-E208C2CE79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48640" y="6327077"/>
            <a:ext cx="1005840" cy="289179"/>
          </a:xfrm>
          <a:prstGeom prst="rect">
            <a:avLst/>
          </a:prstGeom>
        </p:spPr>
      </p:pic>
      <p:pic>
        <p:nvPicPr>
          <p:cNvPr id="5" name="Picture 2" descr="Trygg-Hansa Försäkringsbolag">
            <a:extLst>
              <a:ext uri="{FF2B5EF4-FFF2-40B4-BE49-F238E27FC236}">
                <a16:creationId xmlns:a16="http://schemas.microsoft.com/office/drawing/2014/main" id="{BD0539D1-A14A-4773-A123-035DAE052BB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52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al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72075F9-6568-CF4F-99E4-21AD0FFC5D2E}"/>
              </a:ext>
            </a:extLst>
          </p:cNvPr>
          <p:cNvCxnSpPr>
            <a:cxnSpLocks/>
          </p:cNvCxnSpPr>
          <p:nvPr userDrawn="1"/>
        </p:nvCxnSpPr>
        <p:spPr>
          <a:xfrm>
            <a:off x="891915" y="3035508"/>
            <a:ext cx="10185816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790B081-D3C3-B442-8A0B-78226B5033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48640" y="6327077"/>
            <a:ext cx="1005840" cy="289179"/>
          </a:xfrm>
          <a:prstGeom prst="rect">
            <a:avLst/>
          </a:prstGeo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E5C54F9D-0381-674A-8BBC-F0C30729C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2175" y="3122613"/>
            <a:ext cx="10185400" cy="338554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lang="en-US" sz="1600" b="0" i="0" kern="1200" cap="none" spc="-50" baseline="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11DF20E2-C604-E147-A1F0-F569E3DDEB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1915" y="2582821"/>
            <a:ext cx="10185400" cy="415925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>
              <a:buNone/>
              <a:defRPr lang="en-US" sz="2800" b="0" i="0" kern="1200" cap="none" spc="-50" baseline="0" dirty="0" smtClean="0">
                <a:solidFill>
                  <a:schemeClr val="tx1">
                    <a:lumMod val="20000"/>
                    <a:lumOff val="80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338328" indent="0">
              <a:buNone/>
              <a:defRPr sz="2800">
                <a:latin typeface="+mj-lt"/>
              </a:defRPr>
            </a:lvl2pPr>
            <a:lvl3pPr marL="676656" indent="0">
              <a:buNone/>
              <a:defRPr sz="2800">
                <a:latin typeface="+mj-lt"/>
              </a:defRPr>
            </a:lvl3pPr>
            <a:lvl4pPr marL="1033272" indent="0">
              <a:buNone/>
              <a:defRPr sz="2800">
                <a:latin typeface="+mj-lt"/>
              </a:defRPr>
            </a:lvl4pPr>
            <a:lvl5pPr marL="1371600" indent="0">
              <a:buNone/>
              <a:defRPr sz="2800">
                <a:latin typeface="+mj-lt"/>
              </a:defRPr>
            </a:lvl5pPr>
          </a:lstStyle>
          <a:p>
            <a:pPr lvl="0"/>
            <a:r>
              <a:rPr lang="en-US" dirty="0"/>
              <a:t>Information Title</a:t>
            </a:r>
          </a:p>
        </p:txBody>
      </p:sp>
      <p:pic>
        <p:nvPicPr>
          <p:cNvPr id="6" name="Picture 2" descr="Trygg-Hansa Försäkringsbolag">
            <a:extLst>
              <a:ext uri="{FF2B5EF4-FFF2-40B4-BE49-F238E27FC236}">
                <a16:creationId xmlns:a16="http://schemas.microsoft.com/office/drawing/2014/main" id="{E39B0A6F-FD1A-451D-8603-B02349F022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88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67"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263467" y="6326650"/>
            <a:ext cx="1557867" cy="365125"/>
          </a:xfrm>
          <a:prstGeom prst="rect">
            <a:avLst/>
          </a:prstGeom>
        </p:spPr>
        <p:txBody>
          <a:bodyPr/>
          <a:lstStyle>
            <a:lvl1pPr algn="ctr">
              <a:defRPr sz="1067">
                <a:solidFill>
                  <a:srgbClr val="B8B9BB"/>
                </a:solidFill>
                <a:latin typeface="Arial"/>
                <a:cs typeface="Arial"/>
              </a:defRPr>
            </a:lvl1pPr>
          </a:lstStyle>
          <a:p>
            <a:fld id="{5D7BA63F-3353-457C-9FFB-0436CE73DCD9}" type="datetime1">
              <a:rPr lang="en-US" smtClean="0"/>
              <a:pPr/>
              <a:t>1/30/2020</a:t>
            </a:fld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03555" y="6326650"/>
            <a:ext cx="1478844" cy="365125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B8B9BB"/>
                </a:solidFill>
                <a:latin typeface="Arial"/>
                <a:cs typeface="Arial"/>
              </a:defRPr>
            </a:lvl1pPr>
          </a:lstStyle>
          <a:p>
            <a:fld id="{013BD505-9C13-4145-B624-2C211D6155B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96901" y="1711072"/>
            <a:ext cx="10985500" cy="4165601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10000"/>
              <a:defRPr>
                <a:latin typeface="Arial"/>
                <a:cs typeface="Arial"/>
              </a:defRPr>
            </a:lvl1pPr>
            <a:lvl2pPr marL="916494" indent="-306910">
              <a:buClr>
                <a:schemeClr val="accent4"/>
              </a:buClr>
              <a:buSzPct val="110000"/>
              <a:defRPr sz="1867">
                <a:latin typeface="Arial"/>
                <a:cs typeface="Arial"/>
              </a:defRPr>
            </a:lvl2pPr>
            <a:lvl3pPr marL="1445648" indent="-226478">
              <a:buClr>
                <a:schemeClr val="accent4"/>
              </a:buClr>
              <a:buSzPct val="110000"/>
              <a:defRPr sz="1600">
                <a:latin typeface="Arial"/>
                <a:cs typeface="Arial"/>
              </a:defRPr>
            </a:lvl3pPr>
            <a:lvl4pPr marL="2057349" indent="-228594">
              <a:buClr>
                <a:schemeClr val="accent4"/>
              </a:buClr>
              <a:buSzPct val="110000"/>
              <a:defRPr sz="1467">
                <a:latin typeface="Arial"/>
                <a:cs typeface="Arial"/>
              </a:defRPr>
            </a:lvl4pPr>
            <a:lvl5pPr marL="2666933" indent="-228594">
              <a:buClr>
                <a:schemeClr val="accent4"/>
              </a:buClr>
              <a:buSzPct val="110000"/>
              <a:defRPr sz="1467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543880" y="1292221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441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D1EDE-7116-2443-9BDD-368CE5B37660}" type="slidenum">
              <a:rPr lang="en-US" smtClean="0">
                <a:uFillTx/>
              </a:rPr>
              <a:pPr/>
              <a:t>‹#›</a:t>
            </a:fld>
            <a:endParaRPr lang="en-US" dirty="0">
              <a:uFillTx/>
            </a:endParaRP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676707" y="3299169"/>
            <a:ext cx="2841868" cy="249865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2"/>
                </a:solidFill>
                <a:uFillTx/>
              </a:defRPr>
            </a:lvl1pPr>
            <a:lvl2pPr>
              <a:defRPr sz="1333">
                <a:uFillTx/>
              </a:defRPr>
            </a:lvl2pPr>
            <a:lvl3pPr>
              <a:defRPr sz="1333">
                <a:uFillTx/>
              </a:defRPr>
            </a:lvl3pPr>
            <a:lvl4pPr>
              <a:defRPr sz="1333">
                <a:uFillTx/>
              </a:defRPr>
            </a:lvl4pPr>
            <a:lvl5pPr>
              <a:defRPr sz="1333">
                <a:uFillTx/>
              </a:defRPr>
            </a:lvl5pPr>
          </a:lstStyle>
          <a:p>
            <a:pPr lvl="0"/>
            <a:r>
              <a:rPr lang="en-US" dirty="0">
                <a:uFillTx/>
              </a:rPr>
              <a:t>VS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597056" y="4941976"/>
            <a:ext cx="3897056" cy="535753"/>
          </a:xfrm>
        </p:spPr>
        <p:txBody>
          <a:bodyPr>
            <a:noAutofit/>
          </a:bodyPr>
          <a:lstStyle>
            <a:lvl1pPr marL="0" marR="0" indent="0" algn="ctr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sz="1467" b="0">
                <a:solidFill>
                  <a:schemeClr val="tx2"/>
                </a:solidFill>
                <a:uFillTx/>
              </a:defRPr>
            </a:lvl1pPr>
            <a:lvl2pPr>
              <a:defRPr sz="1333">
                <a:uFillTx/>
              </a:defRPr>
            </a:lvl2pPr>
            <a:lvl3pPr>
              <a:defRPr sz="1333">
                <a:uFillTx/>
              </a:defRPr>
            </a:lvl3pPr>
            <a:lvl4pPr>
              <a:defRPr sz="1333">
                <a:uFillTx/>
              </a:defRPr>
            </a:lvl4pPr>
            <a:lvl5pPr>
              <a:defRPr sz="1333">
                <a:uFillTx/>
              </a:defRPr>
            </a:lvl5pPr>
          </a:lstStyle>
          <a:p>
            <a:r>
              <a:rPr lang="en-US" sz="1333" dirty="0">
                <a:solidFill>
                  <a:schemeClr val="bg1">
                    <a:lumMod val="65000"/>
                  </a:schemeClr>
                </a:solidFill>
                <a:uFillTx/>
                <a:latin typeface="Tahoma"/>
                <a:ea typeface="Roboto Light" panose="02000000000000000000" pitchFamily="2" charset="0"/>
              </a:rPr>
              <a:t>Sugar plum </a:t>
            </a:r>
            <a:r>
              <a:rPr lang="en-US" sz="1333" dirty="0" err="1">
                <a:solidFill>
                  <a:schemeClr val="bg1">
                    <a:lumMod val="65000"/>
                  </a:schemeClr>
                </a:solidFill>
                <a:uFillTx/>
                <a:latin typeface="Tahoma"/>
                <a:ea typeface="Roboto Light" panose="02000000000000000000" pitchFamily="2" charset="0"/>
              </a:rPr>
              <a:t>gummi</a:t>
            </a:r>
            <a:r>
              <a:rPr lang="en-US" sz="1333" dirty="0">
                <a:solidFill>
                  <a:schemeClr val="bg1">
                    <a:lumMod val="65000"/>
                  </a:schemeClr>
                </a:solidFill>
                <a:uFillTx/>
                <a:latin typeface="Tahoma"/>
                <a:ea typeface="Roboto Light" panose="02000000000000000000" pitchFamily="2" charset="0"/>
              </a:rPr>
              <a:t> bears. Apple pie yummy cake with candy. Sugar plum </a:t>
            </a:r>
            <a:r>
              <a:rPr lang="en-US" sz="1333" dirty="0" err="1">
                <a:solidFill>
                  <a:schemeClr val="bg1">
                    <a:lumMod val="65000"/>
                  </a:schemeClr>
                </a:solidFill>
                <a:uFillTx/>
                <a:latin typeface="Tahoma"/>
                <a:ea typeface="Roboto Light" panose="02000000000000000000" pitchFamily="2" charset="0"/>
              </a:rPr>
              <a:t>gummi</a:t>
            </a:r>
            <a:r>
              <a:rPr lang="en-US" sz="1333" dirty="0">
                <a:solidFill>
                  <a:schemeClr val="bg1">
                    <a:lumMod val="65000"/>
                  </a:schemeClr>
                </a:solidFill>
                <a:uFillTx/>
                <a:latin typeface="Tahoma"/>
                <a:ea typeface="Roboto Light" panose="02000000000000000000" pitchFamily="2" charset="0"/>
              </a:rPr>
              <a:t> bears. 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637385" y="1985462"/>
            <a:ext cx="3901440" cy="2631017"/>
          </a:xfrm>
        </p:spPr>
        <p:txBody>
          <a:bodyPr>
            <a:normAutofit/>
          </a:bodyPr>
          <a:lstStyle>
            <a:lvl1pPr marL="0" indent="0">
              <a:buNone/>
              <a:defRPr sz="1067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598330" y="1985462"/>
            <a:ext cx="3895540" cy="2631017"/>
          </a:xfrm>
        </p:spPr>
        <p:txBody>
          <a:bodyPr>
            <a:normAutofit/>
          </a:bodyPr>
          <a:lstStyle>
            <a:lvl1pPr marL="0" indent="0">
              <a:buNone/>
              <a:defRPr sz="1067">
                <a:uFillTx/>
              </a:defRPr>
            </a:lvl1pPr>
          </a:lstStyle>
          <a:p>
            <a:endParaRPr lang="en-US" dirty="0">
              <a:uFillTx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97057" y="271546"/>
            <a:ext cx="8128000" cy="1024737"/>
          </a:xfrm>
        </p:spPr>
        <p:txBody>
          <a:bodyPr/>
          <a:lstStyle>
            <a:lvl1pPr>
              <a:defRPr>
                <a:uFillTx/>
              </a:defRPr>
            </a:lvl1pPr>
          </a:lstStyle>
          <a:p>
            <a:r>
              <a:rPr lang="en-US" dirty="0">
                <a:uFillTx/>
              </a:rPr>
              <a:t>Title Line 1</a:t>
            </a:r>
            <a:br>
              <a:rPr lang="en-US" dirty="0">
                <a:uFillTx/>
              </a:rPr>
            </a:br>
            <a:r>
              <a:rPr lang="en-US" dirty="0">
                <a:uFillTx/>
              </a:rPr>
              <a:t>Title Line 2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8313" y="1369169"/>
            <a:ext cx="8126747" cy="616264"/>
          </a:xfrm>
        </p:spPr>
        <p:txBody>
          <a:bodyPr>
            <a:normAutofit/>
          </a:bodyPr>
          <a:lstStyle>
            <a:lvl1pPr marL="0" indent="0" algn="l">
              <a:buNone/>
              <a:defRPr sz="2133">
                <a:uFillTx/>
              </a:defRPr>
            </a:lvl1pPr>
          </a:lstStyle>
          <a:p>
            <a:pPr lvl="0"/>
            <a:r>
              <a:rPr lang="en-US" dirty="0">
                <a:uFillTx/>
              </a:rPr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543880" y="1292221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7637385" y="4941976"/>
            <a:ext cx="3901440" cy="535753"/>
          </a:xfrm>
        </p:spPr>
        <p:txBody>
          <a:bodyPr>
            <a:noAutofit/>
          </a:bodyPr>
          <a:lstStyle>
            <a:lvl1pPr marL="0" marR="0" indent="0" algn="ctr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 sz="1467" b="0">
                <a:solidFill>
                  <a:schemeClr val="tx2"/>
                </a:solidFill>
                <a:uFillTx/>
              </a:defRPr>
            </a:lvl1pPr>
            <a:lvl2pPr>
              <a:defRPr sz="1333">
                <a:uFillTx/>
              </a:defRPr>
            </a:lvl2pPr>
            <a:lvl3pPr>
              <a:defRPr sz="1333">
                <a:uFillTx/>
              </a:defRPr>
            </a:lvl3pPr>
            <a:lvl4pPr>
              <a:defRPr sz="1333">
                <a:uFillTx/>
              </a:defRPr>
            </a:lvl4pPr>
            <a:lvl5pPr>
              <a:defRPr sz="1333">
                <a:uFillTx/>
              </a:defRPr>
            </a:lvl5pPr>
          </a:lstStyle>
          <a:p>
            <a:r>
              <a:rPr lang="en-US" sz="1333" dirty="0">
                <a:solidFill>
                  <a:schemeClr val="bg1">
                    <a:lumMod val="65000"/>
                  </a:schemeClr>
                </a:solidFill>
                <a:uFillTx/>
                <a:latin typeface="Tahoma"/>
                <a:ea typeface="Roboto Light" panose="02000000000000000000" pitchFamily="2" charset="0"/>
              </a:rPr>
              <a:t>Sugar plum </a:t>
            </a:r>
            <a:r>
              <a:rPr lang="en-US" sz="1333" dirty="0" err="1">
                <a:solidFill>
                  <a:schemeClr val="bg1">
                    <a:lumMod val="65000"/>
                  </a:schemeClr>
                </a:solidFill>
                <a:uFillTx/>
                <a:latin typeface="Tahoma"/>
                <a:ea typeface="Roboto Light" panose="02000000000000000000" pitchFamily="2" charset="0"/>
              </a:rPr>
              <a:t>gummi</a:t>
            </a:r>
            <a:r>
              <a:rPr lang="en-US" sz="1333" dirty="0">
                <a:solidFill>
                  <a:schemeClr val="bg1">
                    <a:lumMod val="65000"/>
                  </a:schemeClr>
                </a:solidFill>
                <a:uFillTx/>
                <a:latin typeface="Tahoma"/>
                <a:ea typeface="Roboto Light" panose="02000000000000000000" pitchFamily="2" charset="0"/>
              </a:rPr>
              <a:t> bears. Apple pie yummy cake with candy. Sugar plum </a:t>
            </a:r>
            <a:r>
              <a:rPr lang="en-US" sz="1333" dirty="0" err="1">
                <a:solidFill>
                  <a:schemeClr val="bg1">
                    <a:lumMod val="65000"/>
                  </a:schemeClr>
                </a:solidFill>
                <a:uFillTx/>
                <a:latin typeface="Tahoma"/>
                <a:ea typeface="Roboto Light" panose="02000000000000000000" pitchFamily="2" charset="0"/>
              </a:rPr>
              <a:t>gummi</a:t>
            </a:r>
            <a:r>
              <a:rPr lang="en-US" sz="1333" dirty="0">
                <a:solidFill>
                  <a:schemeClr val="bg1">
                    <a:lumMod val="65000"/>
                  </a:schemeClr>
                </a:solidFill>
                <a:uFillTx/>
                <a:latin typeface="Tahoma"/>
                <a:ea typeface="Roboto Light" panose="02000000000000000000" pitchFamily="2" charset="0"/>
              </a:rPr>
              <a:t> bears. </a:t>
            </a:r>
          </a:p>
        </p:txBody>
      </p:sp>
    </p:spTree>
    <p:extLst>
      <p:ext uri="{BB962C8B-B14F-4D97-AF65-F5344CB8AC3E}">
        <p14:creationId xmlns:p14="http://schemas.microsoft.com/office/powerpoint/2010/main" val="251455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1612" y="2014608"/>
            <a:ext cx="6064557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51612" y="3303246"/>
            <a:ext cx="6064557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1612" y="4737426"/>
            <a:ext cx="6064557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1612" y="5138746"/>
            <a:ext cx="6064557" cy="355601"/>
          </a:xfrm>
        </p:spPr>
        <p:txBody>
          <a:bodyPr/>
          <a:lstStyle>
            <a:lvl1pPr algn="l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 Title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19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0" i="0" cap="none" spc="-50" baseline="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3596E9-39CF-6B4D-B054-4DED126C03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932877"/>
            <a:ext cx="5406853" cy="4191476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860425" indent="-182563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46225" indent="-174625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50">
            <a:extLst>
              <a:ext uri="{FF2B5EF4-FFF2-40B4-BE49-F238E27FC236}">
                <a16:creationId xmlns:a16="http://schemas.microsoft.com/office/drawing/2014/main" id="{65BD2E8A-8EB0-1D4B-9994-78DEA54BC3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3755B9-D9D0-6641-95AC-60933AD97F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6504" y="1932877"/>
            <a:ext cx="5406855" cy="4191476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860425" indent="-182563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46225" indent="-174625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28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8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NO Sub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0" i="0" cap="none" spc="-50" baseline="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C173-E6F9-B34E-881B-952A976E6D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40" y="1932877"/>
            <a:ext cx="11094719" cy="4102452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860425" indent="-182563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46225" indent="-174625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50">
            <a:extLst>
              <a:ext uri="{FF2B5EF4-FFF2-40B4-BE49-F238E27FC236}">
                <a16:creationId xmlns:a16="http://schemas.microsoft.com/office/drawing/2014/main" id="{17B9E1C7-0B25-B842-91A1-ED49F9CFD9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29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170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6C2EFA9-8266-4FE0-89D5-9A888DAA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A9F35A2-30F7-4781-9103-CE1D53456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303F471-E84E-4755-80D8-2E2B1B415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81AE2-D976-4E54-A92A-56CDC498DEC8}" type="datetimeFigureOut">
              <a:rPr lang="sv-SE" smtClean="0"/>
              <a:t>2020-01-30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A9D072A-3B6E-4138-9EA7-E8D51A8B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6A122A7-A3FA-4D8D-B45B-E255A382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A123D-9EBF-4D52-98DF-251C42E9B52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2088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466" cy="6861046"/>
          </a:xfrm>
          <a:prstGeom prst="rect">
            <a:avLst/>
          </a:prstGeom>
        </p:spPr>
      </p:pic>
      <p:sp>
        <p:nvSpPr>
          <p:cNvPr id="60" name="Title 147">
            <a:extLst>
              <a:ext uri="{FF2B5EF4-FFF2-40B4-BE49-F238E27FC236}">
                <a16:creationId xmlns:a16="http://schemas.microsoft.com/office/drawing/2014/main" id="{6E0BB37E-4C8B-43A4-A075-544678840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7083" y="2900997"/>
            <a:ext cx="6836208" cy="2272417"/>
          </a:xfrm>
          <a:prstGeom prst="rect">
            <a:avLst/>
          </a:prstGeom>
          <a:noFill/>
        </p:spPr>
        <p:txBody>
          <a:bodyPr wrap="square" lIns="0" anchor="t" anchorCtr="0">
            <a:normAutofit/>
          </a:bodyPr>
          <a:lstStyle>
            <a:lvl1pPr algn="l">
              <a:lnSpc>
                <a:spcPts val="8500"/>
              </a:lnSpc>
              <a:defRPr sz="8800" b="0" i="0" cap="none" spc="5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1" name="Text Placeholder 150">
            <a:extLst>
              <a:ext uri="{FF2B5EF4-FFF2-40B4-BE49-F238E27FC236}">
                <a16:creationId xmlns:a16="http://schemas.microsoft.com/office/drawing/2014/main" id="{6FB13891-3351-47CC-B06E-D7FF4D1059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7083" y="6219410"/>
            <a:ext cx="889173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Presenter Name or date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31" y="1045997"/>
            <a:ext cx="3944471" cy="15801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DC2AFBD-4A1C-482E-9992-85262C009F52}"/>
              </a:ext>
            </a:extLst>
          </p:cNvPr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1268BCD-177F-47B1-B0BC-ED9BEBAD95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9" name="Footer Placeholder 4">
              <a:extLst>
                <a:ext uri="{FF2B5EF4-FFF2-40B4-BE49-F238E27FC236}">
                  <a16:creationId xmlns:a16="http://schemas.microsoft.com/office/drawing/2014/main" id="{5E0A9FC7-3721-4586-9C87-DBA51A4789F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578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47">
            <a:extLst>
              <a:ext uri="{FF2B5EF4-FFF2-40B4-BE49-F238E27FC236}">
                <a16:creationId xmlns:a16="http://schemas.microsoft.com/office/drawing/2014/main" id="{E5CD631F-EA22-4A09-AF56-131C2BF62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0646" y="2479040"/>
            <a:ext cx="8390709" cy="2058126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>
            <a:lvl1pPr algn="ctr">
              <a:lnSpc>
                <a:spcPct val="90000"/>
              </a:lnSpc>
              <a:defRPr sz="5400" b="0" i="0" cap="none" spc="5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6DFBAD7-CE43-CC4C-B2F6-AE5B399472F1}"/>
              </a:ext>
            </a:extLst>
          </p:cNvPr>
          <p:cNvSpPr txBox="1">
            <a:spLocks/>
          </p:cNvSpPr>
          <p:nvPr userDrawn="1"/>
        </p:nvSpPr>
        <p:spPr>
          <a:xfrm>
            <a:off x="11355767" y="6445963"/>
            <a:ext cx="287593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E8C4C52-868A-AF4E-BE66-D8095364D3FC}"/>
              </a:ext>
            </a:extLst>
          </p:cNvPr>
          <p:cNvSpPr txBox="1">
            <a:spLocks/>
          </p:cNvSpPr>
          <p:nvPr userDrawn="1"/>
        </p:nvSpPr>
        <p:spPr>
          <a:xfrm>
            <a:off x="7751512" y="6445963"/>
            <a:ext cx="364523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DBF306-5702-E645-8DFA-8C798359CA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548640" y="6327648"/>
            <a:ext cx="1005840" cy="289179"/>
          </a:xfrm>
          <a:prstGeom prst="rect">
            <a:avLst/>
          </a:prstGeom>
        </p:spPr>
      </p:pic>
      <p:pic>
        <p:nvPicPr>
          <p:cNvPr id="7" name="Picture 2" descr="Trygg-Hansa Försäkringsbolag">
            <a:extLst>
              <a:ext uri="{FF2B5EF4-FFF2-40B4-BE49-F238E27FC236}">
                <a16:creationId xmlns:a16="http://schemas.microsoft.com/office/drawing/2014/main" id="{F29DE463-4017-4E73-ACEB-DC390F987D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048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-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583" cy="6858000"/>
          </a:xfrm>
          <a:prstGeom prst="rect">
            <a:avLst/>
          </a:prstGeom>
        </p:spPr>
      </p:pic>
      <p:sp>
        <p:nvSpPr>
          <p:cNvPr id="56" name="Title 147">
            <a:extLst>
              <a:ext uri="{FF2B5EF4-FFF2-40B4-BE49-F238E27FC236}">
                <a16:creationId xmlns:a16="http://schemas.microsoft.com/office/drawing/2014/main" id="{E5CD631F-EA22-4A09-AF56-131C2BF62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5739" y="2479040"/>
            <a:ext cx="8390709" cy="2058126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>
            <a:lvl1pPr algn="l">
              <a:lnSpc>
                <a:spcPct val="90000"/>
              </a:lnSpc>
              <a:defRPr sz="5400" b="0" i="0" cap="none" spc="5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E8C4C52-868A-AF4E-BE66-D8095364D3FC}"/>
              </a:ext>
            </a:extLst>
          </p:cNvPr>
          <p:cNvSpPr txBox="1">
            <a:spLocks/>
          </p:cNvSpPr>
          <p:nvPr userDrawn="1"/>
        </p:nvSpPr>
        <p:spPr>
          <a:xfrm>
            <a:off x="7751512" y="6445963"/>
            <a:ext cx="364523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alpha val="4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alpha val="4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2019 Rubrik</a:t>
            </a:r>
            <a:r>
              <a:rPr sz="800" dirty="0">
                <a:solidFill>
                  <a:schemeClr val="bg1">
                    <a:alpha val="4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473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-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56"/>
            <a:ext cx="12192001" cy="6859333"/>
          </a:xfrm>
          <a:prstGeom prst="rect">
            <a:avLst/>
          </a:prstGeom>
        </p:spPr>
      </p:pic>
      <p:sp>
        <p:nvSpPr>
          <p:cNvPr id="56" name="Title 147">
            <a:extLst>
              <a:ext uri="{FF2B5EF4-FFF2-40B4-BE49-F238E27FC236}">
                <a16:creationId xmlns:a16="http://schemas.microsoft.com/office/drawing/2014/main" id="{E5CD631F-EA22-4A09-AF56-131C2BF62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5739" y="2479040"/>
            <a:ext cx="8390709" cy="2058126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>
            <a:lvl1pPr algn="l">
              <a:lnSpc>
                <a:spcPct val="90000"/>
              </a:lnSpc>
              <a:defRPr sz="5400" b="0" i="0" cap="none" spc="5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35459EB-7821-4543-9DEC-3B9EA2990936}"/>
              </a:ext>
            </a:extLst>
          </p:cNvPr>
          <p:cNvSpPr txBox="1">
            <a:spLocks/>
          </p:cNvSpPr>
          <p:nvPr userDrawn="1"/>
        </p:nvSpPr>
        <p:spPr>
          <a:xfrm>
            <a:off x="7751512" y="6445963"/>
            <a:ext cx="3645239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2019 Rubrik</a:t>
            </a:r>
            <a:r>
              <a:rPr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644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6585" cy="6858000"/>
          </a:xfrm>
          <a:prstGeom prst="rect">
            <a:avLst/>
          </a:prstGeom>
        </p:spPr>
      </p:pic>
      <p:sp>
        <p:nvSpPr>
          <p:cNvPr id="56" name="Title 147">
            <a:extLst>
              <a:ext uri="{FF2B5EF4-FFF2-40B4-BE49-F238E27FC236}">
                <a16:creationId xmlns:a16="http://schemas.microsoft.com/office/drawing/2014/main" id="{E5CD631F-EA22-4A09-AF56-131C2BF625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5739" y="2479040"/>
            <a:ext cx="8390709" cy="2058126"/>
          </a:xfrm>
          <a:prstGeom prst="rect">
            <a:avLst/>
          </a:prstGeom>
          <a:noFill/>
        </p:spPr>
        <p:txBody>
          <a:bodyPr wrap="square" lIns="0" rIns="0" anchor="ctr" anchorCtr="0">
            <a:normAutofit/>
          </a:bodyPr>
          <a:lstStyle>
            <a:lvl1pPr algn="l">
              <a:lnSpc>
                <a:spcPct val="90000"/>
              </a:lnSpc>
              <a:defRPr sz="5400" b="0" i="0" cap="none" spc="53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BAD38B6-E805-40DE-9B25-E1F1B01E2AA7}"/>
              </a:ext>
            </a:extLst>
          </p:cNvPr>
          <p:cNvSpPr txBox="1">
            <a:spLocks/>
          </p:cNvSpPr>
          <p:nvPr userDrawn="1"/>
        </p:nvSpPr>
        <p:spPr>
          <a:xfrm>
            <a:off x="7751512" y="6445963"/>
            <a:ext cx="3645239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2019 Rubrik</a:t>
            </a:r>
            <a:r>
              <a:rPr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8625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0" i="0" cap="none" spc="-50" baseline="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Table of Contents / Agenda Slide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6EF437-00D5-734C-A4FE-813AC04C4B09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1347537" y="1813036"/>
          <a:ext cx="9346783" cy="4138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404">
                  <a:extLst>
                    <a:ext uri="{9D8B030D-6E8A-4147-A177-3AD203B41FA5}">
                      <a16:colId xmlns:a16="http://schemas.microsoft.com/office/drawing/2014/main" val="33577681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573293065"/>
                    </a:ext>
                  </a:extLst>
                </a:gridCol>
                <a:gridCol w="5790099">
                  <a:extLst>
                    <a:ext uri="{9D8B030D-6E8A-4147-A177-3AD203B41FA5}">
                      <a16:colId xmlns:a16="http://schemas.microsoft.com/office/drawing/2014/main" val="2560462821"/>
                    </a:ext>
                  </a:extLst>
                </a:gridCol>
              </a:tblGrid>
              <a:tr h="517261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Agenda item one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679897"/>
                  </a:ext>
                </a:extLst>
              </a:tr>
              <a:tr h="517261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Agenda item two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6900071"/>
                  </a:ext>
                </a:extLst>
              </a:tr>
              <a:tr h="517261">
                <a:tc>
                  <a:txBody>
                    <a:bodyPr/>
                    <a:lstStyle/>
                    <a:p>
                      <a:pPr marL="285750" indent="-285750" algn="l" defTabSz="914400" rtl="0" eaLnBrk="1" latinLnBrk="0" hangingPunct="1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Agenda item </a:t>
                      </a:r>
                      <a:r>
                        <a:rPr lang="en-US" sz="1800" b="0" kern="12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three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6886477"/>
                  </a:ext>
                </a:extLst>
              </a:tr>
              <a:tr h="517261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Agenda item four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3080731"/>
                  </a:ext>
                </a:extLst>
              </a:tr>
              <a:tr h="517261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Agenda item five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528091"/>
                  </a:ext>
                </a:extLst>
              </a:tr>
              <a:tr h="517261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Agenda item six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429429"/>
                  </a:ext>
                </a:extLst>
              </a:tr>
              <a:tr h="517261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Agenda item seven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261105"/>
                  </a:ext>
                </a:extLst>
              </a:tr>
              <a:tr h="517261"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accent1"/>
                        </a:buClr>
                        <a:buFont typeface="Wingdings" pitchFamily="2" charset="2"/>
                        <a:buChar char="§"/>
                      </a:pPr>
                      <a:r>
                        <a:rPr lang="en-US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Agenda item eight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Description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8638645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17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4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use NO Sub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0" i="0" cap="none" spc="-50" baseline="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31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90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w/ Sub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0" i="0" cap="none" spc="-50" baseline="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1" name="Text Placeholder 150">
            <a:extLst>
              <a:ext uri="{FF2B5EF4-FFF2-40B4-BE49-F238E27FC236}">
                <a16:creationId xmlns:a16="http://schemas.microsoft.com/office/drawing/2014/main" id="{3407401A-552E-7241-BB57-C2827A76D2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28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120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NO Sub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0" i="0" cap="none" spc="-50" baseline="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C173-E6F9-B34E-881B-952A976E6D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40" y="1932877"/>
            <a:ext cx="11094719" cy="4102452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860425" indent="-182563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46225" indent="-174625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50">
            <a:extLst>
              <a:ext uri="{FF2B5EF4-FFF2-40B4-BE49-F238E27FC236}">
                <a16:creationId xmlns:a16="http://schemas.microsoft.com/office/drawing/2014/main" id="{17B9E1C7-0B25-B842-91A1-ED49F9CFD9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29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829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0" i="0" cap="none" spc="-50" baseline="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3596E9-39CF-6B4D-B054-4DED126C03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932877"/>
            <a:ext cx="5406853" cy="4191476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860425" indent="-182563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46225" indent="-174625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50">
            <a:extLst>
              <a:ext uri="{FF2B5EF4-FFF2-40B4-BE49-F238E27FC236}">
                <a16:creationId xmlns:a16="http://schemas.microsoft.com/office/drawing/2014/main" id="{65BD2E8A-8EB0-1D4B-9994-78DEA54BC3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3755B9-D9D0-6641-95AC-60933AD97F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6504" y="1932877"/>
            <a:ext cx="5406855" cy="4191476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860425" indent="-182563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46225" indent="-174625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28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7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0" i="0" cap="none" spc="-50" baseline="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C173-E6F9-B34E-881B-952A976E6D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23861" y="1932877"/>
            <a:ext cx="3519499" cy="4102452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860425" indent="-182563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46225" indent="-174625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BE2E4C-3196-5944-9138-30FDA8E552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37" y="1932877"/>
            <a:ext cx="3519499" cy="4102452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860425" indent="-182563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46225" indent="-174625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99C2F0-CFFF-8C49-8302-8EA81D3807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36249" y="1932877"/>
            <a:ext cx="3519499" cy="4102452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860425" indent="-182563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46225" indent="-174625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0">
            <a:extLst>
              <a:ext uri="{FF2B5EF4-FFF2-40B4-BE49-F238E27FC236}">
                <a16:creationId xmlns:a16="http://schemas.microsoft.com/office/drawing/2014/main" id="{82110D21-53A6-8F4B-B18D-A0B1CE474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18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40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0" i="0" cap="none" spc="-50" baseline="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BE2E4C-3196-5944-9138-30FDA8E552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6874" y="1932877"/>
            <a:ext cx="2558556" cy="4170211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125413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 marL="1152525" indent="-119063">
              <a:buFont typeface="System Font Regular"/>
              <a:buChar char="–"/>
              <a:tabLst>
                <a:tab pos="1887538" algn="l"/>
              </a:tabLst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 marL="1492250" indent="-120650">
              <a:tabLst/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99C2F0-CFFF-8C49-8302-8EA81D3807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9910" y="1932877"/>
            <a:ext cx="2560753" cy="4170211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125413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 marL="1152525" indent="-119063">
              <a:buFont typeface="System Font Regular"/>
              <a:buChar char="–"/>
              <a:tabLst>
                <a:tab pos="1887538" algn="l"/>
              </a:tabLst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 marL="1492250" indent="-120650">
              <a:tabLst/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F0EB87-8580-A64D-9AF0-9C62DEDFC7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4045" y="1932877"/>
            <a:ext cx="2563849" cy="4170211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125413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 marL="1152525" indent="-119063">
              <a:buFont typeface="System Font Regular"/>
              <a:buChar char="–"/>
              <a:tabLst>
                <a:tab pos="1887538" algn="l"/>
              </a:tabLst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 marL="1492250" indent="-120650">
              <a:tabLst/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3C100-CCF9-6644-A65D-184F6949EB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79945" y="1932877"/>
            <a:ext cx="2563415" cy="4170211"/>
          </a:xfrm>
          <a:prstGeom prst="rect">
            <a:avLst/>
          </a:prstGeom>
        </p:spPr>
        <p:txBody>
          <a:bodyPr/>
          <a:lstStyle>
            <a:lvl1pPr marL="174625" indent="-174625">
              <a:tabLst/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 marL="803275" indent="-125413">
              <a:tabLst/>
              <a:defRPr sz="1400">
                <a:solidFill>
                  <a:schemeClr val="tx1">
                    <a:lumMod val="75000"/>
                  </a:schemeClr>
                </a:solidFill>
              </a:defRPr>
            </a:lvl3pPr>
            <a:lvl4pPr marL="1152525" indent="-119063">
              <a:buFont typeface="System Font Regular"/>
              <a:buChar char="–"/>
              <a:tabLst>
                <a:tab pos="1887538" algn="l"/>
              </a:tabLst>
              <a:defRPr sz="1400">
                <a:solidFill>
                  <a:schemeClr val="tx1">
                    <a:lumMod val="75000"/>
                  </a:schemeClr>
                </a:solidFill>
              </a:defRPr>
            </a:lvl4pPr>
            <a:lvl5pPr marL="1492250" indent="-120650">
              <a:tabLst/>
              <a:defRPr sz="1200"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50">
            <a:extLst>
              <a:ext uri="{FF2B5EF4-FFF2-40B4-BE49-F238E27FC236}">
                <a16:creationId xmlns:a16="http://schemas.microsoft.com/office/drawing/2014/main" id="{DB3458A5-0B7E-7E4C-8B40-20B6F1701C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75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30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48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1" i="0" cap="none" spc="-50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0A1C65-0FD7-B947-AB7C-1263C3B55C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48640" y="6327077"/>
            <a:ext cx="1005840" cy="289179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7F787F-FE81-964A-AD19-995ACFE5B0C9}"/>
              </a:ext>
            </a:extLst>
          </p:cNvPr>
          <p:cNvSpPr txBox="1">
            <a:spLocks/>
          </p:cNvSpPr>
          <p:nvPr userDrawn="1"/>
        </p:nvSpPr>
        <p:spPr>
          <a:xfrm>
            <a:off x="11355767" y="6445963"/>
            <a:ext cx="287593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86ACE61-2EDC-334F-A93F-3FA810EE0B02}"/>
              </a:ext>
            </a:extLst>
          </p:cNvPr>
          <p:cNvSpPr txBox="1">
            <a:spLocks/>
          </p:cNvSpPr>
          <p:nvPr userDrawn="1"/>
        </p:nvSpPr>
        <p:spPr>
          <a:xfrm>
            <a:off x="7751512" y="6445963"/>
            <a:ext cx="364523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  <p:pic>
        <p:nvPicPr>
          <p:cNvPr id="9" name="Picture 2" descr="Trygg-Hansa Försäkringsbolag">
            <a:extLst>
              <a:ext uri="{FF2B5EF4-FFF2-40B4-BE49-F238E27FC236}">
                <a16:creationId xmlns:a16="http://schemas.microsoft.com/office/drawing/2014/main" id="{B8413F0D-5844-4BF8-A2B7-401CC1F6CE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383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1404CE-BD33-CB44-9A47-D25C92A428BA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CCDC204-6D63-F244-8764-124382F8D05D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4D8C5-30C6-6C4D-B282-0CE4F8431576}"/>
              </a:ext>
            </a:extLst>
          </p:cNvPr>
          <p:cNvSpPr txBox="1"/>
          <p:nvPr userDrawn="1"/>
        </p:nvSpPr>
        <p:spPr>
          <a:xfrm>
            <a:off x="1651221" y="2790212"/>
            <a:ext cx="8889559" cy="830997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0" indent="0" algn="ctr">
              <a:buClr>
                <a:schemeClr val="accent6">
                  <a:lumMod val="20000"/>
                  <a:lumOff val="80000"/>
                </a:schemeClr>
              </a:buClr>
              <a:buNone/>
            </a:pPr>
            <a:r>
              <a:rPr lang="en-US" sz="4800" b="0" spc="-50" baseline="0" dirty="0">
                <a:solidFill>
                  <a:schemeClr val="tx1"/>
                </a:solidFill>
                <a:ea typeface="Roboto" panose="02000000000000000000" pitchFamily="2" charset="0"/>
                <a:cs typeface="Calibri Light"/>
              </a:rPr>
              <a:t>Don’t Backup. Go </a:t>
            </a:r>
            <a:r>
              <a:rPr lang="en-US" sz="4800" b="0" spc="-100" baseline="0" dirty="0">
                <a:gradFill>
                  <a:gsLst>
                    <a:gs pos="1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  <a:t>Fo</a:t>
            </a:r>
            <a:r>
              <a:rPr lang="en-US" sz="4800" b="0" spc="0" baseline="0" dirty="0">
                <a:gradFill>
                  <a:gsLst>
                    <a:gs pos="1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  <a:t>rw</a:t>
            </a:r>
            <a:r>
              <a:rPr lang="en-US" sz="4800" b="0" spc="-50" baseline="0" dirty="0">
                <a:gradFill>
                  <a:gsLst>
                    <a:gs pos="1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  <a:t>ard</a:t>
            </a:r>
            <a:r>
              <a:rPr lang="en-US" sz="4800" b="0" spc="-50" baseline="0" dirty="0">
                <a:solidFill>
                  <a:schemeClr val="tx1"/>
                </a:solidFill>
                <a:ea typeface="Roboto" panose="02000000000000000000" pitchFamily="2" charset="0"/>
                <a:cs typeface="Calibri Light"/>
              </a:rPr>
              <a:t>. </a:t>
            </a:r>
            <a:endParaRPr lang="en-US" sz="4800" b="0" i="0" cap="all" spc="-50" baseline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736E89-3D40-6649-B784-723ED565B3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81402" y="4847080"/>
            <a:ext cx="1229196" cy="132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6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62CCE0-D2E7-264A-9176-0AF00E0842C5}"/>
              </a:ext>
            </a:extLst>
          </p:cNvPr>
          <p:cNvSpPr txBox="1"/>
          <p:nvPr userDrawn="1"/>
        </p:nvSpPr>
        <p:spPr>
          <a:xfrm>
            <a:off x="1601724" y="1925420"/>
            <a:ext cx="8988552" cy="3007161"/>
          </a:xfrm>
          <a:prstGeom prst="rect">
            <a:avLst/>
          </a:prstGeom>
        </p:spPr>
        <p:txBody>
          <a:bodyPr wrap="square" lIns="91440" tIns="91440" bIns="91440" rtlCol="0" anchor="ctr" anchorCtr="0">
            <a:normAutofit/>
          </a:bodyPr>
          <a:lstStyle/>
          <a:p>
            <a:pPr algn="ctr" defTabSz="457189">
              <a:lnSpc>
                <a:spcPct val="90000"/>
              </a:lnSpc>
              <a:spcBef>
                <a:spcPts val="400"/>
              </a:spcBef>
              <a:buClr>
                <a:schemeClr val="accent1"/>
              </a:buClr>
              <a:buSzPct val="80000"/>
            </a:pPr>
            <a:r>
              <a:rPr lang="en-US" sz="4800" spc="-100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  <a:t>Short Quote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60E68C5-7013-534F-B1C3-83D88071FEE4}"/>
              </a:ext>
            </a:extLst>
          </p:cNvPr>
          <p:cNvSpPr/>
          <p:nvPr userDrawn="1"/>
        </p:nvSpPr>
        <p:spPr>
          <a:xfrm>
            <a:off x="5652920" y="1144926"/>
            <a:ext cx="886161" cy="697006"/>
          </a:xfrm>
          <a:custGeom>
            <a:avLst/>
            <a:gdLst/>
            <a:ahLst/>
            <a:cxnLst/>
            <a:rect l="l" t="t" r="r" b="b"/>
            <a:pathLst>
              <a:path w="460176" h="361950">
                <a:moveTo>
                  <a:pt x="427434" y="0"/>
                </a:moveTo>
                <a:lnTo>
                  <a:pt x="460176" y="69056"/>
                </a:lnTo>
                <a:cubicBezTo>
                  <a:pt x="426839" y="80168"/>
                  <a:pt x="402927" y="95646"/>
                  <a:pt x="388441" y="115490"/>
                </a:cubicBezTo>
                <a:cubicBezTo>
                  <a:pt x="373955" y="135334"/>
                  <a:pt x="366315" y="161726"/>
                  <a:pt x="365521" y="194667"/>
                </a:cubicBezTo>
                <a:lnTo>
                  <a:pt x="446484" y="194667"/>
                </a:lnTo>
                <a:lnTo>
                  <a:pt x="446484" y="361950"/>
                </a:lnTo>
                <a:lnTo>
                  <a:pt x="279201" y="361950"/>
                </a:lnTo>
                <a:lnTo>
                  <a:pt x="279201" y="242292"/>
                </a:lnTo>
                <a:cubicBezTo>
                  <a:pt x="279201" y="193476"/>
                  <a:pt x="283467" y="155178"/>
                  <a:pt x="292000" y="127396"/>
                </a:cubicBezTo>
                <a:cubicBezTo>
                  <a:pt x="300533" y="99615"/>
                  <a:pt x="316408" y="74612"/>
                  <a:pt x="339625" y="52387"/>
                </a:cubicBezTo>
                <a:cubicBezTo>
                  <a:pt x="362843" y="30162"/>
                  <a:pt x="392112" y="12700"/>
                  <a:pt x="427434" y="0"/>
                </a:cubicBezTo>
                <a:close/>
                <a:moveTo>
                  <a:pt x="148232" y="0"/>
                </a:moveTo>
                <a:lnTo>
                  <a:pt x="180975" y="69056"/>
                </a:lnTo>
                <a:cubicBezTo>
                  <a:pt x="147637" y="80168"/>
                  <a:pt x="123725" y="95646"/>
                  <a:pt x="109239" y="115490"/>
                </a:cubicBezTo>
                <a:cubicBezTo>
                  <a:pt x="94753" y="135334"/>
                  <a:pt x="87113" y="161726"/>
                  <a:pt x="86320" y="194667"/>
                </a:cubicBezTo>
                <a:lnTo>
                  <a:pt x="167282" y="194667"/>
                </a:lnTo>
                <a:lnTo>
                  <a:pt x="167282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799" y="127694"/>
                </a:cubicBezTo>
                <a:cubicBezTo>
                  <a:pt x="21331" y="99714"/>
                  <a:pt x="37107" y="74612"/>
                  <a:pt x="60126" y="52387"/>
                </a:cubicBezTo>
                <a:cubicBezTo>
                  <a:pt x="83145" y="30162"/>
                  <a:pt x="112514" y="12700"/>
                  <a:pt x="148232" y="0"/>
                </a:cubicBezTo>
                <a:close/>
              </a:path>
            </a:pathLst>
          </a:custGeom>
          <a:gradFill flip="none" rotWithShape="1">
            <a:gsLst>
              <a:gs pos="3100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 Placeholder 150">
            <a:extLst>
              <a:ext uri="{FF2B5EF4-FFF2-40B4-BE49-F238E27FC236}">
                <a16:creationId xmlns:a16="http://schemas.microsoft.com/office/drawing/2014/main" id="{F281E6EC-02AA-CB4C-9F62-3FCA744F66A3}"/>
              </a:ext>
            </a:extLst>
          </p:cNvPr>
          <p:cNvSpPr txBox="1">
            <a:spLocks/>
          </p:cNvSpPr>
          <p:nvPr userDrawn="1"/>
        </p:nvSpPr>
        <p:spPr>
          <a:xfrm>
            <a:off x="1844040" y="5075767"/>
            <a:ext cx="8503920" cy="410633"/>
          </a:xfrm>
          <a:prstGeom prst="rect">
            <a:avLst/>
          </a:prstGeom>
        </p:spPr>
        <p:txBody>
          <a:bodyPr lIns="0" tIns="22860"/>
          <a:lstStyle>
            <a:lvl1pPr marL="0" indent="0" algn="l" defTabSz="457189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Arial"/>
              <a:buNone/>
              <a:tabLst/>
              <a:defRPr sz="2200" b="0" i="0" kern="1200">
                <a:solidFill>
                  <a:srgbClr val="3FFFD1"/>
                </a:solidFill>
                <a:latin typeface="+mn-lt"/>
                <a:ea typeface="Roboto" panose="02000000000000000000" pitchFamily="2" charset="0"/>
                <a:cs typeface="Calibri Light"/>
              </a:defRPr>
            </a:lvl1pPr>
            <a:lvl2pPr marL="288918" indent="0" algn="l" defTabSz="457189" rtl="0" eaLnBrk="1" latinLnBrk="0" hangingPunct="1">
              <a:spcBef>
                <a:spcPts val="500"/>
              </a:spcBef>
              <a:buClr>
                <a:schemeClr val="accent1"/>
              </a:buClr>
              <a:buSzPct val="80000"/>
              <a:buFont typeface="Arial"/>
              <a:buNone/>
              <a:tabLst/>
              <a:defRPr sz="2133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Calibri Light"/>
              </a:defRPr>
            </a:lvl2pPr>
            <a:lvl3pPr marL="681020" indent="0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  <a:defRPr sz="2133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Calibri Light"/>
              </a:defRPr>
            </a:lvl3pPr>
            <a:lvl4pPr marL="1031849" indent="0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>
                <a:tab pos="1887538" algn="l"/>
              </a:tabLst>
              <a:defRPr sz="2133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Calibri Light"/>
              </a:defRPr>
            </a:lvl4pPr>
            <a:lvl5pPr marL="1425539" indent="0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  <a:defRPr sz="2133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Calibri Light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John Doe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24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96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D0B3B5-476F-A049-8991-5414BA1F64E9}"/>
              </a:ext>
            </a:extLst>
          </p:cNvPr>
          <p:cNvSpPr txBox="1"/>
          <p:nvPr userDrawn="1"/>
        </p:nvSpPr>
        <p:spPr>
          <a:xfrm>
            <a:off x="1601724" y="1925420"/>
            <a:ext cx="8988552" cy="3007161"/>
          </a:xfrm>
          <a:prstGeom prst="rect">
            <a:avLst/>
          </a:prstGeom>
          <a:noFill/>
        </p:spPr>
        <p:txBody>
          <a:bodyPr wrap="square" lIns="91440" tIns="91440" bIns="91440" rtlCol="0" anchor="ctr" anchorCtr="0">
            <a:normAutofit/>
          </a:bodyPr>
          <a:lstStyle/>
          <a:p>
            <a:pPr algn="ctr" defTabSz="457189">
              <a:lnSpc>
                <a:spcPct val="120000"/>
              </a:lnSpc>
              <a:spcBef>
                <a:spcPts val="400"/>
              </a:spcBef>
              <a:buClr>
                <a:schemeClr val="accent1"/>
              </a:buClr>
              <a:buSzPct val="80000"/>
            </a:pPr>
            <a:r>
              <a:rPr lang="en-US" sz="4800" b="1" spc="-100" dirty="0">
                <a:solidFill>
                  <a:schemeClr val="tx2"/>
                </a:solidFill>
                <a:ea typeface="Roboto" panose="02000000000000000000" pitchFamily="2" charset="0"/>
                <a:cs typeface="Calibri Light"/>
              </a:rPr>
              <a:t>Headline</a:t>
            </a:r>
            <a:br>
              <a:rPr lang="en-US" sz="4800" spc="-100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</a:br>
            <a:r>
              <a:rPr lang="en-US" sz="4800" spc="-100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  <a:t>Long Quote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FEBE7AD-4594-A641-94EF-C57BB26CC21A}"/>
              </a:ext>
            </a:extLst>
          </p:cNvPr>
          <p:cNvSpPr/>
          <p:nvPr userDrawn="1"/>
        </p:nvSpPr>
        <p:spPr>
          <a:xfrm>
            <a:off x="5652920" y="1144926"/>
            <a:ext cx="886161" cy="697006"/>
          </a:xfrm>
          <a:custGeom>
            <a:avLst/>
            <a:gdLst/>
            <a:ahLst/>
            <a:cxnLst/>
            <a:rect l="l" t="t" r="r" b="b"/>
            <a:pathLst>
              <a:path w="460176" h="361950">
                <a:moveTo>
                  <a:pt x="427434" y="0"/>
                </a:moveTo>
                <a:lnTo>
                  <a:pt x="460176" y="69056"/>
                </a:lnTo>
                <a:cubicBezTo>
                  <a:pt x="426839" y="80168"/>
                  <a:pt x="402927" y="95646"/>
                  <a:pt x="388441" y="115490"/>
                </a:cubicBezTo>
                <a:cubicBezTo>
                  <a:pt x="373955" y="135334"/>
                  <a:pt x="366315" y="161726"/>
                  <a:pt x="365521" y="194667"/>
                </a:cubicBezTo>
                <a:lnTo>
                  <a:pt x="446484" y="194667"/>
                </a:lnTo>
                <a:lnTo>
                  <a:pt x="446484" y="361950"/>
                </a:lnTo>
                <a:lnTo>
                  <a:pt x="279201" y="361950"/>
                </a:lnTo>
                <a:lnTo>
                  <a:pt x="279201" y="242292"/>
                </a:lnTo>
                <a:cubicBezTo>
                  <a:pt x="279201" y="193476"/>
                  <a:pt x="283467" y="155178"/>
                  <a:pt x="292000" y="127396"/>
                </a:cubicBezTo>
                <a:cubicBezTo>
                  <a:pt x="300533" y="99615"/>
                  <a:pt x="316408" y="74612"/>
                  <a:pt x="339625" y="52387"/>
                </a:cubicBezTo>
                <a:cubicBezTo>
                  <a:pt x="362843" y="30162"/>
                  <a:pt x="392112" y="12700"/>
                  <a:pt x="427434" y="0"/>
                </a:cubicBezTo>
                <a:close/>
                <a:moveTo>
                  <a:pt x="148232" y="0"/>
                </a:moveTo>
                <a:lnTo>
                  <a:pt x="180975" y="69056"/>
                </a:lnTo>
                <a:cubicBezTo>
                  <a:pt x="147637" y="80168"/>
                  <a:pt x="123725" y="95646"/>
                  <a:pt x="109239" y="115490"/>
                </a:cubicBezTo>
                <a:cubicBezTo>
                  <a:pt x="94753" y="135334"/>
                  <a:pt x="87113" y="161726"/>
                  <a:pt x="86320" y="194667"/>
                </a:cubicBezTo>
                <a:lnTo>
                  <a:pt x="167282" y="194667"/>
                </a:lnTo>
                <a:lnTo>
                  <a:pt x="167282" y="361950"/>
                </a:lnTo>
                <a:lnTo>
                  <a:pt x="0" y="361950"/>
                </a:lnTo>
                <a:lnTo>
                  <a:pt x="0" y="242292"/>
                </a:lnTo>
                <a:cubicBezTo>
                  <a:pt x="0" y="193873"/>
                  <a:pt x="4266" y="155674"/>
                  <a:pt x="12799" y="127694"/>
                </a:cubicBezTo>
                <a:cubicBezTo>
                  <a:pt x="21331" y="99714"/>
                  <a:pt x="37107" y="74612"/>
                  <a:pt x="60126" y="52387"/>
                </a:cubicBezTo>
                <a:cubicBezTo>
                  <a:pt x="83145" y="30162"/>
                  <a:pt x="112514" y="12700"/>
                  <a:pt x="148232" y="0"/>
                </a:cubicBezTo>
                <a:close/>
              </a:path>
            </a:pathLst>
          </a:custGeom>
          <a:gradFill flip="none" rotWithShape="1">
            <a:gsLst>
              <a:gs pos="3100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 Placeholder 150">
            <a:extLst>
              <a:ext uri="{FF2B5EF4-FFF2-40B4-BE49-F238E27FC236}">
                <a16:creationId xmlns:a16="http://schemas.microsoft.com/office/drawing/2014/main" id="{8624BE23-80AA-CB42-99A1-84937D951E3F}"/>
              </a:ext>
            </a:extLst>
          </p:cNvPr>
          <p:cNvSpPr txBox="1">
            <a:spLocks/>
          </p:cNvSpPr>
          <p:nvPr userDrawn="1"/>
        </p:nvSpPr>
        <p:spPr>
          <a:xfrm>
            <a:off x="1844040" y="5075767"/>
            <a:ext cx="8503920" cy="410633"/>
          </a:xfrm>
          <a:prstGeom prst="rect">
            <a:avLst/>
          </a:prstGeom>
        </p:spPr>
        <p:txBody>
          <a:bodyPr lIns="0" tIns="22860"/>
          <a:lstStyle>
            <a:lvl1pPr marL="0" indent="0" algn="l" defTabSz="457189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Arial"/>
              <a:buNone/>
              <a:tabLst/>
              <a:defRPr sz="2200" b="0" i="0" kern="1200">
                <a:solidFill>
                  <a:srgbClr val="3FFFD1"/>
                </a:solidFill>
                <a:latin typeface="+mn-lt"/>
                <a:ea typeface="Roboto" panose="02000000000000000000" pitchFamily="2" charset="0"/>
                <a:cs typeface="Calibri Light"/>
              </a:defRPr>
            </a:lvl1pPr>
            <a:lvl2pPr marL="288918" indent="0" algn="l" defTabSz="457189" rtl="0" eaLnBrk="1" latinLnBrk="0" hangingPunct="1">
              <a:spcBef>
                <a:spcPts val="500"/>
              </a:spcBef>
              <a:buClr>
                <a:schemeClr val="accent1"/>
              </a:buClr>
              <a:buSzPct val="80000"/>
              <a:buFont typeface="Arial"/>
              <a:buNone/>
              <a:tabLst/>
              <a:defRPr sz="2133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Calibri Light"/>
              </a:defRPr>
            </a:lvl2pPr>
            <a:lvl3pPr marL="681020" indent="0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  <a:defRPr sz="2133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Calibri Light"/>
              </a:defRPr>
            </a:lvl3pPr>
            <a:lvl4pPr marL="1031849" indent="0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>
                <a:tab pos="1887538" algn="l"/>
              </a:tabLst>
              <a:defRPr sz="2133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Calibri Light"/>
              </a:defRPr>
            </a:lvl4pPr>
            <a:lvl5pPr marL="1425539" indent="0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  <a:defRPr sz="2133" b="0" i="0" kern="1200">
                <a:solidFill>
                  <a:schemeClr val="accent1"/>
                </a:solidFill>
                <a:latin typeface="+mn-lt"/>
                <a:ea typeface="Roboto" panose="02000000000000000000" pitchFamily="2" charset="0"/>
                <a:cs typeface="Calibri Light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John Doe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29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9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/ footers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21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3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NO Subtitle NO COPYRIGH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47">
            <a:extLst>
              <a:ext uri="{FF2B5EF4-FFF2-40B4-BE49-F238E27FC236}">
                <a16:creationId xmlns:a16="http://schemas.microsoft.com/office/drawing/2014/main" id="{A760975E-A30D-9643-8B23-C59E9401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0" i="0" cap="none" spc="-50" baseline="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48640" y="6327511"/>
            <a:ext cx="10848111" cy="288311"/>
            <a:chOff x="548640" y="6327511"/>
            <a:chExt cx="10848111" cy="28831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3733E3E-5DF4-C24C-82BE-22F588653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548640" y="6327511"/>
              <a:ext cx="1005840" cy="288311"/>
            </a:xfrm>
            <a:prstGeom prst="rect">
              <a:avLst/>
            </a:prstGeom>
          </p:spPr>
        </p:pic>
        <p:sp>
          <p:nvSpPr>
            <p:cNvPr id="20" name="Footer Placeholder 4">
              <a:extLst>
                <a:ext uri="{FF2B5EF4-FFF2-40B4-BE49-F238E27FC236}">
                  <a16:creationId xmlns:a16="http://schemas.microsoft.com/office/drawing/2014/main" id="{E07C2BC5-F2A1-E14D-8CAE-E93D27ADA0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751512" y="6445963"/>
              <a:ext cx="3645239" cy="123111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lang="en-US" sz="900" kern="1200" dirty="0">
                  <a:solidFill>
                    <a:schemeClr val="tx1"/>
                  </a:solidFill>
                  <a:latin typeface="Calibre Regular" pitchFamily="34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/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© </a:t>
              </a:r>
              <a:r>
                <a:rPr lang="en-US"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2019 Rubrik</a:t>
              </a:r>
              <a:r>
                <a:rPr sz="800" dirty="0">
                  <a:solidFill>
                    <a:schemeClr val="bg1">
                      <a:lumMod val="50000"/>
                      <a:alpha val="60000"/>
                    </a:schemeClr>
                  </a:solidFill>
                  <a:latin typeface="+mn-lt"/>
                  <a:ea typeface="Roboto" panose="02000000000000000000" pitchFamily="2" charset="0"/>
                  <a:cs typeface="Roboto" charset="0"/>
                </a:rPr>
                <a:t>. All rights reserved.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630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Hair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97058" y="271546"/>
            <a:ext cx="11042493" cy="1024737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8313" y="1369169"/>
            <a:ext cx="11040791" cy="616264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2133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409529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ubrik snowflake RGB.ai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7" t="31004" r="21592" b="19805"/>
          <a:stretch/>
        </p:blipFill>
        <p:spPr>
          <a:xfrm>
            <a:off x="0" y="0"/>
            <a:ext cx="4055240" cy="3983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3592" y="4334149"/>
            <a:ext cx="6388809" cy="1362075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133" b="0" cap="none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3592" y="1659481"/>
            <a:ext cx="6388809" cy="2433547"/>
          </a:xfrm>
          <a:prstGeom prst="rect">
            <a:avLst/>
          </a:prstGeom>
        </p:spPr>
        <p:txBody>
          <a:bodyPr lIns="0" anchor="b">
            <a:noAutofit/>
          </a:bodyPr>
          <a:lstStyle>
            <a:lvl1pPr marL="0" indent="0">
              <a:buNone/>
              <a:defRPr sz="4800">
                <a:solidFill>
                  <a:schemeClr val="tx1"/>
                </a:solidFill>
                <a:latin typeface="Arial"/>
                <a:cs typeface="Arial"/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263468" y="6326651"/>
            <a:ext cx="1557867" cy="365125"/>
          </a:xfrm>
          <a:prstGeom prst="rect">
            <a:avLst/>
          </a:prstGeom>
        </p:spPr>
        <p:txBody>
          <a:bodyPr/>
          <a:lstStyle>
            <a:lvl1pPr algn="ctr">
              <a:defRPr sz="1067">
                <a:solidFill>
                  <a:srgbClr val="B8B9BB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03555" y="6326651"/>
            <a:ext cx="1478844" cy="365125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B8B9BB"/>
                </a:solidFill>
                <a:latin typeface="Arial"/>
                <a:cs typeface="Arial"/>
              </a:defRPr>
            </a:lvl1pPr>
          </a:lstStyle>
          <a:p>
            <a:fld id="{013BD505-9C13-4145-B624-2C211D6155B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5387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mparison 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4676707" y="3299168"/>
            <a:ext cx="2841867" cy="249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480"/>
              </a:spcBef>
              <a:buClr>
                <a:schemeClr val="accent2"/>
              </a:buClr>
              <a:buFont typeface="Arial"/>
              <a:buNone/>
              <a:defRPr sz="2400" b="0" i="0" u="none" strike="noStrike" cap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90551" marR="0" lvl="1" indent="-313234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–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523923" marR="0" lvl="2" indent="-237022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•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133493" marR="0" lvl="3" indent="-237006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–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743063" marR="0" lvl="4" indent="-236993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»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3352632" marR="0" lvl="5" indent="-152312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62202" marR="0" lvl="6" indent="-15229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1771" marR="0" lvl="7" indent="-152280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181341" marR="0" lvl="8" indent="-15226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2"/>
          </p:nvPr>
        </p:nvSpPr>
        <p:spPr>
          <a:xfrm>
            <a:off x="597055" y="4941973"/>
            <a:ext cx="3897056" cy="535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467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90551" marR="0" lvl="1" indent="-313234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–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523923" marR="0" lvl="2" indent="-237022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•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133493" marR="0" lvl="3" indent="-237006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–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743063" marR="0" lvl="4" indent="-236993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»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3352632" marR="0" lvl="5" indent="-152312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62202" marR="0" lvl="6" indent="-15229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1771" marR="0" lvl="7" indent="-152280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181341" marR="0" lvl="8" indent="-15226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idx="3"/>
          </p:nvPr>
        </p:nvSpPr>
        <p:spPr>
          <a:xfrm>
            <a:off x="7637386" y="1985461"/>
            <a:ext cx="3901439" cy="2631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13"/>
              </a:spcBef>
              <a:buClr>
                <a:srgbClr val="A5A5A5"/>
              </a:buClr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90551" marR="0" lvl="1" indent="-245502" algn="l" rtl="0">
              <a:spcBef>
                <a:spcPts val="480"/>
              </a:spcBef>
              <a:buClr>
                <a:srgbClr val="A5A5A5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523923" marR="0" lvl="2" indent="-186223" algn="l" rtl="0">
              <a:spcBef>
                <a:spcPts val="427"/>
              </a:spcBef>
              <a:buClr>
                <a:srgbClr val="A5A5A5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133493" marR="0" lvl="3" indent="-203140" algn="l" rtl="0">
              <a:spcBef>
                <a:spcPts val="373"/>
              </a:spcBef>
              <a:buClr>
                <a:srgbClr val="A5A5A5"/>
              </a:buClr>
              <a:buSzPct val="100000"/>
              <a:buFont typeface="Arial"/>
              <a:buChar char="–"/>
              <a:defRPr sz="1867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743063" marR="0" lvl="4" indent="-220060" algn="l" rtl="0">
              <a:spcBef>
                <a:spcPts val="320"/>
              </a:spcBef>
              <a:buClr>
                <a:srgbClr val="A5A5A5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3352632" marR="0" lvl="5" indent="-152312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62202" marR="0" lvl="6" indent="-15229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1771" marR="0" lvl="7" indent="-152280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181341" marR="0" lvl="8" indent="-15226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idx="4"/>
          </p:nvPr>
        </p:nvSpPr>
        <p:spPr>
          <a:xfrm>
            <a:off x="598329" y="1985461"/>
            <a:ext cx="3895539" cy="26310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13"/>
              </a:spcBef>
              <a:buClr>
                <a:srgbClr val="A5A5A5"/>
              </a:buClr>
              <a:buFont typeface="Arial"/>
              <a:buNone/>
              <a:defRPr sz="1067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90551" marR="0" lvl="1" indent="-245502" algn="l" rtl="0">
              <a:spcBef>
                <a:spcPts val="480"/>
              </a:spcBef>
              <a:buClr>
                <a:srgbClr val="A5A5A5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523923" marR="0" lvl="2" indent="-186223" algn="l" rtl="0">
              <a:spcBef>
                <a:spcPts val="427"/>
              </a:spcBef>
              <a:buClr>
                <a:srgbClr val="A5A5A5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133493" marR="0" lvl="3" indent="-203140" algn="l" rtl="0">
              <a:spcBef>
                <a:spcPts val="373"/>
              </a:spcBef>
              <a:buClr>
                <a:srgbClr val="A5A5A5"/>
              </a:buClr>
              <a:buSzPct val="100000"/>
              <a:buFont typeface="Arial"/>
              <a:buChar char="–"/>
              <a:defRPr sz="1867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743063" marR="0" lvl="4" indent="-220060" algn="l" rtl="0">
              <a:spcBef>
                <a:spcPts val="320"/>
              </a:spcBef>
              <a:buClr>
                <a:srgbClr val="A5A5A5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3352632" marR="0" lvl="5" indent="-152312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62202" marR="0" lvl="6" indent="-15229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1771" marR="0" lvl="7" indent="-152280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181341" marR="0" lvl="8" indent="-15226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5"/>
          </p:nvPr>
        </p:nvSpPr>
        <p:spPr>
          <a:xfrm>
            <a:off x="598313" y="1369169"/>
            <a:ext cx="8126747" cy="6162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27"/>
              </a:spcBef>
              <a:buClr>
                <a:srgbClr val="A5A5A5"/>
              </a:buClr>
              <a:buFont typeface="Arial"/>
              <a:buNone/>
              <a:defRPr sz="21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90551" marR="0" lvl="1" indent="-245502" algn="l" rtl="0">
              <a:spcBef>
                <a:spcPts val="480"/>
              </a:spcBef>
              <a:buClr>
                <a:srgbClr val="A5A5A5"/>
              </a:buClr>
              <a:buSzPct val="100000"/>
              <a:buFont typeface="Arial"/>
              <a:buChar char="–"/>
              <a:defRPr sz="2400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523923" marR="0" lvl="2" indent="-186223" algn="l" rtl="0">
              <a:spcBef>
                <a:spcPts val="427"/>
              </a:spcBef>
              <a:buClr>
                <a:srgbClr val="A5A5A5"/>
              </a:buClr>
              <a:buSzPct val="100000"/>
              <a:buFont typeface="Arial"/>
              <a:buChar char="•"/>
              <a:defRPr sz="21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133493" marR="0" lvl="3" indent="-203140" algn="l" rtl="0">
              <a:spcBef>
                <a:spcPts val="373"/>
              </a:spcBef>
              <a:buClr>
                <a:srgbClr val="A5A5A5"/>
              </a:buClr>
              <a:buSzPct val="100000"/>
              <a:buFont typeface="Arial"/>
              <a:buChar char="–"/>
              <a:defRPr sz="1867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743063" marR="0" lvl="4" indent="-220060" algn="l" rtl="0">
              <a:spcBef>
                <a:spcPts val="320"/>
              </a:spcBef>
              <a:buClr>
                <a:srgbClr val="A5A5A5"/>
              </a:buClr>
              <a:buSzPct val="100000"/>
              <a:buFont typeface="Arial"/>
              <a:buChar char="»"/>
              <a:defRPr sz="1600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3352632" marR="0" lvl="5" indent="-152312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62202" marR="0" lvl="6" indent="-15229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1771" marR="0" lvl="7" indent="-152280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181341" marR="0" lvl="8" indent="-15226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4" name="Shape 94"/>
          <p:cNvCxnSpPr/>
          <p:nvPr/>
        </p:nvCxnSpPr>
        <p:spPr>
          <a:xfrm rot="10800000">
            <a:off x="543877" y="1292221"/>
            <a:ext cx="1109084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Shape 95"/>
          <p:cNvSpPr txBox="1">
            <a:spLocks noGrp="1"/>
          </p:cNvSpPr>
          <p:nvPr>
            <p:ph type="body" idx="6"/>
          </p:nvPr>
        </p:nvSpPr>
        <p:spPr>
          <a:xfrm>
            <a:off x="7637386" y="4941973"/>
            <a:ext cx="3901439" cy="535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293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467" b="0" i="0" u="none" strike="noStrike" cap="non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990551" marR="0" lvl="1" indent="-313234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–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1523923" marR="0" lvl="2" indent="-237022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•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133493" marR="0" lvl="3" indent="-237006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–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743063" marR="0" lvl="4" indent="-236993" algn="l" rtl="0">
              <a:spcBef>
                <a:spcPts val="267"/>
              </a:spcBef>
              <a:buClr>
                <a:srgbClr val="A5A5A5"/>
              </a:buClr>
              <a:buSzPct val="100000"/>
              <a:buFont typeface="Arial"/>
              <a:buChar char="»"/>
              <a:defRPr sz="1333" b="0" i="0" u="none" strike="noStrike" cap="none">
                <a:solidFill>
                  <a:srgbClr val="A5A5A5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3352632" marR="0" lvl="5" indent="-152312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962202" marR="0" lvl="6" indent="-15229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571771" marR="0" lvl="7" indent="-152280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181341" marR="0" lvl="8" indent="-15226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FEB692-4AE0-42AB-A581-4F37C660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8952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467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263468" y="6326651"/>
            <a:ext cx="1557867" cy="365125"/>
          </a:xfrm>
          <a:prstGeom prst="rect">
            <a:avLst/>
          </a:prstGeom>
        </p:spPr>
        <p:txBody>
          <a:bodyPr/>
          <a:lstStyle>
            <a:lvl1pPr algn="ctr">
              <a:defRPr sz="1067">
                <a:solidFill>
                  <a:srgbClr val="B8B9BB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03555" y="6326651"/>
            <a:ext cx="1478844" cy="365125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B8B9BB"/>
                </a:solidFill>
                <a:latin typeface="Arial"/>
                <a:cs typeface="Arial"/>
              </a:defRPr>
            </a:lvl1pPr>
          </a:lstStyle>
          <a:p>
            <a:fld id="{013BD505-9C13-4145-B624-2C211D6155B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596902" y="1711073"/>
            <a:ext cx="10985500" cy="4165601"/>
          </a:xfrm>
          <a:prstGeom prst="rect">
            <a:avLst/>
          </a:prstGeom>
        </p:spPr>
        <p:txBody>
          <a:bodyPr lIns="0"/>
          <a:lstStyle>
            <a:lvl1pPr>
              <a:buClr>
                <a:schemeClr val="accent4"/>
              </a:buClr>
              <a:buSzPct val="110000"/>
              <a:defRPr>
                <a:latin typeface="Arial"/>
                <a:cs typeface="Arial"/>
              </a:defRPr>
            </a:lvl1pPr>
            <a:lvl2pPr marL="916472" indent="-306903">
              <a:buClr>
                <a:schemeClr val="accent4"/>
              </a:buClr>
              <a:buSzPct val="110000"/>
              <a:defRPr sz="1867">
                <a:latin typeface="Arial"/>
                <a:cs typeface="Arial"/>
              </a:defRPr>
            </a:lvl2pPr>
            <a:lvl3pPr marL="1445612" indent="-226473">
              <a:buClr>
                <a:schemeClr val="accent4"/>
              </a:buClr>
              <a:buSzPct val="110000"/>
              <a:defRPr sz="1600">
                <a:latin typeface="Arial"/>
                <a:cs typeface="Arial"/>
              </a:defRPr>
            </a:lvl3pPr>
            <a:lvl4pPr marL="2057298" indent="-228589">
              <a:buClr>
                <a:schemeClr val="accent4"/>
              </a:buClr>
              <a:buSzPct val="110000"/>
              <a:defRPr sz="1467">
                <a:latin typeface="Arial"/>
                <a:cs typeface="Arial"/>
              </a:defRPr>
            </a:lvl4pPr>
            <a:lvl5pPr marL="2666867" indent="-228589">
              <a:buClr>
                <a:schemeClr val="accent4"/>
              </a:buClr>
              <a:buSzPct val="110000"/>
              <a:defRPr sz="1467"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 flipH="1">
            <a:off x="543881" y="1292221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465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/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01406" y="664788"/>
            <a:ext cx="11389236" cy="4515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/>
              <a:cs typeface="Arial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0103555" y="6326651"/>
            <a:ext cx="1478844" cy="365125"/>
          </a:xfrm>
          <a:prstGeom prst="rect">
            <a:avLst/>
          </a:prstGeom>
        </p:spPr>
        <p:txBody>
          <a:bodyPr/>
          <a:lstStyle>
            <a:lvl1pPr algn="r">
              <a:defRPr sz="1067">
                <a:solidFill>
                  <a:srgbClr val="B8B9BB"/>
                </a:solidFill>
                <a:latin typeface="Arial"/>
                <a:cs typeface="Arial"/>
              </a:defRPr>
            </a:lvl1pPr>
          </a:lstStyle>
          <a:p>
            <a:fld id="{013BD505-9C13-4145-B624-2C211D6155B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3" name="Picture 22" descr="rubrik_logomark_252x252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204" y="1695436"/>
            <a:ext cx="1601595" cy="1595264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82135" y="3668890"/>
            <a:ext cx="10227733" cy="1828801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5333"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Don’t Backup. Go Forward.</a:t>
            </a:r>
          </a:p>
        </p:txBody>
      </p:sp>
    </p:spTree>
    <p:extLst>
      <p:ext uri="{BB962C8B-B14F-4D97-AF65-F5344CB8AC3E}">
        <p14:creationId xmlns:p14="http://schemas.microsoft.com/office/powerpoint/2010/main" val="3668665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use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1" i="0" cap="none" spc="-50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1" name="Text Placeholder 150">
            <a:extLst>
              <a:ext uri="{FF2B5EF4-FFF2-40B4-BE49-F238E27FC236}">
                <a16:creationId xmlns:a16="http://schemas.microsoft.com/office/drawing/2014/main" id="{3407401A-552E-7241-BB57-C2827A76D2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A5365-C4AC-A643-80FE-306CA902AE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48640" y="6327077"/>
            <a:ext cx="1005840" cy="289179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146D4D-99B5-CA4A-B9A6-EFA009BC6CDB}"/>
              </a:ext>
            </a:extLst>
          </p:cNvPr>
          <p:cNvSpPr txBox="1">
            <a:spLocks/>
          </p:cNvSpPr>
          <p:nvPr userDrawn="1"/>
        </p:nvSpPr>
        <p:spPr>
          <a:xfrm>
            <a:off x="11355767" y="6445963"/>
            <a:ext cx="287593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D2CFAF0-DA6A-C445-9A64-D7A2F4ADC708}"/>
              </a:ext>
            </a:extLst>
          </p:cNvPr>
          <p:cNvSpPr txBox="1">
            <a:spLocks/>
          </p:cNvSpPr>
          <p:nvPr userDrawn="1"/>
        </p:nvSpPr>
        <p:spPr>
          <a:xfrm>
            <a:off x="7751512" y="6445963"/>
            <a:ext cx="364523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  <p:pic>
        <p:nvPicPr>
          <p:cNvPr id="7" name="Picture 2" descr="Trygg-Hansa Försäkringsbolag">
            <a:extLst>
              <a:ext uri="{FF2B5EF4-FFF2-40B4-BE49-F238E27FC236}">
                <a16:creationId xmlns:a16="http://schemas.microsoft.com/office/drawing/2014/main" id="{D034C70D-19DC-42B6-9885-73CEE41F2E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56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4676707" y="3299169"/>
            <a:ext cx="2841868" cy="249865"/>
          </a:xfrm>
        </p:spPr>
        <p:txBody>
          <a:bodyPr>
            <a:noAutofit/>
          </a:bodyPr>
          <a:lstStyle>
            <a:lvl1pPr marL="0" indent="0" algn="ctr">
              <a:buNone/>
              <a:defRPr sz="2400" b="0">
                <a:solidFill>
                  <a:schemeClr val="accent2"/>
                </a:solidFill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dirty="0"/>
              <a:t>VS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597056" y="4941976"/>
            <a:ext cx="3897056" cy="535753"/>
          </a:xfrm>
        </p:spPr>
        <p:txBody>
          <a:bodyPr>
            <a:noAutofit/>
          </a:bodyPr>
          <a:lstStyle>
            <a:lvl1pPr marL="0" marR="0" indent="0" algn="ctr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67" b="0">
                <a:solidFill>
                  <a:schemeClr val="tx2"/>
                </a:solidFill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r>
              <a:rPr lang="en-US" sz="1333" dirty="0">
                <a:solidFill>
                  <a:schemeClr val="bg1">
                    <a:lumMod val="65000"/>
                  </a:schemeClr>
                </a:solidFill>
                <a:latin typeface="Tahoma"/>
                <a:ea typeface="Roboto Light" panose="02000000000000000000" pitchFamily="2" charset="0"/>
              </a:rPr>
              <a:t>Sugar plum </a:t>
            </a:r>
            <a:r>
              <a:rPr lang="en-US" sz="1333" dirty="0" err="1">
                <a:solidFill>
                  <a:schemeClr val="bg1">
                    <a:lumMod val="65000"/>
                  </a:schemeClr>
                </a:solidFill>
                <a:latin typeface="Tahoma"/>
                <a:ea typeface="Roboto Light" panose="02000000000000000000" pitchFamily="2" charset="0"/>
              </a:rPr>
              <a:t>gummi</a:t>
            </a:r>
            <a:r>
              <a:rPr lang="en-US" sz="1333" dirty="0">
                <a:solidFill>
                  <a:schemeClr val="bg1">
                    <a:lumMod val="65000"/>
                  </a:schemeClr>
                </a:solidFill>
                <a:latin typeface="Tahoma"/>
                <a:ea typeface="Roboto Light" panose="02000000000000000000" pitchFamily="2" charset="0"/>
              </a:rPr>
              <a:t> bears. Apple pie yummy cake with candy. Sugar plum </a:t>
            </a:r>
            <a:r>
              <a:rPr lang="en-US" sz="1333" dirty="0" err="1">
                <a:solidFill>
                  <a:schemeClr val="bg1">
                    <a:lumMod val="65000"/>
                  </a:schemeClr>
                </a:solidFill>
                <a:latin typeface="Tahoma"/>
                <a:ea typeface="Roboto Light" panose="02000000000000000000" pitchFamily="2" charset="0"/>
              </a:rPr>
              <a:t>gummi</a:t>
            </a:r>
            <a:r>
              <a:rPr lang="en-US" sz="1333" dirty="0">
                <a:solidFill>
                  <a:schemeClr val="bg1">
                    <a:lumMod val="65000"/>
                  </a:schemeClr>
                </a:solidFill>
                <a:latin typeface="Tahoma"/>
                <a:ea typeface="Roboto Light" panose="02000000000000000000" pitchFamily="2" charset="0"/>
              </a:rPr>
              <a:t> bears. 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7637385" y="1985462"/>
            <a:ext cx="3901440" cy="2631017"/>
          </a:xfrm>
        </p:spPr>
        <p:txBody>
          <a:bodyPr>
            <a:normAutofit/>
          </a:bodyPr>
          <a:lstStyle>
            <a:lvl1pPr marL="0" indent="0">
              <a:buNone/>
              <a:defRPr sz="1067"/>
            </a:lvl1pPr>
          </a:lstStyle>
          <a:p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8"/>
          </p:nvPr>
        </p:nvSpPr>
        <p:spPr>
          <a:xfrm>
            <a:off x="598330" y="1985462"/>
            <a:ext cx="3895540" cy="2631017"/>
          </a:xfrm>
        </p:spPr>
        <p:txBody>
          <a:bodyPr>
            <a:normAutofit/>
          </a:bodyPr>
          <a:lstStyle>
            <a:lvl1pPr marL="0" indent="0">
              <a:buNone/>
              <a:defRPr sz="1067"/>
            </a:lvl1pPr>
          </a:lstStyle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597057" y="271546"/>
            <a:ext cx="8128000" cy="1024737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 Line 1</a:t>
            </a:r>
            <a:br>
              <a:rPr lang="en-US" dirty="0"/>
            </a:br>
            <a:r>
              <a:rPr lang="en-US" dirty="0"/>
              <a:t>Title Line 2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8313" y="1369169"/>
            <a:ext cx="8126747" cy="616264"/>
          </a:xfrm>
        </p:spPr>
        <p:txBody>
          <a:bodyPr>
            <a:normAutofit/>
          </a:bodyPr>
          <a:lstStyle>
            <a:lvl1pPr marL="0" indent="0" algn="l">
              <a:buNone/>
              <a:defRPr sz="2133"/>
            </a:lvl1pPr>
          </a:lstStyle>
          <a:p>
            <a:pPr lvl="0"/>
            <a:r>
              <a:rPr lang="en-US" dirty="0"/>
              <a:t>Subtitle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 flipH="1">
            <a:off x="543880" y="1292221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8"/>
          <p:cNvSpPr>
            <a:spLocks noGrp="1"/>
          </p:cNvSpPr>
          <p:nvPr>
            <p:ph type="body" sz="quarter" idx="19" hasCustomPrompt="1"/>
          </p:nvPr>
        </p:nvSpPr>
        <p:spPr>
          <a:xfrm>
            <a:off x="7637385" y="4941976"/>
            <a:ext cx="3901440" cy="535753"/>
          </a:xfrm>
        </p:spPr>
        <p:txBody>
          <a:bodyPr>
            <a:noAutofit/>
          </a:bodyPr>
          <a:lstStyle>
            <a:lvl1pPr marL="0" marR="0" indent="0" algn="ctr" defTabSz="6095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67" b="0">
                <a:solidFill>
                  <a:schemeClr val="tx2"/>
                </a:solidFill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r>
              <a:rPr lang="en-US" sz="1333" dirty="0">
                <a:solidFill>
                  <a:schemeClr val="bg1">
                    <a:lumMod val="65000"/>
                  </a:schemeClr>
                </a:solidFill>
                <a:latin typeface="Tahoma"/>
                <a:ea typeface="Roboto Light" panose="02000000000000000000" pitchFamily="2" charset="0"/>
              </a:rPr>
              <a:t>Sugar plum </a:t>
            </a:r>
            <a:r>
              <a:rPr lang="en-US" sz="1333" dirty="0" err="1">
                <a:solidFill>
                  <a:schemeClr val="bg1">
                    <a:lumMod val="65000"/>
                  </a:schemeClr>
                </a:solidFill>
                <a:latin typeface="Tahoma"/>
                <a:ea typeface="Roboto Light" panose="02000000000000000000" pitchFamily="2" charset="0"/>
              </a:rPr>
              <a:t>gummi</a:t>
            </a:r>
            <a:r>
              <a:rPr lang="en-US" sz="1333" dirty="0">
                <a:solidFill>
                  <a:schemeClr val="bg1">
                    <a:lumMod val="65000"/>
                  </a:schemeClr>
                </a:solidFill>
                <a:latin typeface="Tahoma"/>
                <a:ea typeface="Roboto Light" panose="02000000000000000000" pitchFamily="2" charset="0"/>
              </a:rPr>
              <a:t> bears. Apple pie yummy cake with candy. Sugar plum </a:t>
            </a:r>
            <a:r>
              <a:rPr lang="en-US" sz="1333" dirty="0" err="1">
                <a:solidFill>
                  <a:schemeClr val="bg1">
                    <a:lumMod val="65000"/>
                  </a:schemeClr>
                </a:solidFill>
                <a:latin typeface="Tahoma"/>
                <a:ea typeface="Roboto Light" panose="02000000000000000000" pitchFamily="2" charset="0"/>
              </a:rPr>
              <a:t>gummi</a:t>
            </a:r>
            <a:r>
              <a:rPr lang="en-US" sz="1333" dirty="0">
                <a:solidFill>
                  <a:schemeClr val="bg1">
                    <a:lumMod val="65000"/>
                  </a:schemeClr>
                </a:solidFill>
                <a:latin typeface="Tahoma"/>
                <a:ea typeface="Roboto Light" panose="02000000000000000000" pitchFamily="2" charset="0"/>
              </a:rPr>
              <a:t> bears. </a:t>
            </a:r>
          </a:p>
        </p:txBody>
      </p:sp>
    </p:spTree>
    <p:extLst>
      <p:ext uri="{BB962C8B-B14F-4D97-AF65-F5344CB8AC3E}">
        <p14:creationId xmlns:p14="http://schemas.microsoft.com/office/powerpoint/2010/main" val="17012739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ts val="3627"/>
              </a:lnSpc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543880" y="1292221"/>
            <a:ext cx="11090841" cy="0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653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1" i="0" cap="none" spc="-50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C173-E6F9-B34E-881B-952A976E6D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48640" y="1932877"/>
            <a:ext cx="11094719" cy="4102452"/>
          </a:xfrm>
          <a:prstGeom prst="rect">
            <a:avLst/>
          </a:prstGeom>
        </p:spPr>
        <p:txBody>
          <a:bodyPr/>
          <a:lstStyle>
            <a:lvl1pPr marL="174625" indent="-174625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>
                <a:solidFill>
                  <a:schemeClr val="bg1"/>
                </a:solidFill>
              </a:defRPr>
            </a:lvl2pPr>
            <a:lvl3pPr marL="858838" indent="-1714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bg1"/>
                </a:solidFill>
              </a:defRPr>
            </a:lvl4pPr>
            <a:lvl5pPr marL="1546225" indent="-174625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50">
            <a:extLst>
              <a:ext uri="{FF2B5EF4-FFF2-40B4-BE49-F238E27FC236}">
                <a16:creationId xmlns:a16="http://schemas.microsoft.com/office/drawing/2014/main" id="{17B9E1C7-0B25-B842-91A1-ED49F9CFD9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DC391-B912-134B-8172-C42540604A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48640" y="6327077"/>
            <a:ext cx="1005840" cy="289179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D7E0345-544D-174E-B0EC-6383807A1DD0}"/>
              </a:ext>
            </a:extLst>
          </p:cNvPr>
          <p:cNvSpPr txBox="1">
            <a:spLocks/>
          </p:cNvSpPr>
          <p:nvPr userDrawn="1"/>
        </p:nvSpPr>
        <p:spPr>
          <a:xfrm>
            <a:off x="11355767" y="6445963"/>
            <a:ext cx="287593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463C8CF-FD43-7949-B6CB-470A3335F7D3}"/>
              </a:ext>
            </a:extLst>
          </p:cNvPr>
          <p:cNvSpPr txBox="1">
            <a:spLocks/>
          </p:cNvSpPr>
          <p:nvPr userDrawn="1"/>
        </p:nvSpPr>
        <p:spPr>
          <a:xfrm>
            <a:off x="7751512" y="6445963"/>
            <a:ext cx="364523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  <p:pic>
        <p:nvPicPr>
          <p:cNvPr id="8" name="Picture 2" descr="Trygg-Hansa Försäkringsbolag">
            <a:extLst>
              <a:ext uri="{FF2B5EF4-FFF2-40B4-BE49-F238E27FC236}">
                <a16:creationId xmlns:a16="http://schemas.microsoft.com/office/drawing/2014/main" id="{ABB42221-5831-477E-9B36-E74472A5C1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16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1" i="0" cap="none" spc="-50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F3596E9-39CF-6B4D-B054-4DED126C03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932877"/>
            <a:ext cx="5406853" cy="4191476"/>
          </a:xfrm>
          <a:prstGeom prst="rect">
            <a:avLst/>
          </a:prstGeom>
        </p:spPr>
        <p:txBody>
          <a:bodyPr/>
          <a:lstStyle>
            <a:lvl1pPr marL="174625" indent="-174625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>
                <a:solidFill>
                  <a:schemeClr val="bg1"/>
                </a:solidFill>
              </a:defRPr>
            </a:lvl2pPr>
            <a:lvl3pPr marL="860425" indent="-182563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bg1"/>
                </a:solidFill>
              </a:defRPr>
            </a:lvl4pPr>
            <a:lvl5pPr marL="1546225" indent="-174625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50">
            <a:extLst>
              <a:ext uri="{FF2B5EF4-FFF2-40B4-BE49-F238E27FC236}">
                <a16:creationId xmlns:a16="http://schemas.microsoft.com/office/drawing/2014/main" id="{65BD2E8A-8EB0-1D4B-9994-78DEA54BC3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3755B9-D9D0-6641-95AC-60933AD97F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36504" y="1932877"/>
            <a:ext cx="5406855" cy="4191476"/>
          </a:xfrm>
          <a:prstGeom prst="rect">
            <a:avLst/>
          </a:prstGeom>
        </p:spPr>
        <p:txBody>
          <a:bodyPr/>
          <a:lstStyle>
            <a:lvl1pPr marL="174625" indent="-174625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>
                <a:solidFill>
                  <a:schemeClr val="bg1"/>
                </a:solidFill>
              </a:defRPr>
            </a:lvl2pPr>
            <a:lvl3pPr marL="860425" indent="-182563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bg1"/>
                </a:solidFill>
              </a:defRPr>
            </a:lvl4pPr>
            <a:lvl5pPr marL="1546225" indent="-174625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6988E4-87C7-B148-8B16-5074EC8008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48640" y="6327077"/>
            <a:ext cx="1005840" cy="289179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9FD46DB-FC14-764B-A687-84BC95DB1340}"/>
              </a:ext>
            </a:extLst>
          </p:cNvPr>
          <p:cNvSpPr txBox="1">
            <a:spLocks/>
          </p:cNvSpPr>
          <p:nvPr userDrawn="1"/>
        </p:nvSpPr>
        <p:spPr>
          <a:xfrm>
            <a:off x="11355767" y="6445963"/>
            <a:ext cx="287593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1BA2648-FC95-4540-88C5-B547AC8EE813}"/>
              </a:ext>
            </a:extLst>
          </p:cNvPr>
          <p:cNvSpPr txBox="1">
            <a:spLocks/>
          </p:cNvSpPr>
          <p:nvPr userDrawn="1"/>
        </p:nvSpPr>
        <p:spPr>
          <a:xfrm>
            <a:off x="7751512" y="6445963"/>
            <a:ext cx="364523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  <p:pic>
        <p:nvPicPr>
          <p:cNvPr id="9" name="Picture 2" descr="Trygg-Hansa Försäkringsbolag">
            <a:extLst>
              <a:ext uri="{FF2B5EF4-FFF2-40B4-BE49-F238E27FC236}">
                <a16:creationId xmlns:a16="http://schemas.microsoft.com/office/drawing/2014/main" id="{73321BAD-E3BC-476F-9A4E-D14B34F2D3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94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1" i="0" cap="none" spc="-50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3C173-E6F9-B34E-881B-952A976E6D6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123861" y="1932877"/>
            <a:ext cx="3519499" cy="4102452"/>
          </a:xfrm>
          <a:prstGeom prst="rect">
            <a:avLst/>
          </a:prstGeom>
        </p:spPr>
        <p:txBody>
          <a:bodyPr/>
          <a:lstStyle>
            <a:lvl1pPr marL="174625" indent="-174625">
              <a:buFont typeface="Wingdings" pitchFamily="2" charset="2"/>
              <a:buChar char="§"/>
              <a:tabLst/>
              <a:defRPr sz="2000">
                <a:solidFill>
                  <a:schemeClr val="bg1"/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800">
                <a:solidFill>
                  <a:schemeClr val="bg1"/>
                </a:solidFill>
              </a:defRPr>
            </a:lvl2pPr>
            <a:lvl3pPr marL="860425" indent="-182563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bg1"/>
                </a:solidFill>
              </a:defRPr>
            </a:lvl4pPr>
            <a:lvl5pPr marL="1546225" indent="-174625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BE2E4C-3196-5944-9138-30FDA8E552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37" y="1932877"/>
            <a:ext cx="3519499" cy="4102452"/>
          </a:xfrm>
          <a:prstGeom prst="rect">
            <a:avLst/>
          </a:prstGeom>
        </p:spPr>
        <p:txBody>
          <a:bodyPr/>
          <a:lstStyle>
            <a:lvl1pPr marL="174625" indent="-174625">
              <a:buFont typeface="Wingdings" pitchFamily="2" charset="2"/>
              <a:buChar char="§"/>
              <a:tabLst/>
              <a:defRPr sz="2000">
                <a:solidFill>
                  <a:schemeClr val="bg1"/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800">
                <a:solidFill>
                  <a:schemeClr val="bg1"/>
                </a:solidFill>
              </a:defRPr>
            </a:lvl2pPr>
            <a:lvl3pPr marL="860425" indent="-182563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bg1"/>
                </a:solidFill>
              </a:defRPr>
            </a:lvl4pPr>
            <a:lvl5pPr marL="1546225" indent="-174625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99C2F0-CFFF-8C49-8302-8EA81D3807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36249" y="1932877"/>
            <a:ext cx="3519499" cy="4102452"/>
          </a:xfrm>
          <a:prstGeom prst="rect">
            <a:avLst/>
          </a:prstGeom>
        </p:spPr>
        <p:txBody>
          <a:bodyPr/>
          <a:lstStyle>
            <a:lvl1pPr marL="174625" indent="-174625">
              <a:buFont typeface="Wingdings" pitchFamily="2" charset="2"/>
              <a:buChar char="§"/>
              <a:tabLst/>
              <a:defRPr sz="2000">
                <a:solidFill>
                  <a:schemeClr val="bg1"/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800">
                <a:solidFill>
                  <a:schemeClr val="bg1"/>
                </a:solidFill>
              </a:defRPr>
            </a:lvl2pPr>
            <a:lvl3pPr marL="860425" indent="-182563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3pPr>
            <a:lvl4pPr marL="1203325" indent="-169863">
              <a:buFont typeface="System Font Regular"/>
              <a:buChar char="–"/>
              <a:tabLst>
                <a:tab pos="1887538" algn="l"/>
              </a:tabLst>
              <a:defRPr>
                <a:solidFill>
                  <a:schemeClr val="bg1"/>
                </a:solidFill>
              </a:defRPr>
            </a:lvl4pPr>
            <a:lvl5pPr marL="1546225" indent="-174625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150">
            <a:extLst>
              <a:ext uri="{FF2B5EF4-FFF2-40B4-BE49-F238E27FC236}">
                <a16:creationId xmlns:a16="http://schemas.microsoft.com/office/drawing/2014/main" id="{82110D21-53A6-8F4B-B18D-A0B1CE474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D8E963-1E4E-5941-9FD6-D379875BBA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48640" y="6327077"/>
            <a:ext cx="1005840" cy="289179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56326F1-09F7-5946-8B9B-E47C0D86BDB2}"/>
              </a:ext>
            </a:extLst>
          </p:cNvPr>
          <p:cNvSpPr txBox="1">
            <a:spLocks/>
          </p:cNvSpPr>
          <p:nvPr userDrawn="1"/>
        </p:nvSpPr>
        <p:spPr>
          <a:xfrm>
            <a:off x="11355767" y="6445963"/>
            <a:ext cx="287593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24FC8F2-7282-5649-8D8F-618FB86D4153}"/>
              </a:ext>
            </a:extLst>
          </p:cNvPr>
          <p:cNvSpPr txBox="1">
            <a:spLocks/>
          </p:cNvSpPr>
          <p:nvPr userDrawn="1"/>
        </p:nvSpPr>
        <p:spPr>
          <a:xfrm>
            <a:off x="7751512" y="6445963"/>
            <a:ext cx="364523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  <p:pic>
        <p:nvPicPr>
          <p:cNvPr id="11" name="Picture 2" descr="Trygg-Hansa Försäkringsbolag">
            <a:extLst>
              <a:ext uri="{FF2B5EF4-FFF2-40B4-BE49-F238E27FC236}">
                <a16:creationId xmlns:a16="http://schemas.microsoft.com/office/drawing/2014/main" id="{67A1DC88-B9F7-46B2-A24E-B48B46C2F91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15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47">
            <a:extLst>
              <a:ext uri="{FF2B5EF4-FFF2-40B4-BE49-F238E27FC236}">
                <a16:creationId xmlns:a16="http://schemas.microsoft.com/office/drawing/2014/main" id="{FB0FA1C5-AA37-C54A-84C9-355914BDE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264160"/>
            <a:ext cx="11094720" cy="899299"/>
          </a:xfrm>
          <a:prstGeom prst="rect">
            <a:avLst/>
          </a:prstGeom>
          <a:noFill/>
        </p:spPr>
        <p:txBody>
          <a:bodyPr wrap="square" lIns="0" anchor="b" anchorCtr="0">
            <a:normAutofit/>
          </a:bodyPr>
          <a:lstStyle>
            <a:lvl1pPr algn="l">
              <a:defRPr sz="3400" b="1" i="0" cap="none" spc="-50" baseline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BE2E4C-3196-5944-9138-30FDA8E552A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6874" y="1932877"/>
            <a:ext cx="2558556" cy="4170211"/>
          </a:xfrm>
          <a:prstGeom prst="rect">
            <a:avLst/>
          </a:prstGeom>
        </p:spPr>
        <p:txBody>
          <a:bodyPr/>
          <a:lstStyle>
            <a:lvl1pPr marL="174625" indent="-174625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803275" indent="-125413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3pPr>
            <a:lvl4pPr marL="1152525" indent="-119063">
              <a:buFont typeface="System Font Regular"/>
              <a:buChar char="–"/>
              <a:tabLst>
                <a:tab pos="1887538" algn="l"/>
              </a:tabLst>
              <a:defRPr sz="1400">
                <a:solidFill>
                  <a:schemeClr val="bg1"/>
                </a:solidFill>
              </a:defRPr>
            </a:lvl4pPr>
            <a:lvl5pPr marL="1492250" indent="-120650">
              <a:buFont typeface="Wingdings" pitchFamily="2" charset="2"/>
              <a:buChar char="§"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99C2F0-CFFF-8C49-8302-8EA81D3807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9910" y="1932877"/>
            <a:ext cx="2560753" cy="4170211"/>
          </a:xfrm>
          <a:prstGeom prst="rect">
            <a:avLst/>
          </a:prstGeom>
        </p:spPr>
        <p:txBody>
          <a:bodyPr/>
          <a:lstStyle>
            <a:lvl1pPr marL="174625" indent="-174625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803275" indent="-125413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3pPr>
            <a:lvl4pPr marL="1152525" indent="-119063">
              <a:buFont typeface="System Font Regular"/>
              <a:buChar char="–"/>
              <a:tabLst>
                <a:tab pos="1887538" algn="l"/>
              </a:tabLst>
              <a:defRPr sz="1400">
                <a:solidFill>
                  <a:schemeClr val="bg1"/>
                </a:solidFill>
              </a:defRPr>
            </a:lvl4pPr>
            <a:lvl5pPr marL="1492250" indent="-120650">
              <a:buFont typeface="Wingdings" pitchFamily="2" charset="2"/>
              <a:buChar char="§"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F0EB87-8580-A64D-9AF0-9C62DEDFC74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4045" y="1932877"/>
            <a:ext cx="2563849" cy="4170211"/>
          </a:xfrm>
          <a:prstGeom prst="rect">
            <a:avLst/>
          </a:prstGeom>
        </p:spPr>
        <p:txBody>
          <a:bodyPr/>
          <a:lstStyle>
            <a:lvl1pPr marL="174625" indent="-174625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803275" indent="-125413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3pPr>
            <a:lvl4pPr marL="1152525" indent="-119063">
              <a:buFont typeface="System Font Regular"/>
              <a:buChar char="–"/>
              <a:tabLst>
                <a:tab pos="1887538" algn="l"/>
              </a:tabLst>
              <a:defRPr sz="1400">
                <a:solidFill>
                  <a:schemeClr val="bg1"/>
                </a:solidFill>
              </a:defRPr>
            </a:lvl4pPr>
            <a:lvl5pPr marL="1492250" indent="-120650">
              <a:buFont typeface="Wingdings" pitchFamily="2" charset="2"/>
              <a:buChar char="§"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3C100-CCF9-6644-A65D-184F6949EBE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079945" y="1932877"/>
            <a:ext cx="2563415" cy="4170211"/>
          </a:xfrm>
          <a:prstGeom prst="rect">
            <a:avLst/>
          </a:prstGeom>
        </p:spPr>
        <p:txBody>
          <a:bodyPr/>
          <a:lstStyle>
            <a:lvl1pPr marL="174625" indent="-174625">
              <a:buFont typeface="Wingdings" pitchFamily="2" charset="2"/>
              <a:buChar char="§"/>
              <a:tabLst/>
              <a:defRPr sz="1800">
                <a:solidFill>
                  <a:schemeClr val="bg1"/>
                </a:solidFill>
              </a:defRPr>
            </a:lvl1pPr>
            <a:lvl2pPr marL="517525" indent="-177800">
              <a:buFont typeface="System Font Regular"/>
              <a:buChar char="–"/>
              <a:tabLst/>
              <a:defRPr sz="1600">
                <a:solidFill>
                  <a:schemeClr val="bg1"/>
                </a:solidFill>
              </a:defRPr>
            </a:lvl2pPr>
            <a:lvl3pPr marL="803275" indent="-125413"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</a:defRPr>
            </a:lvl3pPr>
            <a:lvl4pPr marL="1152525" indent="-119063">
              <a:buFont typeface="System Font Regular"/>
              <a:buChar char="–"/>
              <a:tabLst>
                <a:tab pos="1887538" algn="l"/>
              </a:tabLst>
              <a:defRPr sz="1400">
                <a:solidFill>
                  <a:schemeClr val="bg1"/>
                </a:solidFill>
              </a:defRPr>
            </a:lvl4pPr>
            <a:lvl5pPr marL="1492250" indent="-120650">
              <a:buFont typeface="Wingdings" pitchFamily="2" charset="2"/>
              <a:buChar char="§"/>
              <a:tabLst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50">
            <a:extLst>
              <a:ext uri="{FF2B5EF4-FFF2-40B4-BE49-F238E27FC236}">
                <a16:creationId xmlns:a16="http://schemas.microsoft.com/office/drawing/2014/main" id="{DB3458A5-0B7E-7E4C-8B40-20B6F1701C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1163460"/>
            <a:ext cx="11094720" cy="410633"/>
          </a:xfrm>
          <a:prstGeom prst="rect">
            <a:avLst/>
          </a:prstGeom>
        </p:spPr>
        <p:txBody>
          <a:bodyPr lIns="0" tIns="22860">
            <a:normAutofit/>
          </a:bodyPr>
          <a:lstStyle>
            <a:lvl1pPr marL="0" indent="0">
              <a:buNone/>
              <a:defRPr sz="2000" b="0" i="0" spc="-20" baseline="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Roboto" panose="02000000000000000000" pitchFamily="2" charset="0"/>
                <a:cs typeface="Arial" panose="020B0604020202020204" pitchFamily="34" charset="0"/>
              </a:defRPr>
            </a:lvl1pPr>
            <a:lvl2pPr marL="288918" indent="0">
              <a:buNone/>
              <a:defRPr sz="2133">
                <a:solidFill>
                  <a:schemeClr val="accent1"/>
                </a:solidFill>
              </a:defRPr>
            </a:lvl2pPr>
            <a:lvl3pPr marL="681020" indent="0">
              <a:buNone/>
              <a:defRPr sz="2133">
                <a:solidFill>
                  <a:schemeClr val="accent1"/>
                </a:solidFill>
              </a:defRPr>
            </a:lvl3pPr>
            <a:lvl4pPr marL="1031849" indent="0">
              <a:buNone/>
              <a:defRPr sz="2133">
                <a:solidFill>
                  <a:schemeClr val="accent1"/>
                </a:solidFill>
              </a:defRPr>
            </a:lvl4pPr>
            <a:lvl5pPr marL="1425539" indent="0">
              <a:buNone/>
              <a:defRPr sz="2133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Subtitle (if needed)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12B341-F04D-104C-8E75-2DECC10EEC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48640" y="6327077"/>
            <a:ext cx="1005840" cy="289179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4F8D7AF-CD14-DF4A-A9BC-9F8CCF0E3C66}"/>
              </a:ext>
            </a:extLst>
          </p:cNvPr>
          <p:cNvSpPr txBox="1">
            <a:spLocks/>
          </p:cNvSpPr>
          <p:nvPr userDrawn="1"/>
        </p:nvSpPr>
        <p:spPr>
          <a:xfrm>
            <a:off x="11355767" y="6445963"/>
            <a:ext cx="287593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3811AAA-31B3-8347-9AC8-36DEEB43E775}" type="slidenum">
              <a:rPr lang="en-US" sz="800" smtClean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 Medium" charset="0"/>
              </a:rPr>
              <a:pPr algn="r"/>
              <a:t>‹#›</a:t>
            </a:fld>
            <a:endParaRPr lang="en-US" sz="800" dirty="0">
              <a:solidFill>
                <a:schemeClr val="bg1">
                  <a:alpha val="75000"/>
                </a:schemeClr>
              </a:solidFill>
              <a:latin typeface="+mn-lt"/>
              <a:ea typeface="Roboto" panose="02000000000000000000" pitchFamily="2" charset="0"/>
              <a:cs typeface="Roboto Medium" charset="0"/>
            </a:endParaRP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6B2B05-7061-894A-88FD-756ED7875565}"/>
              </a:ext>
            </a:extLst>
          </p:cNvPr>
          <p:cNvSpPr txBox="1">
            <a:spLocks/>
          </p:cNvSpPr>
          <p:nvPr userDrawn="1"/>
        </p:nvSpPr>
        <p:spPr>
          <a:xfrm>
            <a:off x="7751512" y="6445963"/>
            <a:ext cx="3645239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2018 Rubrik</a:t>
            </a:r>
            <a:r>
              <a:rPr sz="800" dirty="0">
                <a:solidFill>
                  <a:schemeClr val="bg1">
                    <a:alpha val="75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  <p:pic>
        <p:nvPicPr>
          <p:cNvPr id="11" name="Picture 2" descr="Trygg-Hansa Försäkringsbolag">
            <a:extLst>
              <a:ext uri="{FF2B5EF4-FFF2-40B4-BE49-F238E27FC236}">
                <a16:creationId xmlns:a16="http://schemas.microsoft.com/office/drawing/2014/main" id="{C07E7DAA-D748-4EB7-9CFD-F9A0E51231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4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1404CE-BD33-CB44-9A47-D25C92A428BA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CCDC204-6D63-F244-8764-124382F8D05D}"/>
              </a:ext>
            </a:extLst>
          </p:cNvPr>
          <p:cNvSpPr/>
          <p:nvPr userDrawn="1"/>
        </p:nvSpPr>
        <p:spPr>
          <a:xfrm>
            <a:off x="0" y="6210300"/>
            <a:ext cx="12192000" cy="6477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4D8C5-30C6-6C4D-B282-0CE4F8431576}"/>
              </a:ext>
            </a:extLst>
          </p:cNvPr>
          <p:cNvSpPr txBox="1"/>
          <p:nvPr userDrawn="1"/>
        </p:nvSpPr>
        <p:spPr>
          <a:xfrm>
            <a:off x="1651221" y="2790212"/>
            <a:ext cx="8889559" cy="830997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0" indent="0" algn="ctr">
              <a:buClr>
                <a:schemeClr val="accent6">
                  <a:lumMod val="20000"/>
                  <a:lumOff val="80000"/>
                </a:schemeClr>
              </a:buClr>
              <a:buNone/>
            </a:pPr>
            <a:r>
              <a:rPr lang="en-US" sz="4800" b="0" spc="-50" baseline="0" dirty="0">
                <a:solidFill>
                  <a:schemeClr val="bg1"/>
                </a:solidFill>
                <a:ea typeface="Roboto" panose="02000000000000000000" pitchFamily="2" charset="0"/>
                <a:cs typeface="Calibri Light"/>
              </a:rPr>
              <a:t>Don’t Backup. Go </a:t>
            </a:r>
            <a:r>
              <a:rPr lang="en-US" sz="4800" b="0" spc="-100" baseline="0" dirty="0">
                <a:gradFill>
                  <a:gsLst>
                    <a:gs pos="1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  <a:t>Fo</a:t>
            </a:r>
            <a:r>
              <a:rPr lang="en-US" sz="4800" b="0" spc="0" baseline="0" dirty="0">
                <a:gradFill>
                  <a:gsLst>
                    <a:gs pos="1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  <a:t>rw</a:t>
            </a:r>
            <a:r>
              <a:rPr lang="en-US" sz="4800" b="0" spc="-50" baseline="0" dirty="0">
                <a:gradFill>
                  <a:gsLst>
                    <a:gs pos="15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ea typeface="Roboto" panose="02000000000000000000" pitchFamily="2" charset="0"/>
                <a:cs typeface="Calibri Light"/>
              </a:rPr>
              <a:t>ard</a:t>
            </a:r>
            <a:r>
              <a:rPr lang="en-US" sz="4800" b="0" spc="-50" baseline="0" dirty="0">
                <a:solidFill>
                  <a:schemeClr val="tx1"/>
                </a:solidFill>
                <a:ea typeface="Roboto" panose="02000000000000000000" pitchFamily="2" charset="0"/>
                <a:cs typeface="Calibri Light"/>
              </a:rPr>
              <a:t>. </a:t>
            </a:r>
            <a:endParaRPr lang="en-US" sz="4800" b="0" i="0" cap="all" spc="-50" baseline="0" dirty="0">
              <a:solidFill>
                <a:schemeClr val="tx1"/>
              </a:solidFill>
              <a:latin typeface="+mj-lt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0D44E-1AB3-A94D-8769-B4F742FDAF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84649" y="4832626"/>
            <a:ext cx="38227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57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14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52" r:id="rId2"/>
    <p:sldLayoutId id="2147483753" r:id="rId3"/>
    <p:sldLayoutId id="2147483719" r:id="rId4"/>
    <p:sldLayoutId id="2147483734" r:id="rId5"/>
    <p:sldLayoutId id="2147483754" r:id="rId6"/>
    <p:sldLayoutId id="2147483755" r:id="rId7"/>
    <p:sldLayoutId id="2147483763" r:id="rId8"/>
    <p:sldLayoutId id="2147483731" r:id="rId9"/>
    <p:sldLayoutId id="2147483766" r:id="rId10"/>
    <p:sldLayoutId id="2147483764" r:id="rId11"/>
    <p:sldLayoutId id="2147483767" r:id="rId12"/>
    <p:sldLayoutId id="2147483769" r:id="rId13"/>
    <p:sldLayoutId id="2147483770" r:id="rId14"/>
    <p:sldLayoutId id="2147483771" r:id="rId15"/>
    <p:sldLayoutId id="2147483773" r:id="rId16"/>
    <p:sldLayoutId id="2147483798" r:id="rId17"/>
    <p:sldLayoutId id="2147483799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189" rtl="0" eaLnBrk="1" latinLnBrk="0" hangingPunct="1">
        <a:lnSpc>
          <a:spcPct val="80000"/>
        </a:lnSpc>
        <a:spcBef>
          <a:spcPct val="0"/>
        </a:spcBef>
        <a:buNone/>
        <a:defRPr sz="3600" b="0" i="0" kern="1200" spc="-100" baseline="0">
          <a:gradFill>
            <a:gsLst>
              <a:gs pos="1000">
                <a:schemeClr val="accent1"/>
              </a:gs>
              <a:gs pos="98000">
                <a:schemeClr val="accent2"/>
              </a:gs>
            </a:gsLst>
            <a:lin ang="2700000" scaled="0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347472" indent="-347472" algn="l" defTabSz="457189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tabLst/>
        <a:defRPr sz="24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1pPr>
      <a:lvl2pPr marL="685800" indent="-347472" algn="l" defTabSz="457189" rtl="0" eaLnBrk="1" latinLnBrk="0" hangingPunct="1">
        <a:spcBef>
          <a:spcPts val="500"/>
        </a:spcBef>
        <a:buClr>
          <a:schemeClr val="accent1"/>
        </a:buClr>
        <a:buSzPct val="80000"/>
        <a:buFont typeface="Arial"/>
        <a:buChar char="•"/>
        <a:tabLst/>
        <a:defRPr sz="20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2pPr>
      <a:lvl3pPr marL="1024128" indent="-347472" algn="l" defTabSz="457189" rtl="0" eaLnBrk="1" latinLnBrk="0" hangingPunct="1">
        <a:spcBef>
          <a:spcPts val="400"/>
        </a:spcBef>
        <a:buClr>
          <a:schemeClr val="accent1"/>
        </a:buClr>
        <a:buSzPct val="80000"/>
        <a:buFont typeface="Arial"/>
        <a:buChar char="•"/>
        <a:tabLst/>
        <a:defRPr sz="16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3pPr>
      <a:lvl4pPr marL="1380744" indent="-347472" algn="l" defTabSz="457189" rtl="0" eaLnBrk="1" latinLnBrk="0" hangingPunct="1">
        <a:spcBef>
          <a:spcPts val="400"/>
        </a:spcBef>
        <a:buClr>
          <a:schemeClr val="accent1"/>
        </a:buClr>
        <a:buSzPct val="80000"/>
        <a:buFont typeface="Arial"/>
        <a:buChar char="•"/>
        <a:tabLst>
          <a:tab pos="1887538" algn="l"/>
        </a:tabLst>
        <a:defRPr sz="16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4pPr>
      <a:lvl5pPr marL="1719072" indent="-347472" algn="l" defTabSz="457189" rtl="0" eaLnBrk="1" latinLnBrk="0" hangingPunct="1">
        <a:spcBef>
          <a:spcPts val="400"/>
        </a:spcBef>
        <a:buClr>
          <a:schemeClr val="accent1"/>
        </a:buClr>
        <a:buSzPct val="80000"/>
        <a:buFont typeface="Arial"/>
        <a:buChar char="•"/>
        <a:tabLst/>
        <a:defRPr sz="16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11" userDrawn="1">
          <p15:clr>
            <a:srgbClr val="9FCC3B"/>
          </p15:clr>
        </p15:guide>
        <p15:guide id="3" pos="7469" userDrawn="1">
          <p15:clr>
            <a:srgbClr val="9FCC3B"/>
          </p15:clr>
        </p15:guide>
        <p15:guide id="6" orient="horz" pos="3912">
          <p15:clr>
            <a:srgbClr val="9FCC3B"/>
          </p15:clr>
        </p15:guide>
        <p15:guide id="7" orient="horz" pos="412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576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189" rtl="0" eaLnBrk="1" latinLnBrk="0" hangingPunct="1">
        <a:lnSpc>
          <a:spcPct val="80000"/>
        </a:lnSpc>
        <a:spcBef>
          <a:spcPct val="0"/>
        </a:spcBef>
        <a:buNone/>
        <a:defRPr sz="3600" b="0" i="0" kern="1200" spc="-100" baseline="0">
          <a:gradFill>
            <a:gsLst>
              <a:gs pos="1000">
                <a:schemeClr val="accent1"/>
              </a:gs>
              <a:gs pos="98000">
                <a:schemeClr val="accent2"/>
              </a:gs>
            </a:gsLst>
            <a:lin ang="2700000" scaled="0"/>
          </a:gradFill>
          <a:latin typeface="+mj-lt"/>
          <a:ea typeface="+mj-ea"/>
          <a:cs typeface="Arial" panose="020B0604020202020204" pitchFamily="34" charset="0"/>
        </a:defRPr>
      </a:lvl1pPr>
    </p:titleStyle>
    <p:bodyStyle>
      <a:lvl1pPr marL="347472" indent="-347472" algn="l" defTabSz="457189" rtl="0" eaLnBrk="1" latinLnBrk="0" hangingPunct="1">
        <a:spcBef>
          <a:spcPts val="600"/>
        </a:spcBef>
        <a:buClr>
          <a:schemeClr val="accent1"/>
        </a:buClr>
        <a:buSzPct val="80000"/>
        <a:buFont typeface="Arial"/>
        <a:buChar char="•"/>
        <a:tabLst/>
        <a:defRPr sz="24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1pPr>
      <a:lvl2pPr marL="685800" indent="-347472" algn="l" defTabSz="457189" rtl="0" eaLnBrk="1" latinLnBrk="0" hangingPunct="1">
        <a:spcBef>
          <a:spcPts val="500"/>
        </a:spcBef>
        <a:buClr>
          <a:schemeClr val="accent1"/>
        </a:buClr>
        <a:buSzPct val="80000"/>
        <a:buFont typeface="Arial"/>
        <a:buChar char="•"/>
        <a:tabLst/>
        <a:defRPr sz="20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2pPr>
      <a:lvl3pPr marL="1024128" indent="-347472" algn="l" defTabSz="457189" rtl="0" eaLnBrk="1" latinLnBrk="0" hangingPunct="1">
        <a:spcBef>
          <a:spcPts val="400"/>
        </a:spcBef>
        <a:buClr>
          <a:schemeClr val="accent1"/>
        </a:buClr>
        <a:buSzPct val="80000"/>
        <a:buFont typeface="Arial"/>
        <a:buChar char="•"/>
        <a:tabLst/>
        <a:defRPr sz="16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3pPr>
      <a:lvl4pPr marL="1380744" indent="-347472" algn="l" defTabSz="457189" rtl="0" eaLnBrk="1" latinLnBrk="0" hangingPunct="1">
        <a:spcBef>
          <a:spcPts val="400"/>
        </a:spcBef>
        <a:buClr>
          <a:schemeClr val="accent1"/>
        </a:buClr>
        <a:buSzPct val="80000"/>
        <a:buFont typeface="Arial"/>
        <a:buChar char="•"/>
        <a:tabLst>
          <a:tab pos="1887538" algn="l"/>
        </a:tabLst>
        <a:defRPr sz="16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4pPr>
      <a:lvl5pPr marL="1719072" indent="-347472" algn="l" defTabSz="457189" rtl="0" eaLnBrk="1" latinLnBrk="0" hangingPunct="1">
        <a:spcBef>
          <a:spcPts val="400"/>
        </a:spcBef>
        <a:buClr>
          <a:schemeClr val="accent1"/>
        </a:buClr>
        <a:buSzPct val="80000"/>
        <a:buFont typeface="Arial"/>
        <a:buChar char="•"/>
        <a:tabLst/>
        <a:defRPr sz="1600" b="0" i="0" kern="1200">
          <a:solidFill>
            <a:schemeClr val="tx1"/>
          </a:solidFill>
          <a:latin typeface="+mn-lt"/>
          <a:ea typeface="Roboto" panose="02000000000000000000" pitchFamily="2" charset="0"/>
          <a:cs typeface="Calibri Light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11">
          <p15:clr>
            <a:srgbClr val="9FCC3B"/>
          </p15:clr>
        </p15:guide>
        <p15:guide id="3" pos="7469">
          <p15:clr>
            <a:srgbClr val="9FCC3B"/>
          </p15:clr>
        </p15:guide>
        <p15:guide id="6" orient="horz" pos="3912">
          <p15:clr>
            <a:srgbClr val="9FCC3B"/>
          </p15:clr>
        </p15:guide>
        <p15:guide id="7" orient="horz" pos="412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tiff"/><Relationship Id="rId13" Type="http://schemas.openxmlformats.org/officeDocument/2006/relationships/image" Target="../media/image23.png"/><Relationship Id="rId18" Type="http://schemas.openxmlformats.org/officeDocument/2006/relationships/image" Target="../media/image55.jpe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6.tiff"/><Relationship Id="rId12" Type="http://schemas.openxmlformats.org/officeDocument/2006/relationships/image" Target="../media/image51.tiff"/><Relationship Id="rId17" Type="http://schemas.openxmlformats.org/officeDocument/2006/relationships/image" Target="../media/image54.tiff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53.tiff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5.tiff"/><Relationship Id="rId11" Type="http://schemas.openxmlformats.org/officeDocument/2006/relationships/image" Target="../media/image50.tiff"/><Relationship Id="rId5" Type="http://schemas.openxmlformats.org/officeDocument/2006/relationships/image" Target="../media/image44.tiff"/><Relationship Id="rId15" Type="http://schemas.openxmlformats.org/officeDocument/2006/relationships/image" Target="../media/image52.tiff"/><Relationship Id="rId10" Type="http://schemas.openxmlformats.org/officeDocument/2006/relationships/image" Target="../media/image49.tiff"/><Relationship Id="rId19" Type="http://schemas.openxmlformats.org/officeDocument/2006/relationships/image" Target="../media/image56.jpeg"/><Relationship Id="rId4" Type="http://schemas.openxmlformats.org/officeDocument/2006/relationships/image" Target="../media/image43.png"/><Relationship Id="rId9" Type="http://schemas.openxmlformats.org/officeDocument/2006/relationships/image" Target="../media/image48.tiff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tiff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63.png"/><Relationship Id="rId3" Type="http://schemas.openxmlformats.org/officeDocument/2006/relationships/image" Target="../media/image59.tiff"/><Relationship Id="rId7" Type="http://schemas.openxmlformats.org/officeDocument/2006/relationships/image" Target="../media/image68.sv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11" Type="http://schemas.openxmlformats.org/officeDocument/2006/relationships/image" Target="../media/image61.png"/><Relationship Id="rId5" Type="http://schemas.openxmlformats.org/officeDocument/2006/relationships/image" Target="../media/image66.svg"/><Relationship Id="rId10" Type="http://schemas.openxmlformats.org/officeDocument/2006/relationships/image" Target="../media/image60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tiff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sv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wpreston/VC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it.ly/rubrik-vcf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77.png"/><Relationship Id="rId21" Type="http://schemas.openxmlformats.org/officeDocument/2006/relationships/image" Target="../media/image105.png"/><Relationship Id="rId7" Type="http://schemas.openxmlformats.org/officeDocument/2006/relationships/image" Target="../media/image91.sv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jpeg"/><Relationship Id="rId14" Type="http://schemas.openxmlformats.org/officeDocument/2006/relationships/image" Target="../media/image98.svg"/><Relationship Id="rId22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311004-87F1-184C-B23F-2DE2C80A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1" y="3572"/>
            <a:ext cx="12179299" cy="685085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EB5C227-FB8C-8A4F-AED9-8D2768DD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612" y="2544225"/>
            <a:ext cx="6064557" cy="123444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Transforming your Enterprise Architecture with Rubrik and VMware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F4600C-3601-124C-840B-66C695815D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Mike Preston :  Developer Advocate @ Rubrik</a:t>
            </a:r>
          </a:p>
          <a:p>
            <a:r>
              <a:rPr lang="en-US" dirty="0"/>
              <a:t>Daniel Alfredsson: Technology Evangelist @ </a:t>
            </a:r>
            <a:r>
              <a:rPr lang="en-US" dirty="0" err="1"/>
              <a:t>Trygg</a:t>
            </a:r>
            <a:r>
              <a:rPr lang="en-US" dirty="0"/>
              <a:t>-Hansa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ED98CD-0C8A-684B-A74C-0BFCF22FA511}"/>
              </a:ext>
            </a:extLst>
          </p:cNvPr>
          <p:cNvSpPr txBox="1">
            <a:spLocks/>
          </p:cNvSpPr>
          <p:nvPr/>
        </p:nvSpPr>
        <p:spPr>
          <a:xfrm>
            <a:off x="476143" y="5494345"/>
            <a:ext cx="3657600" cy="26517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17074">
                  <a:lumMod val="60000"/>
                  <a:lumOff val="40000"/>
                </a:srgbClr>
              </a:buClr>
            </a:pPr>
            <a:r>
              <a:rPr lang="en-US" dirty="0">
                <a:solidFill>
                  <a:prstClr val="white"/>
                </a:solidFill>
                <a:latin typeface="Metropolis"/>
              </a:rPr>
              <a:t>#</a:t>
            </a:r>
            <a:r>
              <a:rPr lang="en-US" dirty="0" err="1">
                <a:solidFill>
                  <a:prstClr val="white"/>
                </a:solidFill>
                <a:latin typeface="Metropolis"/>
              </a:rPr>
              <a:t>vmworld</a:t>
            </a:r>
            <a:r>
              <a:rPr lang="en-US">
                <a:solidFill>
                  <a:prstClr val="white"/>
                </a:solidFill>
                <a:latin typeface="Metropolis"/>
              </a:rPr>
              <a:t> </a:t>
            </a:r>
            <a:r>
              <a:rPr lang="en-US">
                <a:solidFill>
                  <a:prstClr val="white"/>
                </a:solidFill>
              </a:rPr>
              <a:t>#HBI3519BES</a:t>
            </a:r>
            <a:endParaRPr lang="en-US" dirty="0">
              <a:solidFill>
                <a:prstClr val="white"/>
              </a:solidFill>
              <a:latin typeface="Metropolis"/>
            </a:endParaRP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7E649A77-CCC9-D74B-BEF0-C05AA09AC861}"/>
              </a:ext>
            </a:extLst>
          </p:cNvPr>
          <p:cNvSpPr txBox="1">
            <a:spLocks/>
          </p:cNvSpPr>
          <p:nvPr/>
        </p:nvSpPr>
        <p:spPr>
          <a:xfrm>
            <a:off x="493235" y="1571633"/>
            <a:ext cx="3657600" cy="355601"/>
          </a:xfrm>
          <a:prstGeom prst="rect">
            <a:avLst/>
          </a:prstGeom>
        </p:spPr>
        <p:txBody>
          <a:bodyPr anchor="b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>
                <a:srgbClr val="717074">
                  <a:lumMod val="60000"/>
                  <a:lumOff val="40000"/>
                </a:srgbClr>
              </a:buClr>
            </a:pPr>
            <a:r>
              <a:rPr lang="en-US" dirty="0">
                <a:solidFill>
                  <a:prstClr val="white"/>
                </a:solidFill>
              </a:rPr>
              <a:t>HBI3519BES</a:t>
            </a:r>
            <a:endParaRPr lang="en-US" dirty="0">
              <a:solidFill>
                <a:prstClr val="white"/>
              </a:solidFill>
              <a:latin typeface="Metropolis"/>
            </a:endParaRPr>
          </a:p>
        </p:txBody>
      </p:sp>
    </p:spTree>
    <p:extLst>
      <p:ext uri="{BB962C8B-B14F-4D97-AF65-F5344CB8AC3E}">
        <p14:creationId xmlns:p14="http://schemas.microsoft.com/office/powerpoint/2010/main" val="140647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838FDC1-D13E-4E10-AF38-412D750AF86D}"/>
              </a:ext>
            </a:extLst>
          </p:cNvPr>
          <p:cNvSpPr/>
          <p:nvPr/>
        </p:nvSpPr>
        <p:spPr>
          <a:xfrm>
            <a:off x="1064510" y="1429271"/>
            <a:ext cx="2786389" cy="46993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algn="ctr" defTabSz="457052"/>
            <a:r>
              <a:rPr lang="en-US" sz="1999" b="1" dirty="0">
                <a:solidFill>
                  <a:srgbClr val="717074"/>
                </a:solidFill>
                <a:latin typeface="Metropolis" panose="00000500000000000000"/>
              </a:rPr>
              <a:t>Applying declarative polices to infrastructure projects</a:t>
            </a:r>
          </a:p>
          <a:p>
            <a:pPr algn="ctr" defTabSz="457052"/>
            <a:endParaRPr lang="en-US" sz="1999" b="1" dirty="0">
              <a:solidFill>
                <a:srgbClr val="717074"/>
              </a:solidFill>
              <a:latin typeface="Metropolis" panose="0000050000000000000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99425D-E9D5-469E-8E7B-B4501C75EEBC}"/>
              </a:ext>
            </a:extLst>
          </p:cNvPr>
          <p:cNvSpPr/>
          <p:nvPr/>
        </p:nvSpPr>
        <p:spPr>
          <a:xfrm>
            <a:off x="8155054" y="1429271"/>
            <a:ext cx="2786389" cy="46993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Metropolis"/>
                <a:ea typeface="+mn-ea"/>
                <a:cs typeface="+mn-cs"/>
              </a:rPr>
              <a:t>Self-Service Portal providing a user and application centric focus</a:t>
            </a: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51A5633-FC4E-4D54-8DFC-B654BEDFF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5311" b="32044"/>
          <a:stretch/>
        </p:blipFill>
        <p:spPr bwMode="auto">
          <a:xfrm>
            <a:off x="8420153" y="1861548"/>
            <a:ext cx="2261171" cy="1770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2997D-88FF-4200-948F-A223E0B1D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506" y="1861548"/>
            <a:ext cx="2482395" cy="17756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B1CB92-BF7F-4E68-99BA-1702A4EFE19B}"/>
              </a:ext>
            </a:extLst>
          </p:cNvPr>
          <p:cNvSpPr/>
          <p:nvPr/>
        </p:nvSpPr>
        <p:spPr>
          <a:xfrm>
            <a:off x="4609782" y="1429271"/>
            <a:ext cx="2786389" cy="46993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99" b="1" dirty="0">
                <a:solidFill>
                  <a:srgbClr val="717074"/>
                </a:solidFill>
                <a:latin typeface="Metropolis"/>
              </a:rPr>
              <a:t>Integration with new and existing automation toolsets</a:t>
            </a: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1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</p:txBody>
      </p:sp>
      <p:pic>
        <p:nvPicPr>
          <p:cNvPr id="12" name="Picture 11" descr="A picture containing indoor, keyboard, cake, computer&#10;&#10;Description automatically generated">
            <a:extLst>
              <a:ext uri="{FF2B5EF4-FFF2-40B4-BE49-F238E27FC236}">
                <a16:creationId xmlns:a16="http://schemas.microsoft.com/office/drawing/2014/main" id="{3CB67293-AF49-4C99-BBA5-B051D673E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112" y="1861547"/>
            <a:ext cx="2360824" cy="1770618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6ADBA767-8F64-493C-829B-25A1C171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264160"/>
            <a:ext cx="11094720" cy="899299"/>
          </a:xfrm>
        </p:spPr>
        <p:txBody>
          <a:bodyPr/>
          <a:lstStyle/>
          <a:p>
            <a:r>
              <a:rPr lang="en-CA" dirty="0"/>
              <a:t>How does Rubrik fit into </a:t>
            </a:r>
            <a:r>
              <a:rPr lang="en-CA" dirty="0" err="1"/>
              <a:t>Trygg</a:t>
            </a:r>
            <a:r>
              <a:rPr lang="en-CA" dirty="0"/>
              <a:t>-Hansa’s journey?</a:t>
            </a:r>
          </a:p>
        </p:txBody>
      </p:sp>
    </p:spTree>
    <p:extLst>
      <p:ext uri="{BB962C8B-B14F-4D97-AF65-F5344CB8AC3E}">
        <p14:creationId xmlns:p14="http://schemas.microsoft.com/office/powerpoint/2010/main" val="62832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534E41-C83C-5C46-8299-517A5E8E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Applying declarative policies to infrastructure projects</a:t>
            </a:r>
          </a:p>
        </p:txBody>
      </p:sp>
    </p:spTree>
    <p:extLst>
      <p:ext uri="{BB962C8B-B14F-4D97-AF65-F5344CB8AC3E}">
        <p14:creationId xmlns:p14="http://schemas.microsoft.com/office/powerpoint/2010/main" val="107971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hand holding a baby posing for the camera&#10;&#10;Description automatically generated">
            <a:extLst>
              <a:ext uri="{FF2B5EF4-FFF2-40B4-BE49-F238E27FC236}">
                <a16:creationId xmlns:a16="http://schemas.microsoft.com/office/drawing/2014/main" id="{346E6EBF-46D8-437B-9B34-3E6513803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878" y="1399433"/>
            <a:ext cx="6280243" cy="4691294"/>
          </a:xfrm>
          <a:prstGeom prst="rect">
            <a:avLst/>
          </a:prstGeom>
        </p:spPr>
      </p:pic>
      <p:sp>
        <p:nvSpPr>
          <p:cNvPr id="37" name="Title 36">
            <a:extLst>
              <a:ext uri="{FF2B5EF4-FFF2-40B4-BE49-F238E27FC236}">
                <a16:creationId xmlns:a16="http://schemas.microsoft.com/office/drawing/2014/main" id="{3ACF7EA8-E0C1-4121-8B52-D81E6926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declarative?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2255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8E82E37-3250-4153-A2B5-CAF820333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Protection – Current State Reality</a:t>
            </a:r>
            <a:endParaRPr lang="en-CA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D3E4E2-902A-47C0-8557-5060DB47EFC5}"/>
              </a:ext>
            </a:extLst>
          </p:cNvPr>
          <p:cNvGrpSpPr/>
          <p:nvPr/>
        </p:nvGrpSpPr>
        <p:grpSpPr>
          <a:xfrm>
            <a:off x="2847243" y="4668292"/>
            <a:ext cx="7875752" cy="1161008"/>
            <a:chOff x="2847243" y="4668292"/>
            <a:chExt cx="6497515" cy="116100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3B19A35-4D78-499D-8BC4-AAA7E1C44B85}"/>
                </a:ext>
              </a:extLst>
            </p:cNvPr>
            <p:cNvSpPr/>
            <p:nvPr/>
          </p:nvSpPr>
          <p:spPr>
            <a:xfrm>
              <a:off x="2847243" y="4668292"/>
              <a:ext cx="6497515" cy="1161008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City">
              <a:extLst>
                <a:ext uri="{FF2B5EF4-FFF2-40B4-BE49-F238E27FC236}">
                  <a16:creationId xmlns:a16="http://schemas.microsoft.com/office/drawing/2014/main" id="{2B30A8A1-D7C5-4FE9-B170-08A7B45ED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87541" y="4668292"/>
              <a:ext cx="1161008" cy="116100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D3ACCDD-145A-4550-ADFC-34DA41A55309}"/>
              </a:ext>
            </a:extLst>
          </p:cNvPr>
          <p:cNvGrpSpPr/>
          <p:nvPr/>
        </p:nvGrpSpPr>
        <p:grpSpPr>
          <a:xfrm>
            <a:off x="2133045" y="1353715"/>
            <a:ext cx="8589950" cy="3197669"/>
            <a:chOff x="1256580" y="1405271"/>
            <a:chExt cx="8589950" cy="31976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433A1E-9C4E-48E4-BC60-77FECC00190B}"/>
                </a:ext>
              </a:extLst>
            </p:cNvPr>
            <p:cNvGrpSpPr/>
            <p:nvPr/>
          </p:nvGrpSpPr>
          <p:grpSpPr>
            <a:xfrm>
              <a:off x="2090302" y="2044634"/>
              <a:ext cx="1369752" cy="290148"/>
              <a:chOff x="2090302" y="2044634"/>
              <a:chExt cx="1369752" cy="29014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59DC2F-A5A6-4CDA-A4E3-29D28F097B2F}"/>
                  </a:ext>
                </a:extLst>
              </p:cNvPr>
              <p:cNvSpPr/>
              <p:nvPr/>
            </p:nvSpPr>
            <p:spPr>
              <a:xfrm>
                <a:off x="2090302" y="204463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39F1E47-B77D-43B6-AE2F-E458D075A9E6}"/>
                  </a:ext>
                </a:extLst>
              </p:cNvPr>
              <p:cNvSpPr/>
              <p:nvPr/>
            </p:nvSpPr>
            <p:spPr>
              <a:xfrm>
                <a:off x="2450170" y="204463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6E1B23-C4F3-4CD6-9FB8-A2AEBC416B47}"/>
                  </a:ext>
                </a:extLst>
              </p:cNvPr>
              <p:cNvSpPr/>
              <p:nvPr/>
            </p:nvSpPr>
            <p:spPr>
              <a:xfrm>
                <a:off x="2810038" y="204463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592C056-A82E-4EB4-B28A-1E1511AC4587}"/>
                  </a:ext>
                </a:extLst>
              </p:cNvPr>
              <p:cNvSpPr/>
              <p:nvPr/>
            </p:nvSpPr>
            <p:spPr>
              <a:xfrm>
                <a:off x="3169906" y="204463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F77DFE2-075F-4967-A6F4-9BC41344F695}"/>
                </a:ext>
              </a:extLst>
            </p:cNvPr>
            <p:cNvGrpSpPr/>
            <p:nvPr/>
          </p:nvGrpSpPr>
          <p:grpSpPr>
            <a:xfrm>
              <a:off x="8721440" y="3017080"/>
              <a:ext cx="1009884" cy="290148"/>
              <a:chOff x="6850598" y="3814284"/>
              <a:chExt cx="1009884" cy="29014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5F67E2B-1F94-44D6-BFE6-E962F756EAF9}"/>
                  </a:ext>
                </a:extLst>
              </p:cNvPr>
              <p:cNvSpPr/>
              <p:nvPr/>
            </p:nvSpPr>
            <p:spPr>
              <a:xfrm>
                <a:off x="6850598" y="381428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1972260-A7FD-4A37-A82D-9225BB49E1FF}"/>
                  </a:ext>
                </a:extLst>
              </p:cNvPr>
              <p:cNvSpPr/>
              <p:nvPr/>
            </p:nvSpPr>
            <p:spPr>
              <a:xfrm>
                <a:off x="7210466" y="381428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2130F68-31E4-4AB7-8067-31CF75101818}"/>
                  </a:ext>
                </a:extLst>
              </p:cNvPr>
              <p:cNvSpPr/>
              <p:nvPr/>
            </p:nvSpPr>
            <p:spPr>
              <a:xfrm>
                <a:off x="7570334" y="381428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859F6B0-C47E-469D-8169-08F2663DDE58}"/>
                </a:ext>
              </a:extLst>
            </p:cNvPr>
            <p:cNvGrpSpPr/>
            <p:nvPr/>
          </p:nvGrpSpPr>
          <p:grpSpPr>
            <a:xfrm>
              <a:off x="1256580" y="1544088"/>
              <a:ext cx="8536660" cy="3058852"/>
              <a:chOff x="1256580" y="1544088"/>
              <a:chExt cx="8536660" cy="3058852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287A77D-138F-4E10-9ACB-6C07B024B874}"/>
                  </a:ext>
                </a:extLst>
              </p:cNvPr>
              <p:cNvSpPr/>
              <p:nvPr/>
            </p:nvSpPr>
            <p:spPr>
              <a:xfrm>
                <a:off x="3358201" y="283721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B2255E3-7E54-4ED6-9D38-6B578A9FAE4E}"/>
                  </a:ext>
                </a:extLst>
              </p:cNvPr>
              <p:cNvSpPr/>
              <p:nvPr/>
            </p:nvSpPr>
            <p:spPr>
              <a:xfrm>
                <a:off x="3718069" y="283721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0A4CBA0-A14B-4528-A24A-567B74FEA9E1}"/>
                  </a:ext>
                </a:extLst>
              </p:cNvPr>
              <p:cNvSpPr/>
              <p:nvPr/>
            </p:nvSpPr>
            <p:spPr>
              <a:xfrm>
                <a:off x="4077937" y="283721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FB2FAB9-844E-490F-AA0E-019443B72C8D}"/>
                  </a:ext>
                </a:extLst>
              </p:cNvPr>
              <p:cNvSpPr/>
              <p:nvPr/>
            </p:nvSpPr>
            <p:spPr>
              <a:xfrm>
                <a:off x="2416989" y="412832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39EA1A7-8AC8-4B3F-9D6D-12A05405AA71}"/>
                  </a:ext>
                </a:extLst>
              </p:cNvPr>
              <p:cNvSpPr/>
              <p:nvPr/>
            </p:nvSpPr>
            <p:spPr>
              <a:xfrm>
                <a:off x="4639935" y="1769452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9BD052A-404F-4F87-8D1F-3FAFF1D50F03}"/>
                  </a:ext>
                </a:extLst>
              </p:cNvPr>
              <p:cNvSpPr/>
              <p:nvPr/>
            </p:nvSpPr>
            <p:spPr>
              <a:xfrm>
                <a:off x="8936942" y="1732679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1F85ECF8-B13E-4EFF-BCDC-CDC931FE242B}"/>
                  </a:ext>
                </a:extLst>
              </p:cNvPr>
              <p:cNvSpPr/>
              <p:nvPr/>
            </p:nvSpPr>
            <p:spPr>
              <a:xfrm>
                <a:off x="9441176" y="2156276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59904E2-8359-4A6D-857C-C803D17DF204}"/>
                  </a:ext>
                </a:extLst>
              </p:cNvPr>
              <p:cNvSpPr/>
              <p:nvPr/>
            </p:nvSpPr>
            <p:spPr>
              <a:xfrm>
                <a:off x="1256580" y="4312792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4FC73E1-AED5-406D-BAF8-15B8883E3A28}"/>
                  </a:ext>
                </a:extLst>
              </p:cNvPr>
              <p:cNvSpPr/>
              <p:nvPr/>
            </p:nvSpPr>
            <p:spPr>
              <a:xfrm>
                <a:off x="2977808" y="3812281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E3C1BFC5-05E4-43B6-B235-A14E2DD9780B}"/>
                  </a:ext>
                </a:extLst>
              </p:cNvPr>
              <p:cNvSpPr/>
              <p:nvPr/>
            </p:nvSpPr>
            <p:spPr>
              <a:xfrm>
                <a:off x="9503092" y="1544088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AD0B0E2-1378-4A47-94FD-699AE57AADB2}"/>
                </a:ext>
              </a:extLst>
            </p:cNvPr>
            <p:cNvSpPr/>
            <p:nvPr/>
          </p:nvSpPr>
          <p:spPr>
            <a:xfrm>
              <a:off x="5051258" y="4183454"/>
              <a:ext cx="290148" cy="290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D0ABA99-8884-4414-ABAB-9C48430664F2}"/>
                </a:ext>
              </a:extLst>
            </p:cNvPr>
            <p:cNvGrpSpPr/>
            <p:nvPr/>
          </p:nvGrpSpPr>
          <p:grpSpPr>
            <a:xfrm>
              <a:off x="5527474" y="1935477"/>
              <a:ext cx="1009884" cy="659318"/>
              <a:chOff x="5527474" y="1935477"/>
              <a:chExt cx="1009884" cy="65931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9B0B05E-6574-43FC-9F8A-A968BC5A923F}"/>
                  </a:ext>
                </a:extLst>
              </p:cNvPr>
              <p:cNvSpPr/>
              <p:nvPr/>
            </p:nvSpPr>
            <p:spPr>
              <a:xfrm>
                <a:off x="5527474" y="193547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7D68D71-48AB-4256-ACC5-862CFBBD95F0}"/>
                  </a:ext>
                </a:extLst>
              </p:cNvPr>
              <p:cNvSpPr/>
              <p:nvPr/>
            </p:nvSpPr>
            <p:spPr>
              <a:xfrm>
                <a:off x="5887342" y="193547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6E1E668-437D-44E4-8E6F-BBF9FE97CF34}"/>
                  </a:ext>
                </a:extLst>
              </p:cNvPr>
              <p:cNvSpPr/>
              <p:nvPr/>
            </p:nvSpPr>
            <p:spPr>
              <a:xfrm>
                <a:off x="6247210" y="193547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12287C2-0E7E-4331-A50A-F6352BCE34D5}"/>
                  </a:ext>
                </a:extLst>
              </p:cNvPr>
              <p:cNvSpPr/>
              <p:nvPr/>
            </p:nvSpPr>
            <p:spPr>
              <a:xfrm>
                <a:off x="5527474" y="230464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4A4E207-AB26-47CA-87DA-A2D14382C939}"/>
                  </a:ext>
                </a:extLst>
              </p:cNvPr>
              <p:cNvSpPr/>
              <p:nvPr/>
            </p:nvSpPr>
            <p:spPr>
              <a:xfrm>
                <a:off x="5887342" y="230464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324EEB7-D73D-429B-8FCC-0DFC912771AD}"/>
                  </a:ext>
                </a:extLst>
              </p:cNvPr>
              <p:cNvSpPr/>
              <p:nvPr/>
            </p:nvSpPr>
            <p:spPr>
              <a:xfrm>
                <a:off x="6247210" y="230464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5092D5-73E7-47F3-89B0-0582A792F852}"/>
                </a:ext>
              </a:extLst>
            </p:cNvPr>
            <p:cNvGrpSpPr/>
            <p:nvPr/>
          </p:nvGrpSpPr>
          <p:grpSpPr>
            <a:xfrm>
              <a:off x="7518230" y="2344887"/>
              <a:ext cx="290148" cy="659318"/>
              <a:chOff x="6490730" y="3814284"/>
              <a:chExt cx="290148" cy="65931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CCE2A2F-CA8A-4C21-B188-EFC85F1195EC}"/>
                  </a:ext>
                </a:extLst>
              </p:cNvPr>
              <p:cNvSpPr/>
              <p:nvPr/>
            </p:nvSpPr>
            <p:spPr>
              <a:xfrm>
                <a:off x="6490730" y="381428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F802E4C-81BF-4B2C-9623-E02EF58C604A}"/>
                  </a:ext>
                </a:extLst>
              </p:cNvPr>
              <p:cNvSpPr/>
              <p:nvPr/>
            </p:nvSpPr>
            <p:spPr>
              <a:xfrm>
                <a:off x="6490730" y="418345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D5CC91E-B9E1-4022-A56F-343E439DE485}"/>
                </a:ext>
              </a:extLst>
            </p:cNvPr>
            <p:cNvSpPr/>
            <p:nvPr/>
          </p:nvSpPr>
          <p:spPr>
            <a:xfrm>
              <a:off x="6089729" y="3437776"/>
              <a:ext cx="290148" cy="29014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F4E678-A4C1-487D-8678-39E06033664D}"/>
                </a:ext>
              </a:extLst>
            </p:cNvPr>
            <p:cNvGrpSpPr/>
            <p:nvPr/>
          </p:nvGrpSpPr>
          <p:grpSpPr>
            <a:xfrm rot="5400000">
              <a:off x="6683631" y="3589469"/>
              <a:ext cx="1009880" cy="659318"/>
              <a:chOff x="7210466" y="3814284"/>
              <a:chExt cx="1009880" cy="6593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771A47A-A0B2-4102-8995-59F7138877F3}"/>
                  </a:ext>
                </a:extLst>
              </p:cNvPr>
              <p:cNvSpPr/>
              <p:nvPr/>
            </p:nvSpPr>
            <p:spPr>
              <a:xfrm>
                <a:off x="7930198" y="381428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01E71FB-985C-44CE-8615-4A518C8249A1}"/>
                  </a:ext>
                </a:extLst>
              </p:cNvPr>
              <p:cNvSpPr/>
              <p:nvPr/>
            </p:nvSpPr>
            <p:spPr>
              <a:xfrm>
                <a:off x="7210466" y="418345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4407944-94A8-4A30-BAE6-DF6EF4E5079F}"/>
                  </a:ext>
                </a:extLst>
              </p:cNvPr>
              <p:cNvSpPr/>
              <p:nvPr/>
            </p:nvSpPr>
            <p:spPr>
              <a:xfrm>
                <a:off x="7570334" y="418345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51F4518-C226-4884-ABB9-5825E094ACB7}"/>
                  </a:ext>
                </a:extLst>
              </p:cNvPr>
              <p:cNvSpPr/>
              <p:nvPr/>
            </p:nvSpPr>
            <p:spPr>
              <a:xfrm>
                <a:off x="7930198" y="418345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E11F2FF-C870-4F65-A90E-18A351638AB2}"/>
                </a:ext>
              </a:extLst>
            </p:cNvPr>
            <p:cNvCxnSpPr>
              <a:cxnSpLocks/>
            </p:cNvCxnSpPr>
            <p:nvPr/>
          </p:nvCxnSpPr>
          <p:spPr>
            <a:xfrm>
              <a:off x="2674327" y="2470953"/>
              <a:ext cx="474343" cy="409983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/>
              <a:tailEnd type="triangle"/>
            </a:ln>
            <a:effectLst>
              <a:outerShdw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C51738-344E-4691-A57A-78819470FD0F}"/>
                </a:ext>
              </a:extLst>
            </p:cNvPr>
            <p:cNvSpPr/>
            <p:nvPr/>
          </p:nvSpPr>
          <p:spPr>
            <a:xfrm>
              <a:off x="1975945" y="1935477"/>
              <a:ext cx="1597572" cy="523944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B37BC3E-2C4A-4648-A1B1-4D61D02B1C7E}"/>
                </a:ext>
              </a:extLst>
            </p:cNvPr>
            <p:cNvSpPr/>
            <p:nvPr/>
          </p:nvSpPr>
          <p:spPr>
            <a:xfrm>
              <a:off x="3242994" y="2730756"/>
              <a:ext cx="1240297" cy="523944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AD0E56A8-BD46-434E-9A25-49EF9BABD739}"/>
                </a:ext>
              </a:extLst>
            </p:cNvPr>
            <p:cNvSpPr/>
            <p:nvPr/>
          </p:nvSpPr>
          <p:spPr>
            <a:xfrm>
              <a:off x="5412267" y="1831291"/>
              <a:ext cx="1240297" cy="878585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8AD7499-0D40-4892-8BE7-D41A25842E4A}"/>
                </a:ext>
              </a:extLst>
            </p:cNvPr>
            <p:cNvSpPr/>
            <p:nvPr/>
          </p:nvSpPr>
          <p:spPr>
            <a:xfrm>
              <a:off x="8606233" y="2899253"/>
              <a:ext cx="1240297" cy="538524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712A386B-12F8-480D-B65F-6E73A129690D}"/>
                </a:ext>
              </a:extLst>
            </p:cNvPr>
            <p:cNvSpPr/>
            <p:nvPr/>
          </p:nvSpPr>
          <p:spPr>
            <a:xfrm rot="5400000">
              <a:off x="7224012" y="2406683"/>
              <a:ext cx="878583" cy="538524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0004FAC-F933-4B75-83FC-9DD25A1FEC27}"/>
                </a:ext>
              </a:extLst>
            </p:cNvPr>
            <p:cNvSpPr/>
            <p:nvPr/>
          </p:nvSpPr>
          <p:spPr>
            <a:xfrm rot="5400000">
              <a:off x="6559325" y="3478667"/>
              <a:ext cx="1221099" cy="879229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80CB3B5B-6A6F-4C7F-86A6-53889684B6E1}"/>
                </a:ext>
              </a:extLst>
            </p:cNvPr>
            <p:cNvSpPr/>
            <p:nvPr/>
          </p:nvSpPr>
          <p:spPr>
            <a:xfrm rot="5400000">
              <a:off x="5966977" y="3344328"/>
              <a:ext cx="532519" cy="474344"/>
            </a:xfrm>
            <a:prstGeom prst="roundRect">
              <a:avLst/>
            </a:prstGeom>
            <a:noFill/>
            <a:ln w="57150">
              <a:solidFill>
                <a:schemeClr val="accent5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FA027CB-0499-4EC2-B5E5-381E0BDF808B}"/>
                </a:ext>
              </a:extLst>
            </p:cNvPr>
            <p:cNvSpPr/>
            <p:nvPr/>
          </p:nvSpPr>
          <p:spPr>
            <a:xfrm rot="5400000">
              <a:off x="4930072" y="4091356"/>
              <a:ext cx="532519" cy="474344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8EEE5A77-044B-45A9-98B2-21D1C029205A}"/>
                </a:ext>
              </a:extLst>
            </p:cNvPr>
            <p:cNvCxnSpPr>
              <a:cxnSpLocks/>
            </p:cNvCxnSpPr>
            <p:nvPr/>
          </p:nvCxnSpPr>
          <p:spPr>
            <a:xfrm>
              <a:off x="4570779" y="3307228"/>
              <a:ext cx="1297524" cy="275622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/>
              <a:tailEnd type="triangle"/>
            </a:ln>
            <a:effectLst>
              <a:outerShdw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8A515E9-38B5-439D-BD35-9B4E727671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7490" y="2783380"/>
              <a:ext cx="76591" cy="482104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/>
              <a:tailEnd type="triangle"/>
            </a:ln>
            <a:effectLst>
              <a:outerShdw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7E587694-8B3F-42F1-94C5-6AB01A8E2DD3}"/>
                </a:ext>
              </a:extLst>
            </p:cNvPr>
            <p:cNvCxnSpPr>
              <a:cxnSpLocks/>
            </p:cNvCxnSpPr>
            <p:nvPr/>
          </p:nvCxnSpPr>
          <p:spPr>
            <a:xfrm>
              <a:off x="6720374" y="2375863"/>
              <a:ext cx="600208" cy="118235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/>
              <a:tailEnd type="triangle"/>
            </a:ln>
            <a:effectLst>
              <a:outerShdw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D607DE8-3136-41A2-9669-C0E97C6AAE87}"/>
                </a:ext>
              </a:extLst>
            </p:cNvPr>
            <p:cNvCxnSpPr>
              <a:cxnSpLocks/>
            </p:cNvCxnSpPr>
            <p:nvPr/>
          </p:nvCxnSpPr>
          <p:spPr>
            <a:xfrm>
              <a:off x="7953484" y="2761710"/>
              <a:ext cx="600208" cy="321931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/>
              <a:tailEnd type="triangle"/>
            </a:ln>
            <a:effectLst>
              <a:outerShdw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B9D6E61-E932-431E-8337-573396A602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8511" y="3555604"/>
              <a:ext cx="1537870" cy="506664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/>
              <a:tailEnd type="triangle"/>
            </a:ln>
            <a:effectLst>
              <a:outerShdw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6F4B1AA-8885-406E-ADFF-336B5173F3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35200" y="4183454"/>
              <a:ext cx="1117364" cy="143724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/>
              <a:tailEnd type="triangle"/>
            </a:ln>
            <a:effectLst>
              <a:outerShdw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110B14-A04B-4B05-9492-9D1F280946B0}"/>
                </a:ext>
              </a:extLst>
            </p:cNvPr>
            <p:cNvSpPr txBox="1"/>
            <p:nvPr/>
          </p:nvSpPr>
          <p:spPr>
            <a:xfrm>
              <a:off x="2341251" y="1458330"/>
              <a:ext cx="866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Job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EE9BFF5-9F5A-4906-9466-343BE5745F5C}"/>
                </a:ext>
              </a:extLst>
            </p:cNvPr>
            <p:cNvSpPr txBox="1"/>
            <p:nvPr/>
          </p:nvSpPr>
          <p:spPr>
            <a:xfrm>
              <a:off x="3614989" y="2329367"/>
              <a:ext cx="866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Job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E078AB7-49CB-4B6F-B4CC-44D48EBBA476}"/>
                </a:ext>
              </a:extLst>
            </p:cNvPr>
            <p:cNvSpPr txBox="1"/>
            <p:nvPr/>
          </p:nvSpPr>
          <p:spPr>
            <a:xfrm>
              <a:off x="5656249" y="1405271"/>
              <a:ext cx="866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Job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611C836-65A9-474B-89CA-45204AAB04DC}"/>
                </a:ext>
              </a:extLst>
            </p:cNvPr>
            <p:cNvSpPr txBox="1"/>
            <p:nvPr/>
          </p:nvSpPr>
          <p:spPr>
            <a:xfrm>
              <a:off x="7229823" y="1782522"/>
              <a:ext cx="866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Job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116B9CB-934C-46C7-8A46-0BC9B59E9DD5}"/>
                </a:ext>
              </a:extLst>
            </p:cNvPr>
            <p:cNvSpPr txBox="1"/>
            <p:nvPr/>
          </p:nvSpPr>
          <p:spPr>
            <a:xfrm>
              <a:off x="8841808" y="2485684"/>
              <a:ext cx="866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Job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81DA5CD-27F1-4038-BE4A-576BEAADECB1}"/>
                </a:ext>
              </a:extLst>
            </p:cNvPr>
            <p:cNvSpPr txBox="1"/>
            <p:nvPr/>
          </p:nvSpPr>
          <p:spPr>
            <a:xfrm>
              <a:off x="6572248" y="2874154"/>
              <a:ext cx="866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Job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770FE6F-118C-4082-B2B4-1752DB77EA81}"/>
                </a:ext>
              </a:extLst>
            </p:cNvPr>
            <p:cNvSpPr txBox="1"/>
            <p:nvPr/>
          </p:nvSpPr>
          <p:spPr>
            <a:xfrm>
              <a:off x="5229040" y="3556652"/>
              <a:ext cx="866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Job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1851926-D843-4F84-9D14-0629BD4483B4}"/>
                </a:ext>
              </a:extLst>
            </p:cNvPr>
            <p:cNvSpPr txBox="1"/>
            <p:nvPr/>
          </p:nvSpPr>
          <p:spPr>
            <a:xfrm>
              <a:off x="4198780" y="4011937"/>
              <a:ext cx="866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Job</a:t>
              </a:r>
            </a:p>
          </p:txBody>
        </p:sp>
      </p:grpSp>
      <p:pic>
        <p:nvPicPr>
          <p:cNvPr id="28" name="Graphic 27" descr="Group">
            <a:extLst>
              <a:ext uri="{FF2B5EF4-FFF2-40B4-BE49-F238E27FC236}">
                <a16:creationId xmlns:a16="http://schemas.microsoft.com/office/drawing/2014/main" id="{45D32CFB-1236-43B0-B4D1-9B90F9F72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889" y="2430987"/>
            <a:ext cx="1325269" cy="1325269"/>
          </a:xfrm>
          <a:prstGeom prst="rect">
            <a:avLst/>
          </a:prstGeom>
        </p:spPr>
      </p:pic>
      <p:sp>
        <p:nvSpPr>
          <p:cNvPr id="33" name="Double Brace 32">
            <a:extLst>
              <a:ext uri="{FF2B5EF4-FFF2-40B4-BE49-F238E27FC236}">
                <a16:creationId xmlns:a16="http://schemas.microsoft.com/office/drawing/2014/main" id="{D03D4C40-EF5C-4114-B205-39E558CD353A}"/>
              </a:ext>
            </a:extLst>
          </p:cNvPr>
          <p:cNvSpPr/>
          <p:nvPr/>
        </p:nvSpPr>
        <p:spPr>
          <a:xfrm>
            <a:off x="2303946" y="1405650"/>
            <a:ext cx="8973653" cy="3262642"/>
          </a:xfrm>
          <a:prstGeom prst="bracePair">
            <a:avLst/>
          </a:prstGeom>
          <a:ln w="28575">
            <a:solidFill>
              <a:schemeClr val="bg1"/>
            </a:solidFill>
            <a:headEnd type="none"/>
            <a:tailEnd type="none"/>
          </a:ln>
          <a:effectLst>
            <a:outerShdw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Graphic 34" descr="Stopwatch">
            <a:extLst>
              <a:ext uri="{FF2B5EF4-FFF2-40B4-BE49-F238E27FC236}">
                <a16:creationId xmlns:a16="http://schemas.microsoft.com/office/drawing/2014/main" id="{8151C01A-DB6C-46A2-8815-76B96087E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8212" y="2563735"/>
            <a:ext cx="635160" cy="635160"/>
          </a:xfrm>
          <a:prstGeom prst="rect">
            <a:avLst/>
          </a:prstGeom>
        </p:spPr>
      </p:pic>
      <p:pic>
        <p:nvPicPr>
          <p:cNvPr id="97" name="Graphic 96" descr="Stopwatch">
            <a:extLst>
              <a:ext uri="{FF2B5EF4-FFF2-40B4-BE49-F238E27FC236}">
                <a16:creationId xmlns:a16="http://schemas.microsoft.com/office/drawing/2014/main" id="{09F87908-91B8-4B93-9E50-B9280B9BC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13233" y="2678076"/>
            <a:ext cx="635160" cy="635160"/>
          </a:xfrm>
          <a:prstGeom prst="rect">
            <a:avLst/>
          </a:prstGeom>
        </p:spPr>
      </p:pic>
      <p:pic>
        <p:nvPicPr>
          <p:cNvPr id="98" name="Graphic 97" descr="Stopwatch">
            <a:extLst>
              <a:ext uri="{FF2B5EF4-FFF2-40B4-BE49-F238E27FC236}">
                <a16:creationId xmlns:a16="http://schemas.microsoft.com/office/drawing/2014/main" id="{0893BBE5-6048-4533-A1F1-91FE3AB2AD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96251" y="1616807"/>
            <a:ext cx="635160" cy="635160"/>
          </a:xfrm>
          <a:prstGeom prst="rect">
            <a:avLst/>
          </a:prstGeom>
        </p:spPr>
      </p:pic>
      <p:pic>
        <p:nvPicPr>
          <p:cNvPr id="99" name="Graphic 98" descr="Stopwatch">
            <a:extLst>
              <a:ext uri="{FF2B5EF4-FFF2-40B4-BE49-F238E27FC236}">
                <a16:creationId xmlns:a16="http://schemas.microsoft.com/office/drawing/2014/main" id="{362CFA24-E4B1-4B31-947C-E5FD0A6D38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20418" y="2155469"/>
            <a:ext cx="635160" cy="635160"/>
          </a:xfrm>
          <a:prstGeom prst="rect">
            <a:avLst/>
          </a:prstGeom>
        </p:spPr>
      </p:pic>
      <p:pic>
        <p:nvPicPr>
          <p:cNvPr id="100" name="Graphic 99" descr="Stopwatch">
            <a:extLst>
              <a:ext uri="{FF2B5EF4-FFF2-40B4-BE49-F238E27FC236}">
                <a16:creationId xmlns:a16="http://schemas.microsoft.com/office/drawing/2014/main" id="{2A347600-20CC-498E-9342-365E006273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0487" y="3773623"/>
            <a:ext cx="635160" cy="635160"/>
          </a:xfrm>
          <a:prstGeom prst="rect">
            <a:avLst/>
          </a:prstGeom>
        </p:spPr>
      </p:pic>
      <p:pic>
        <p:nvPicPr>
          <p:cNvPr id="101" name="Graphic 100" descr="Stopwatch">
            <a:extLst>
              <a:ext uri="{FF2B5EF4-FFF2-40B4-BE49-F238E27FC236}">
                <a16:creationId xmlns:a16="http://schemas.microsoft.com/office/drawing/2014/main" id="{230AFAD2-08B6-4810-8975-81753B40A2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80679" y="4216173"/>
            <a:ext cx="413311" cy="413311"/>
          </a:xfrm>
          <a:prstGeom prst="rect">
            <a:avLst/>
          </a:prstGeom>
        </p:spPr>
      </p:pic>
      <p:pic>
        <p:nvPicPr>
          <p:cNvPr id="102" name="Graphic 101" descr="Stopwatch">
            <a:extLst>
              <a:ext uri="{FF2B5EF4-FFF2-40B4-BE49-F238E27FC236}">
                <a16:creationId xmlns:a16="http://schemas.microsoft.com/office/drawing/2014/main" id="{A12FDD12-E703-44E0-996A-33A9C9F10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40644" y="2785856"/>
            <a:ext cx="413311" cy="413311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16974AD-61EE-4123-8BAB-DD89BE0D07DA}"/>
              </a:ext>
            </a:extLst>
          </p:cNvPr>
          <p:cNvSpPr/>
          <p:nvPr/>
        </p:nvSpPr>
        <p:spPr>
          <a:xfrm>
            <a:off x="2508552" y="3893998"/>
            <a:ext cx="290148" cy="290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4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Double Brace 114">
            <a:extLst>
              <a:ext uri="{FF2B5EF4-FFF2-40B4-BE49-F238E27FC236}">
                <a16:creationId xmlns:a16="http://schemas.microsoft.com/office/drawing/2014/main" id="{787552F5-CB89-472E-A5D7-AC32E8150443}"/>
              </a:ext>
            </a:extLst>
          </p:cNvPr>
          <p:cNvSpPr/>
          <p:nvPr/>
        </p:nvSpPr>
        <p:spPr>
          <a:xfrm>
            <a:off x="2303946" y="1405650"/>
            <a:ext cx="8973653" cy="3262642"/>
          </a:xfrm>
          <a:prstGeom prst="bracePair">
            <a:avLst/>
          </a:prstGeom>
          <a:ln w="28575">
            <a:solidFill>
              <a:schemeClr val="bg1"/>
            </a:solidFill>
            <a:headEnd type="none"/>
            <a:tailEnd type="none"/>
          </a:ln>
          <a:effectLst>
            <a:outerShdw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E98999C-E5D0-4C51-B658-C9EFC2B61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Data Protection with Rubrik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AD3E4E2-902A-47C0-8557-5060DB47EFC5}"/>
              </a:ext>
            </a:extLst>
          </p:cNvPr>
          <p:cNvGrpSpPr/>
          <p:nvPr/>
        </p:nvGrpSpPr>
        <p:grpSpPr>
          <a:xfrm>
            <a:off x="2847243" y="4668292"/>
            <a:ext cx="7875752" cy="1161008"/>
            <a:chOff x="2847243" y="4668292"/>
            <a:chExt cx="6497515" cy="116100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3B19A35-4D78-499D-8BC4-AAA7E1C44B85}"/>
                </a:ext>
              </a:extLst>
            </p:cNvPr>
            <p:cNvSpPr/>
            <p:nvPr/>
          </p:nvSpPr>
          <p:spPr>
            <a:xfrm>
              <a:off x="2847243" y="4668292"/>
              <a:ext cx="6497515" cy="1161008"/>
            </a:xfrm>
            <a:prstGeom prst="roundRect">
              <a:avLst/>
            </a:prstGeom>
            <a:solidFill>
              <a:schemeClr val="tx1">
                <a:lumMod val="20000"/>
                <a:lumOff val="80000"/>
              </a:schemeClr>
            </a:solidFill>
            <a:ln>
              <a:solidFill>
                <a:schemeClr val="bg2">
                  <a:lumMod val="60000"/>
                  <a:lumOff val="40000"/>
                </a:schemeClr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City">
              <a:extLst>
                <a:ext uri="{FF2B5EF4-FFF2-40B4-BE49-F238E27FC236}">
                  <a16:creationId xmlns:a16="http://schemas.microsoft.com/office/drawing/2014/main" id="{2B30A8A1-D7C5-4FE9-B170-08A7B45ED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87541" y="4668292"/>
              <a:ext cx="1161008" cy="1161008"/>
            </a:xfrm>
            <a:prstGeom prst="rect">
              <a:avLst/>
            </a:prstGeom>
          </p:spPr>
        </p:pic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9BD052A-404F-4F87-8D1F-3FAFF1D50F03}"/>
              </a:ext>
            </a:extLst>
          </p:cNvPr>
          <p:cNvSpPr/>
          <p:nvPr/>
        </p:nvSpPr>
        <p:spPr>
          <a:xfrm>
            <a:off x="9813407" y="1679999"/>
            <a:ext cx="290148" cy="290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F85ECF8-B13E-4EFF-BCDC-CDC931FE242B}"/>
              </a:ext>
            </a:extLst>
          </p:cNvPr>
          <p:cNvSpPr/>
          <p:nvPr/>
        </p:nvSpPr>
        <p:spPr>
          <a:xfrm>
            <a:off x="10317641" y="2103596"/>
            <a:ext cx="290148" cy="290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59904E2-8359-4A6D-857C-C803D17DF204}"/>
              </a:ext>
            </a:extLst>
          </p:cNvPr>
          <p:cNvSpPr/>
          <p:nvPr/>
        </p:nvSpPr>
        <p:spPr>
          <a:xfrm>
            <a:off x="2133045" y="4260112"/>
            <a:ext cx="290148" cy="290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3C1BFC5-05E4-43B6-B235-A14E2DD9780B}"/>
              </a:ext>
            </a:extLst>
          </p:cNvPr>
          <p:cNvSpPr/>
          <p:nvPr/>
        </p:nvSpPr>
        <p:spPr>
          <a:xfrm>
            <a:off x="10379557" y="1491408"/>
            <a:ext cx="290148" cy="290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44E783-9538-4075-957F-8BF70CFE5712}"/>
              </a:ext>
            </a:extLst>
          </p:cNvPr>
          <p:cNvGrpSpPr/>
          <p:nvPr/>
        </p:nvGrpSpPr>
        <p:grpSpPr>
          <a:xfrm>
            <a:off x="3103791" y="1328719"/>
            <a:ext cx="1597572" cy="2012560"/>
            <a:chOff x="2852410" y="1352591"/>
            <a:chExt cx="1597572" cy="20125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433A1E-9C4E-48E4-BC60-77FECC00190B}"/>
                </a:ext>
              </a:extLst>
            </p:cNvPr>
            <p:cNvGrpSpPr/>
            <p:nvPr/>
          </p:nvGrpSpPr>
          <p:grpSpPr>
            <a:xfrm>
              <a:off x="2966767" y="2171403"/>
              <a:ext cx="1369752" cy="290148"/>
              <a:chOff x="2090302" y="2044634"/>
              <a:chExt cx="1369752" cy="290148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2459DC2F-A5A6-4CDA-A4E3-29D28F097B2F}"/>
                  </a:ext>
                </a:extLst>
              </p:cNvPr>
              <p:cNvSpPr/>
              <p:nvPr/>
            </p:nvSpPr>
            <p:spPr>
              <a:xfrm>
                <a:off x="2090302" y="204463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39F1E47-B77D-43B6-AE2F-E458D075A9E6}"/>
                  </a:ext>
                </a:extLst>
              </p:cNvPr>
              <p:cNvSpPr/>
              <p:nvPr/>
            </p:nvSpPr>
            <p:spPr>
              <a:xfrm>
                <a:off x="2450170" y="204463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F6E1B23-C4F3-4CD6-9FB8-A2AEBC416B47}"/>
                  </a:ext>
                </a:extLst>
              </p:cNvPr>
              <p:cNvSpPr/>
              <p:nvPr/>
            </p:nvSpPr>
            <p:spPr>
              <a:xfrm>
                <a:off x="2810038" y="204463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592C056-A82E-4EB4-B28A-1E1511AC4587}"/>
                  </a:ext>
                </a:extLst>
              </p:cNvPr>
              <p:cNvSpPr/>
              <p:nvPr/>
            </p:nvSpPr>
            <p:spPr>
              <a:xfrm>
                <a:off x="3169906" y="204463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D0ABA99-8884-4414-ABAB-9C48430664F2}"/>
                </a:ext>
              </a:extLst>
            </p:cNvPr>
            <p:cNvGrpSpPr/>
            <p:nvPr/>
          </p:nvGrpSpPr>
          <p:grpSpPr>
            <a:xfrm>
              <a:off x="3142673" y="2557130"/>
              <a:ext cx="1009884" cy="659318"/>
              <a:chOff x="5527474" y="1935477"/>
              <a:chExt cx="1009884" cy="65931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9B0B05E-6574-43FC-9F8A-A968BC5A923F}"/>
                  </a:ext>
                </a:extLst>
              </p:cNvPr>
              <p:cNvSpPr/>
              <p:nvPr/>
            </p:nvSpPr>
            <p:spPr>
              <a:xfrm>
                <a:off x="5527474" y="193547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7D68D71-48AB-4256-ACC5-862CFBBD95F0}"/>
                  </a:ext>
                </a:extLst>
              </p:cNvPr>
              <p:cNvSpPr/>
              <p:nvPr/>
            </p:nvSpPr>
            <p:spPr>
              <a:xfrm>
                <a:off x="5887342" y="193547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6E1E668-437D-44E4-8E6F-BBF9FE97CF34}"/>
                  </a:ext>
                </a:extLst>
              </p:cNvPr>
              <p:cNvSpPr/>
              <p:nvPr/>
            </p:nvSpPr>
            <p:spPr>
              <a:xfrm>
                <a:off x="6247210" y="193547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12287C2-0E7E-4331-A50A-F6352BCE34D5}"/>
                  </a:ext>
                </a:extLst>
              </p:cNvPr>
              <p:cNvSpPr/>
              <p:nvPr/>
            </p:nvSpPr>
            <p:spPr>
              <a:xfrm>
                <a:off x="5527474" y="230464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4A4E207-AB26-47CA-87DA-A2D14382C939}"/>
                  </a:ext>
                </a:extLst>
              </p:cNvPr>
              <p:cNvSpPr/>
              <p:nvPr/>
            </p:nvSpPr>
            <p:spPr>
              <a:xfrm>
                <a:off x="5887342" y="230464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324EEB7-D73D-429B-8FCC-0DFC912771AD}"/>
                  </a:ext>
                </a:extLst>
              </p:cNvPr>
              <p:cNvSpPr/>
              <p:nvPr/>
            </p:nvSpPr>
            <p:spPr>
              <a:xfrm>
                <a:off x="6247210" y="2304647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21C51738-344E-4691-A57A-78819470FD0F}"/>
                </a:ext>
              </a:extLst>
            </p:cNvPr>
            <p:cNvSpPr/>
            <p:nvPr/>
          </p:nvSpPr>
          <p:spPr>
            <a:xfrm>
              <a:off x="2852410" y="1778611"/>
              <a:ext cx="1597572" cy="1586540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7110B14-A04B-4B05-9492-9D1F280946B0}"/>
                </a:ext>
              </a:extLst>
            </p:cNvPr>
            <p:cNvSpPr txBox="1"/>
            <p:nvPr/>
          </p:nvSpPr>
          <p:spPr>
            <a:xfrm>
              <a:off x="3217716" y="1352591"/>
              <a:ext cx="866960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SLA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44B49F-F4B9-49EE-8FE3-B0333D33B291}"/>
              </a:ext>
            </a:extLst>
          </p:cNvPr>
          <p:cNvGrpSpPr/>
          <p:nvPr/>
        </p:nvGrpSpPr>
        <p:grpSpPr>
          <a:xfrm>
            <a:off x="5000376" y="1328719"/>
            <a:ext cx="1368223" cy="2012560"/>
            <a:chOff x="4577269" y="1352591"/>
            <a:chExt cx="1368223" cy="20125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9AFD98F-7ACC-4FB3-9F23-51409EF4FEE0}"/>
                </a:ext>
              </a:extLst>
            </p:cNvPr>
            <p:cNvGrpSpPr/>
            <p:nvPr/>
          </p:nvGrpSpPr>
          <p:grpSpPr>
            <a:xfrm>
              <a:off x="4778062" y="2039261"/>
              <a:ext cx="1009884" cy="290148"/>
              <a:chOff x="4234666" y="2784534"/>
              <a:chExt cx="1009884" cy="290148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287A77D-138F-4E10-9ACB-6C07B024B874}"/>
                  </a:ext>
                </a:extLst>
              </p:cNvPr>
              <p:cNvSpPr/>
              <p:nvPr/>
            </p:nvSpPr>
            <p:spPr>
              <a:xfrm>
                <a:off x="4234666" y="278453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B2255E3-7E54-4ED6-9D38-6B578A9FAE4E}"/>
                  </a:ext>
                </a:extLst>
              </p:cNvPr>
              <p:cNvSpPr/>
              <p:nvPr/>
            </p:nvSpPr>
            <p:spPr>
              <a:xfrm>
                <a:off x="4594534" y="278453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0A4CBA0-A14B-4528-A24A-567B74FEA9E1}"/>
                  </a:ext>
                </a:extLst>
              </p:cNvPr>
              <p:cNvSpPr/>
              <p:nvPr/>
            </p:nvSpPr>
            <p:spPr>
              <a:xfrm>
                <a:off x="4954402" y="278453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D5CC91E-B9E1-4022-A56F-343E439DE485}"/>
                </a:ext>
              </a:extLst>
            </p:cNvPr>
            <p:cNvSpPr/>
            <p:nvPr/>
          </p:nvSpPr>
          <p:spPr>
            <a:xfrm>
              <a:off x="4943805" y="2430987"/>
              <a:ext cx="290148" cy="29014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B37BC3E-2C4A-4648-A1B1-4D61D02B1C7E}"/>
                </a:ext>
              </a:extLst>
            </p:cNvPr>
            <p:cNvSpPr/>
            <p:nvPr/>
          </p:nvSpPr>
          <p:spPr>
            <a:xfrm>
              <a:off x="4577269" y="1778611"/>
              <a:ext cx="1368223" cy="1586540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EE9BFF5-9F5A-4906-9466-343BE5745F5C}"/>
                </a:ext>
              </a:extLst>
            </p:cNvPr>
            <p:cNvSpPr txBox="1"/>
            <p:nvPr/>
          </p:nvSpPr>
          <p:spPr>
            <a:xfrm>
              <a:off x="4827900" y="1352591"/>
              <a:ext cx="866960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SLA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D36060-D305-4C9F-998B-09C976B4673B}"/>
              </a:ext>
            </a:extLst>
          </p:cNvPr>
          <p:cNvGrpSpPr/>
          <p:nvPr/>
        </p:nvGrpSpPr>
        <p:grpSpPr>
          <a:xfrm>
            <a:off x="6667612" y="1328719"/>
            <a:ext cx="1240297" cy="2012560"/>
            <a:chOff x="6288732" y="1352591"/>
            <a:chExt cx="1240297" cy="201256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F77DFE2-075F-4967-A6F4-9BC41344F695}"/>
                </a:ext>
              </a:extLst>
            </p:cNvPr>
            <p:cNvGrpSpPr/>
            <p:nvPr/>
          </p:nvGrpSpPr>
          <p:grpSpPr>
            <a:xfrm>
              <a:off x="6386523" y="1941606"/>
              <a:ext cx="1009884" cy="290148"/>
              <a:chOff x="6850598" y="3814284"/>
              <a:chExt cx="1009884" cy="290148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5F67E2B-1F94-44D6-BFE6-E962F756EAF9}"/>
                  </a:ext>
                </a:extLst>
              </p:cNvPr>
              <p:cNvSpPr/>
              <p:nvPr/>
            </p:nvSpPr>
            <p:spPr>
              <a:xfrm>
                <a:off x="6850598" y="381428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71972260-A7FD-4A37-A82D-9225BB49E1FF}"/>
                  </a:ext>
                </a:extLst>
              </p:cNvPr>
              <p:cNvSpPr/>
              <p:nvPr/>
            </p:nvSpPr>
            <p:spPr>
              <a:xfrm>
                <a:off x="7210466" y="381428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C2130F68-31E4-4AB7-8067-31CF75101818}"/>
                  </a:ext>
                </a:extLst>
              </p:cNvPr>
              <p:cNvSpPr/>
              <p:nvPr/>
            </p:nvSpPr>
            <p:spPr>
              <a:xfrm>
                <a:off x="7570334" y="381428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FB2FAB9-844E-490F-AA0E-019443B72C8D}"/>
                </a:ext>
              </a:extLst>
            </p:cNvPr>
            <p:cNvSpPr/>
            <p:nvPr/>
          </p:nvSpPr>
          <p:spPr>
            <a:xfrm>
              <a:off x="6976737" y="2608517"/>
              <a:ext cx="290148" cy="29014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B5092D5-73E7-47F3-89B0-0582A792F852}"/>
                </a:ext>
              </a:extLst>
            </p:cNvPr>
            <p:cNvGrpSpPr/>
            <p:nvPr/>
          </p:nvGrpSpPr>
          <p:grpSpPr>
            <a:xfrm>
              <a:off x="6519178" y="2384421"/>
              <a:ext cx="290148" cy="659318"/>
              <a:chOff x="6490730" y="3814284"/>
              <a:chExt cx="290148" cy="65931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CCE2A2F-CA8A-4C21-B188-EFC85F1195EC}"/>
                  </a:ext>
                </a:extLst>
              </p:cNvPr>
              <p:cNvSpPr/>
              <p:nvPr/>
            </p:nvSpPr>
            <p:spPr>
              <a:xfrm>
                <a:off x="6490730" y="381428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F802E4C-81BF-4B2C-9623-E02EF58C604A}"/>
                  </a:ext>
                </a:extLst>
              </p:cNvPr>
              <p:cNvSpPr/>
              <p:nvPr/>
            </p:nvSpPr>
            <p:spPr>
              <a:xfrm>
                <a:off x="6490730" y="418345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AD0E56A8-BD46-434E-9A25-49EF9BABD739}"/>
                </a:ext>
              </a:extLst>
            </p:cNvPr>
            <p:cNvSpPr/>
            <p:nvPr/>
          </p:nvSpPr>
          <p:spPr>
            <a:xfrm>
              <a:off x="6288732" y="1778611"/>
              <a:ext cx="1240297" cy="1586540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E078AB7-49CB-4B6F-B4CC-44D48EBBA476}"/>
                </a:ext>
              </a:extLst>
            </p:cNvPr>
            <p:cNvSpPr txBox="1"/>
            <p:nvPr/>
          </p:nvSpPr>
          <p:spPr>
            <a:xfrm>
              <a:off x="6475400" y="1352591"/>
              <a:ext cx="866960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SLA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C4D4A49-A958-48A3-8DFE-914944AC67AE}"/>
              </a:ext>
            </a:extLst>
          </p:cNvPr>
          <p:cNvGrpSpPr/>
          <p:nvPr/>
        </p:nvGrpSpPr>
        <p:grpSpPr>
          <a:xfrm>
            <a:off x="8206923" y="1328719"/>
            <a:ext cx="1269690" cy="2012560"/>
            <a:chOff x="7955542" y="1352591"/>
            <a:chExt cx="1269690" cy="201256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AD0B0E2-1378-4A47-94FD-699AE57AADB2}"/>
                </a:ext>
              </a:extLst>
            </p:cNvPr>
            <p:cNvSpPr/>
            <p:nvPr/>
          </p:nvSpPr>
          <p:spPr>
            <a:xfrm>
              <a:off x="8185954" y="2608517"/>
              <a:ext cx="290148" cy="290148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8F4E678-A4C1-487D-8678-39E06033664D}"/>
                </a:ext>
              </a:extLst>
            </p:cNvPr>
            <p:cNvGrpSpPr/>
            <p:nvPr/>
          </p:nvGrpSpPr>
          <p:grpSpPr>
            <a:xfrm rot="16200000">
              <a:off x="8209328" y="2209140"/>
              <a:ext cx="1009880" cy="659318"/>
              <a:chOff x="7210466" y="3814284"/>
              <a:chExt cx="1009880" cy="659318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771A47A-A0B2-4102-8995-59F7138877F3}"/>
                  </a:ext>
                </a:extLst>
              </p:cNvPr>
              <p:cNvSpPr/>
              <p:nvPr/>
            </p:nvSpPr>
            <p:spPr>
              <a:xfrm>
                <a:off x="7930198" y="381428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901E71FB-985C-44CE-8615-4A518C8249A1}"/>
                  </a:ext>
                </a:extLst>
              </p:cNvPr>
              <p:cNvSpPr/>
              <p:nvPr/>
            </p:nvSpPr>
            <p:spPr>
              <a:xfrm>
                <a:off x="7210466" y="418345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4407944-94A8-4A30-BAE6-DF6EF4E5079F}"/>
                  </a:ext>
                </a:extLst>
              </p:cNvPr>
              <p:cNvSpPr/>
              <p:nvPr/>
            </p:nvSpPr>
            <p:spPr>
              <a:xfrm>
                <a:off x="7570334" y="418345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51F4518-C226-4884-ABB9-5825E094ACB7}"/>
                  </a:ext>
                </a:extLst>
              </p:cNvPr>
              <p:cNvSpPr/>
              <p:nvPr/>
            </p:nvSpPr>
            <p:spPr>
              <a:xfrm>
                <a:off x="7930198" y="4183454"/>
                <a:ext cx="290148" cy="29014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bg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0004FAC-F933-4B75-83FC-9DD25A1FEC27}"/>
                </a:ext>
              </a:extLst>
            </p:cNvPr>
            <p:cNvSpPr/>
            <p:nvPr/>
          </p:nvSpPr>
          <p:spPr>
            <a:xfrm rot="5400000">
              <a:off x="7797117" y="1937036"/>
              <a:ext cx="1586540" cy="1269690"/>
            </a:xfrm>
            <a:prstGeom prst="roundRect">
              <a:avLst/>
            </a:prstGeom>
            <a:noFill/>
            <a:ln w="57150">
              <a:solidFill>
                <a:schemeClr val="bg1"/>
              </a:solidFill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81DA5CD-27F1-4038-BE4A-576BEAADECB1}"/>
                </a:ext>
              </a:extLst>
            </p:cNvPr>
            <p:cNvSpPr txBox="1"/>
            <p:nvPr/>
          </p:nvSpPr>
          <p:spPr>
            <a:xfrm>
              <a:off x="8156907" y="1352591"/>
              <a:ext cx="866960" cy="46166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SLA</a:t>
              </a:r>
            </a:p>
          </p:txBody>
        </p:sp>
      </p:grpSp>
      <p:pic>
        <p:nvPicPr>
          <p:cNvPr id="28" name="Graphic 27" descr="Group">
            <a:extLst>
              <a:ext uri="{FF2B5EF4-FFF2-40B4-BE49-F238E27FC236}">
                <a16:creationId xmlns:a16="http://schemas.microsoft.com/office/drawing/2014/main" id="{45D32CFB-1236-43B0-B4D1-9B90F9F72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845" y="2587016"/>
            <a:ext cx="920971" cy="920971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B16974AD-61EE-4123-8BAB-DD89BE0D07DA}"/>
              </a:ext>
            </a:extLst>
          </p:cNvPr>
          <p:cNvSpPr/>
          <p:nvPr/>
        </p:nvSpPr>
        <p:spPr>
          <a:xfrm>
            <a:off x="2508552" y="3893998"/>
            <a:ext cx="290148" cy="290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8D508D9-4A73-43A1-81F5-EFF8F9D9687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82" y="2593740"/>
            <a:ext cx="907524" cy="907524"/>
          </a:xfrm>
          <a:prstGeom prst="rect">
            <a:avLst/>
          </a:prstGeom>
          <a:ln>
            <a:noFill/>
          </a:ln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50713B60-A4D6-4942-BBD9-CB27F84A0BD4}"/>
              </a:ext>
            </a:extLst>
          </p:cNvPr>
          <p:cNvSpPr/>
          <p:nvPr/>
        </p:nvSpPr>
        <p:spPr>
          <a:xfrm>
            <a:off x="3293454" y="4075644"/>
            <a:ext cx="290148" cy="290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0B9FFE-0B54-4DF1-893E-ECB23BB8A960}"/>
              </a:ext>
            </a:extLst>
          </p:cNvPr>
          <p:cNvSpPr/>
          <p:nvPr/>
        </p:nvSpPr>
        <p:spPr>
          <a:xfrm>
            <a:off x="3854273" y="3759601"/>
            <a:ext cx="290148" cy="29014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9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9CAC34-A8D6-42E4-9CD7-8EB0C5454F9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anchor="b">
            <a:normAutofit/>
          </a:bodyPr>
          <a:lstStyle/>
          <a:p>
            <a:r>
              <a:rPr lang="en-US" b="1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SLA Domain Details – RPO &amp; Retention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B41A5A-3BFF-4532-B750-303E7F4EE29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784975" y="1682750"/>
            <a:ext cx="5407025" cy="4192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RPO &amp; Retention</a:t>
            </a:r>
            <a:r>
              <a:rPr lang="en-US" dirty="0">
                <a:solidFill>
                  <a:schemeClr val="bg1"/>
                </a:solidFill>
              </a:rPr>
              <a:t> values, measured in time, to uphold.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How often to backup? How long to keep data?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Policies applied to any type of workload across any locality.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F53E47-92F6-4111-9142-50445910375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9040" y="264160"/>
            <a:ext cx="548640" cy="465054"/>
            <a:chOff x="428625" y="1498600"/>
            <a:chExt cx="3105150" cy="2632075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6A25EEB1-A78F-444E-B74A-576A5F199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813" y="3321050"/>
              <a:ext cx="506412" cy="517525"/>
            </a:xfrm>
            <a:custGeom>
              <a:avLst/>
              <a:gdLst>
                <a:gd name="T0" fmla="*/ 719 w 1408"/>
                <a:gd name="T1" fmla="*/ 0 h 1438"/>
                <a:gd name="T2" fmla="*/ 719 w 1408"/>
                <a:gd name="T3" fmla="*/ 0 h 1438"/>
                <a:gd name="T4" fmla="*/ 0 w 1408"/>
                <a:gd name="T5" fmla="*/ 719 h 1438"/>
                <a:gd name="T6" fmla="*/ 719 w 1408"/>
                <a:gd name="T7" fmla="*/ 1437 h 1438"/>
                <a:gd name="T8" fmla="*/ 1407 w 1408"/>
                <a:gd name="T9" fmla="*/ 719 h 1438"/>
                <a:gd name="T10" fmla="*/ 719 w 1408"/>
                <a:gd name="T11" fmla="*/ 0 h 1438"/>
                <a:gd name="T12" fmla="*/ 719 w 1408"/>
                <a:gd name="T13" fmla="*/ 1156 h 1438"/>
                <a:gd name="T14" fmla="*/ 719 w 1408"/>
                <a:gd name="T15" fmla="*/ 1156 h 1438"/>
                <a:gd name="T16" fmla="*/ 282 w 1408"/>
                <a:gd name="T17" fmla="*/ 719 h 1438"/>
                <a:gd name="T18" fmla="*/ 719 w 1408"/>
                <a:gd name="T19" fmla="*/ 281 h 1438"/>
                <a:gd name="T20" fmla="*/ 1157 w 1408"/>
                <a:gd name="T21" fmla="*/ 719 h 1438"/>
                <a:gd name="T22" fmla="*/ 719 w 1408"/>
                <a:gd name="T23" fmla="*/ 1156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8" h="1438">
                  <a:moveTo>
                    <a:pt x="719" y="0"/>
                  </a:moveTo>
                  <a:lnTo>
                    <a:pt x="719" y="0"/>
                  </a:lnTo>
                  <a:cubicBezTo>
                    <a:pt x="313" y="0"/>
                    <a:pt x="0" y="344"/>
                    <a:pt x="0" y="719"/>
                  </a:cubicBezTo>
                  <a:cubicBezTo>
                    <a:pt x="0" y="1094"/>
                    <a:pt x="313" y="1437"/>
                    <a:pt x="719" y="1437"/>
                  </a:cubicBezTo>
                  <a:cubicBezTo>
                    <a:pt x="1094" y="1437"/>
                    <a:pt x="1407" y="1094"/>
                    <a:pt x="1407" y="719"/>
                  </a:cubicBezTo>
                  <a:cubicBezTo>
                    <a:pt x="1407" y="344"/>
                    <a:pt x="1094" y="0"/>
                    <a:pt x="719" y="0"/>
                  </a:cubicBezTo>
                  <a:close/>
                  <a:moveTo>
                    <a:pt x="719" y="1156"/>
                  </a:moveTo>
                  <a:lnTo>
                    <a:pt x="719" y="1156"/>
                  </a:lnTo>
                  <a:cubicBezTo>
                    <a:pt x="469" y="1156"/>
                    <a:pt x="282" y="969"/>
                    <a:pt x="282" y="719"/>
                  </a:cubicBezTo>
                  <a:cubicBezTo>
                    <a:pt x="282" y="469"/>
                    <a:pt x="469" y="281"/>
                    <a:pt x="719" y="281"/>
                  </a:cubicBezTo>
                  <a:cubicBezTo>
                    <a:pt x="938" y="281"/>
                    <a:pt x="1157" y="469"/>
                    <a:pt x="1157" y="719"/>
                  </a:cubicBezTo>
                  <a:cubicBezTo>
                    <a:pt x="1157" y="969"/>
                    <a:pt x="938" y="1156"/>
                    <a:pt x="719" y="1156"/>
                  </a:cubicBez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D1F8E143-F8BB-4758-B969-2B2D90F05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3016250"/>
              <a:ext cx="1125537" cy="1114425"/>
            </a:xfrm>
            <a:custGeom>
              <a:avLst/>
              <a:gdLst>
                <a:gd name="T0" fmla="*/ 3124 w 3125"/>
                <a:gd name="T1" fmla="*/ 1188 h 3095"/>
                <a:gd name="T2" fmla="*/ 2749 w 3125"/>
                <a:gd name="T3" fmla="*/ 469 h 3095"/>
                <a:gd name="T4" fmla="*/ 2343 w 3125"/>
                <a:gd name="T5" fmla="*/ 531 h 3095"/>
                <a:gd name="T6" fmla="*/ 2062 w 3125"/>
                <a:gd name="T7" fmla="*/ 125 h 3095"/>
                <a:gd name="T8" fmla="*/ 1218 w 3125"/>
                <a:gd name="T9" fmla="*/ 0 h 3095"/>
                <a:gd name="T10" fmla="*/ 1062 w 3125"/>
                <a:gd name="T11" fmla="*/ 375 h 3095"/>
                <a:gd name="T12" fmla="*/ 593 w 3125"/>
                <a:gd name="T13" fmla="*/ 406 h 3095"/>
                <a:gd name="T14" fmla="*/ 406 w 3125"/>
                <a:gd name="T15" fmla="*/ 469 h 3095"/>
                <a:gd name="T16" fmla="*/ 94 w 3125"/>
                <a:gd name="T17" fmla="*/ 1281 h 3095"/>
                <a:gd name="T18" fmla="*/ 282 w 3125"/>
                <a:gd name="T19" fmla="*/ 1563 h 3095"/>
                <a:gd name="T20" fmla="*/ 94 w 3125"/>
                <a:gd name="T21" fmla="*/ 1844 h 3095"/>
                <a:gd name="T22" fmla="*/ 406 w 3125"/>
                <a:gd name="T23" fmla="*/ 2656 h 3095"/>
                <a:gd name="T24" fmla="*/ 593 w 3125"/>
                <a:gd name="T25" fmla="*/ 2688 h 3095"/>
                <a:gd name="T26" fmla="*/ 1062 w 3125"/>
                <a:gd name="T27" fmla="*/ 2750 h 3095"/>
                <a:gd name="T28" fmla="*/ 1218 w 3125"/>
                <a:gd name="T29" fmla="*/ 3094 h 3095"/>
                <a:gd name="T30" fmla="*/ 2062 w 3125"/>
                <a:gd name="T31" fmla="*/ 2969 h 3095"/>
                <a:gd name="T32" fmla="*/ 2374 w 3125"/>
                <a:gd name="T33" fmla="*/ 2594 h 3095"/>
                <a:gd name="T34" fmla="*/ 2656 w 3125"/>
                <a:gd name="T35" fmla="*/ 2719 h 3095"/>
                <a:gd name="T36" fmla="*/ 3093 w 3125"/>
                <a:gd name="T37" fmla="*/ 2000 h 3095"/>
                <a:gd name="T38" fmla="*/ 3062 w 3125"/>
                <a:gd name="T39" fmla="*/ 1844 h 3095"/>
                <a:gd name="T40" fmla="*/ 2874 w 3125"/>
                <a:gd name="T41" fmla="*/ 1563 h 3095"/>
                <a:gd name="T42" fmla="*/ 3062 w 3125"/>
                <a:gd name="T43" fmla="*/ 1281 h 3095"/>
                <a:gd name="T44" fmla="*/ 2562 w 3125"/>
                <a:gd name="T45" fmla="*/ 1344 h 3095"/>
                <a:gd name="T46" fmla="*/ 2593 w 3125"/>
                <a:gd name="T47" fmla="*/ 1563 h 3095"/>
                <a:gd name="T48" fmla="*/ 2656 w 3125"/>
                <a:gd name="T49" fmla="*/ 1906 h 3095"/>
                <a:gd name="T50" fmla="*/ 2562 w 3125"/>
                <a:gd name="T51" fmla="*/ 2406 h 3095"/>
                <a:gd name="T52" fmla="*/ 2249 w 3125"/>
                <a:gd name="T53" fmla="*/ 2313 h 3095"/>
                <a:gd name="T54" fmla="*/ 1812 w 3125"/>
                <a:gd name="T55" fmla="*/ 2656 h 3095"/>
                <a:gd name="T56" fmla="*/ 1343 w 3125"/>
                <a:gd name="T57" fmla="*/ 2844 h 3095"/>
                <a:gd name="T58" fmla="*/ 1249 w 3125"/>
                <a:gd name="T59" fmla="*/ 2531 h 3095"/>
                <a:gd name="T60" fmla="*/ 749 w 3125"/>
                <a:gd name="T61" fmla="*/ 2313 h 3095"/>
                <a:gd name="T62" fmla="*/ 343 w 3125"/>
                <a:gd name="T63" fmla="*/ 2000 h 3095"/>
                <a:gd name="T64" fmla="*/ 593 w 3125"/>
                <a:gd name="T65" fmla="*/ 1750 h 3095"/>
                <a:gd name="T66" fmla="*/ 593 w 3125"/>
                <a:gd name="T67" fmla="*/ 1344 h 3095"/>
                <a:gd name="T68" fmla="*/ 343 w 3125"/>
                <a:gd name="T69" fmla="*/ 1125 h 3095"/>
                <a:gd name="T70" fmla="*/ 749 w 3125"/>
                <a:gd name="T71" fmla="*/ 813 h 3095"/>
                <a:gd name="T72" fmla="*/ 1249 w 3125"/>
                <a:gd name="T73" fmla="*/ 594 h 3095"/>
                <a:gd name="T74" fmla="*/ 1343 w 3125"/>
                <a:gd name="T75" fmla="*/ 281 h 3095"/>
                <a:gd name="T76" fmla="*/ 1812 w 3125"/>
                <a:gd name="T77" fmla="*/ 469 h 3095"/>
                <a:gd name="T78" fmla="*/ 2249 w 3125"/>
                <a:gd name="T79" fmla="*/ 781 h 3095"/>
                <a:gd name="T80" fmla="*/ 2562 w 3125"/>
                <a:gd name="T81" fmla="*/ 719 h 3095"/>
                <a:gd name="T82" fmla="*/ 2624 w 3125"/>
                <a:gd name="T83" fmla="*/ 1219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25" h="3095">
                  <a:moveTo>
                    <a:pt x="3124" y="1188"/>
                  </a:moveTo>
                  <a:lnTo>
                    <a:pt x="3124" y="1188"/>
                  </a:lnTo>
                  <a:cubicBezTo>
                    <a:pt x="3124" y="1156"/>
                    <a:pt x="3124" y="1125"/>
                    <a:pt x="3093" y="1094"/>
                  </a:cubicBezTo>
                  <a:cubicBezTo>
                    <a:pt x="2749" y="469"/>
                    <a:pt x="2749" y="469"/>
                    <a:pt x="2749" y="469"/>
                  </a:cubicBezTo>
                  <a:cubicBezTo>
                    <a:pt x="2687" y="406"/>
                    <a:pt x="2624" y="375"/>
                    <a:pt x="2562" y="406"/>
                  </a:cubicBezTo>
                  <a:cubicBezTo>
                    <a:pt x="2343" y="531"/>
                    <a:pt x="2343" y="531"/>
                    <a:pt x="2343" y="531"/>
                  </a:cubicBezTo>
                  <a:cubicBezTo>
                    <a:pt x="2249" y="469"/>
                    <a:pt x="2187" y="406"/>
                    <a:pt x="2062" y="375"/>
                  </a:cubicBezTo>
                  <a:cubicBezTo>
                    <a:pt x="2062" y="125"/>
                    <a:pt x="2062" y="125"/>
                    <a:pt x="2062" y="125"/>
                  </a:cubicBezTo>
                  <a:cubicBezTo>
                    <a:pt x="2062" y="63"/>
                    <a:pt x="1999" y="0"/>
                    <a:pt x="1937" y="0"/>
                  </a:cubicBezTo>
                  <a:cubicBezTo>
                    <a:pt x="1218" y="0"/>
                    <a:pt x="1218" y="0"/>
                    <a:pt x="1218" y="0"/>
                  </a:cubicBezTo>
                  <a:cubicBezTo>
                    <a:pt x="1124" y="0"/>
                    <a:pt x="1062" y="63"/>
                    <a:pt x="1062" y="125"/>
                  </a:cubicBezTo>
                  <a:cubicBezTo>
                    <a:pt x="1062" y="375"/>
                    <a:pt x="1062" y="375"/>
                    <a:pt x="1062" y="375"/>
                  </a:cubicBezTo>
                  <a:cubicBezTo>
                    <a:pt x="968" y="406"/>
                    <a:pt x="906" y="469"/>
                    <a:pt x="812" y="531"/>
                  </a:cubicBezTo>
                  <a:cubicBezTo>
                    <a:pt x="593" y="406"/>
                    <a:pt x="593" y="406"/>
                    <a:pt x="593" y="406"/>
                  </a:cubicBezTo>
                  <a:cubicBezTo>
                    <a:pt x="562" y="406"/>
                    <a:pt x="531" y="406"/>
                    <a:pt x="499" y="406"/>
                  </a:cubicBezTo>
                  <a:cubicBezTo>
                    <a:pt x="468" y="406"/>
                    <a:pt x="437" y="438"/>
                    <a:pt x="406" y="469"/>
                  </a:cubicBezTo>
                  <a:cubicBezTo>
                    <a:pt x="63" y="1094"/>
                    <a:pt x="63" y="1094"/>
                    <a:pt x="63" y="1094"/>
                  </a:cubicBezTo>
                  <a:cubicBezTo>
                    <a:pt x="0" y="1156"/>
                    <a:pt x="32" y="1250"/>
                    <a:pt x="94" y="1281"/>
                  </a:cubicBezTo>
                  <a:cubicBezTo>
                    <a:pt x="312" y="1406"/>
                    <a:pt x="312" y="1406"/>
                    <a:pt x="312" y="1406"/>
                  </a:cubicBezTo>
                  <a:cubicBezTo>
                    <a:pt x="312" y="1438"/>
                    <a:pt x="282" y="1500"/>
                    <a:pt x="282" y="1563"/>
                  </a:cubicBezTo>
                  <a:cubicBezTo>
                    <a:pt x="282" y="1625"/>
                    <a:pt x="312" y="1656"/>
                    <a:pt x="312" y="1719"/>
                  </a:cubicBezTo>
                  <a:cubicBezTo>
                    <a:pt x="94" y="1844"/>
                    <a:pt x="94" y="1844"/>
                    <a:pt x="94" y="1844"/>
                  </a:cubicBezTo>
                  <a:cubicBezTo>
                    <a:pt x="32" y="1875"/>
                    <a:pt x="0" y="1938"/>
                    <a:pt x="63" y="2000"/>
                  </a:cubicBezTo>
                  <a:cubicBezTo>
                    <a:pt x="406" y="2656"/>
                    <a:pt x="406" y="2656"/>
                    <a:pt x="406" y="2656"/>
                  </a:cubicBezTo>
                  <a:cubicBezTo>
                    <a:pt x="437" y="2688"/>
                    <a:pt x="468" y="2688"/>
                    <a:pt x="499" y="2719"/>
                  </a:cubicBezTo>
                  <a:cubicBezTo>
                    <a:pt x="531" y="2719"/>
                    <a:pt x="562" y="2719"/>
                    <a:pt x="593" y="2688"/>
                  </a:cubicBezTo>
                  <a:cubicBezTo>
                    <a:pt x="781" y="2594"/>
                    <a:pt x="781" y="2594"/>
                    <a:pt x="781" y="2594"/>
                  </a:cubicBezTo>
                  <a:cubicBezTo>
                    <a:pt x="874" y="2656"/>
                    <a:pt x="968" y="2719"/>
                    <a:pt x="1062" y="2750"/>
                  </a:cubicBezTo>
                  <a:cubicBezTo>
                    <a:pt x="1062" y="2969"/>
                    <a:pt x="1062" y="2969"/>
                    <a:pt x="1062" y="2969"/>
                  </a:cubicBezTo>
                  <a:cubicBezTo>
                    <a:pt x="1062" y="3031"/>
                    <a:pt x="1124" y="3094"/>
                    <a:pt x="1218" y="3094"/>
                  </a:cubicBezTo>
                  <a:cubicBezTo>
                    <a:pt x="1937" y="3094"/>
                    <a:pt x="1937" y="3094"/>
                    <a:pt x="1937" y="3094"/>
                  </a:cubicBezTo>
                  <a:cubicBezTo>
                    <a:pt x="1999" y="3094"/>
                    <a:pt x="2062" y="3031"/>
                    <a:pt x="2062" y="2969"/>
                  </a:cubicBezTo>
                  <a:cubicBezTo>
                    <a:pt x="2062" y="2750"/>
                    <a:pt x="2062" y="2750"/>
                    <a:pt x="2062" y="2750"/>
                  </a:cubicBezTo>
                  <a:cubicBezTo>
                    <a:pt x="2187" y="2719"/>
                    <a:pt x="2281" y="2656"/>
                    <a:pt x="2374" y="2594"/>
                  </a:cubicBezTo>
                  <a:cubicBezTo>
                    <a:pt x="2562" y="2688"/>
                    <a:pt x="2562" y="2688"/>
                    <a:pt x="2562" y="2688"/>
                  </a:cubicBezTo>
                  <a:cubicBezTo>
                    <a:pt x="2593" y="2719"/>
                    <a:pt x="2624" y="2719"/>
                    <a:pt x="2656" y="2719"/>
                  </a:cubicBezTo>
                  <a:cubicBezTo>
                    <a:pt x="2687" y="2688"/>
                    <a:pt x="2718" y="2688"/>
                    <a:pt x="2749" y="2656"/>
                  </a:cubicBezTo>
                  <a:cubicBezTo>
                    <a:pt x="3093" y="2000"/>
                    <a:pt x="3093" y="2000"/>
                    <a:pt x="3093" y="2000"/>
                  </a:cubicBezTo>
                  <a:cubicBezTo>
                    <a:pt x="3124" y="1969"/>
                    <a:pt x="3124" y="1938"/>
                    <a:pt x="3124" y="1906"/>
                  </a:cubicBezTo>
                  <a:cubicBezTo>
                    <a:pt x="3093" y="1875"/>
                    <a:pt x="3093" y="1844"/>
                    <a:pt x="3062" y="1844"/>
                  </a:cubicBezTo>
                  <a:cubicBezTo>
                    <a:pt x="2843" y="1719"/>
                    <a:pt x="2843" y="1719"/>
                    <a:pt x="2843" y="1719"/>
                  </a:cubicBezTo>
                  <a:cubicBezTo>
                    <a:pt x="2874" y="1656"/>
                    <a:pt x="2874" y="1625"/>
                    <a:pt x="2874" y="1563"/>
                  </a:cubicBezTo>
                  <a:cubicBezTo>
                    <a:pt x="2874" y="1500"/>
                    <a:pt x="2874" y="1438"/>
                    <a:pt x="2843" y="1375"/>
                  </a:cubicBezTo>
                  <a:cubicBezTo>
                    <a:pt x="3062" y="1281"/>
                    <a:pt x="3062" y="1281"/>
                    <a:pt x="3062" y="1281"/>
                  </a:cubicBezTo>
                  <a:cubicBezTo>
                    <a:pt x="3093" y="1250"/>
                    <a:pt x="3093" y="1219"/>
                    <a:pt x="3124" y="1188"/>
                  </a:cubicBezTo>
                  <a:close/>
                  <a:moveTo>
                    <a:pt x="2562" y="1344"/>
                  </a:moveTo>
                  <a:lnTo>
                    <a:pt x="2562" y="1344"/>
                  </a:lnTo>
                  <a:cubicBezTo>
                    <a:pt x="2593" y="1406"/>
                    <a:pt x="2593" y="1500"/>
                    <a:pt x="2593" y="1563"/>
                  </a:cubicBezTo>
                  <a:cubicBezTo>
                    <a:pt x="2593" y="1625"/>
                    <a:pt x="2593" y="1688"/>
                    <a:pt x="2593" y="1750"/>
                  </a:cubicBezTo>
                  <a:cubicBezTo>
                    <a:pt x="2562" y="1813"/>
                    <a:pt x="2593" y="1875"/>
                    <a:pt x="2656" y="1906"/>
                  </a:cubicBezTo>
                  <a:cubicBezTo>
                    <a:pt x="2812" y="2000"/>
                    <a:pt x="2812" y="2000"/>
                    <a:pt x="2812" y="2000"/>
                  </a:cubicBezTo>
                  <a:cubicBezTo>
                    <a:pt x="2562" y="2406"/>
                    <a:pt x="2562" y="2406"/>
                    <a:pt x="2562" y="2406"/>
                  </a:cubicBezTo>
                  <a:cubicBezTo>
                    <a:pt x="2406" y="2313"/>
                    <a:pt x="2406" y="2313"/>
                    <a:pt x="2406" y="2313"/>
                  </a:cubicBezTo>
                  <a:cubicBezTo>
                    <a:pt x="2374" y="2281"/>
                    <a:pt x="2312" y="2281"/>
                    <a:pt x="2249" y="2313"/>
                  </a:cubicBezTo>
                  <a:cubicBezTo>
                    <a:pt x="2156" y="2406"/>
                    <a:pt x="2031" y="2500"/>
                    <a:pt x="1906" y="2531"/>
                  </a:cubicBezTo>
                  <a:cubicBezTo>
                    <a:pt x="1843" y="2563"/>
                    <a:pt x="1812" y="2594"/>
                    <a:pt x="1812" y="2656"/>
                  </a:cubicBezTo>
                  <a:cubicBezTo>
                    <a:pt x="1812" y="2844"/>
                    <a:pt x="1812" y="2844"/>
                    <a:pt x="1812" y="2844"/>
                  </a:cubicBezTo>
                  <a:cubicBezTo>
                    <a:pt x="1343" y="2844"/>
                    <a:pt x="1343" y="2844"/>
                    <a:pt x="1343" y="2844"/>
                  </a:cubicBezTo>
                  <a:cubicBezTo>
                    <a:pt x="1343" y="2656"/>
                    <a:pt x="1343" y="2656"/>
                    <a:pt x="1343" y="2656"/>
                  </a:cubicBezTo>
                  <a:cubicBezTo>
                    <a:pt x="1343" y="2594"/>
                    <a:pt x="1312" y="2563"/>
                    <a:pt x="1249" y="2531"/>
                  </a:cubicBezTo>
                  <a:cubicBezTo>
                    <a:pt x="1124" y="2469"/>
                    <a:pt x="999" y="2406"/>
                    <a:pt x="906" y="2313"/>
                  </a:cubicBezTo>
                  <a:cubicBezTo>
                    <a:pt x="843" y="2281"/>
                    <a:pt x="781" y="2281"/>
                    <a:pt x="749" y="2313"/>
                  </a:cubicBezTo>
                  <a:cubicBezTo>
                    <a:pt x="593" y="2406"/>
                    <a:pt x="593" y="2406"/>
                    <a:pt x="593" y="2406"/>
                  </a:cubicBezTo>
                  <a:cubicBezTo>
                    <a:pt x="343" y="2000"/>
                    <a:pt x="343" y="2000"/>
                    <a:pt x="343" y="2000"/>
                  </a:cubicBezTo>
                  <a:cubicBezTo>
                    <a:pt x="531" y="1906"/>
                    <a:pt x="531" y="1906"/>
                    <a:pt x="531" y="1906"/>
                  </a:cubicBezTo>
                  <a:cubicBezTo>
                    <a:pt x="562" y="1875"/>
                    <a:pt x="593" y="1813"/>
                    <a:pt x="593" y="1750"/>
                  </a:cubicBezTo>
                  <a:cubicBezTo>
                    <a:pt x="562" y="1688"/>
                    <a:pt x="562" y="1625"/>
                    <a:pt x="562" y="1563"/>
                  </a:cubicBezTo>
                  <a:cubicBezTo>
                    <a:pt x="562" y="1500"/>
                    <a:pt x="562" y="1438"/>
                    <a:pt x="593" y="1344"/>
                  </a:cubicBezTo>
                  <a:cubicBezTo>
                    <a:pt x="593" y="1313"/>
                    <a:pt x="562" y="1250"/>
                    <a:pt x="531" y="1219"/>
                  </a:cubicBezTo>
                  <a:cubicBezTo>
                    <a:pt x="343" y="1125"/>
                    <a:pt x="343" y="1125"/>
                    <a:pt x="343" y="1125"/>
                  </a:cubicBezTo>
                  <a:cubicBezTo>
                    <a:pt x="593" y="719"/>
                    <a:pt x="593" y="719"/>
                    <a:pt x="593" y="719"/>
                  </a:cubicBezTo>
                  <a:cubicBezTo>
                    <a:pt x="749" y="813"/>
                    <a:pt x="749" y="813"/>
                    <a:pt x="749" y="813"/>
                  </a:cubicBezTo>
                  <a:cubicBezTo>
                    <a:pt x="812" y="844"/>
                    <a:pt x="874" y="844"/>
                    <a:pt x="906" y="781"/>
                  </a:cubicBezTo>
                  <a:cubicBezTo>
                    <a:pt x="999" y="719"/>
                    <a:pt x="1124" y="625"/>
                    <a:pt x="1249" y="594"/>
                  </a:cubicBezTo>
                  <a:cubicBezTo>
                    <a:pt x="1312" y="563"/>
                    <a:pt x="1343" y="531"/>
                    <a:pt x="1343" y="469"/>
                  </a:cubicBezTo>
                  <a:cubicBezTo>
                    <a:pt x="1343" y="281"/>
                    <a:pt x="1343" y="281"/>
                    <a:pt x="1343" y="281"/>
                  </a:cubicBezTo>
                  <a:cubicBezTo>
                    <a:pt x="1812" y="281"/>
                    <a:pt x="1812" y="281"/>
                    <a:pt x="1812" y="281"/>
                  </a:cubicBezTo>
                  <a:cubicBezTo>
                    <a:pt x="1812" y="469"/>
                    <a:pt x="1812" y="469"/>
                    <a:pt x="1812" y="469"/>
                  </a:cubicBezTo>
                  <a:cubicBezTo>
                    <a:pt x="1812" y="531"/>
                    <a:pt x="1843" y="563"/>
                    <a:pt x="1906" y="594"/>
                  </a:cubicBezTo>
                  <a:cubicBezTo>
                    <a:pt x="2031" y="625"/>
                    <a:pt x="2156" y="719"/>
                    <a:pt x="2249" y="781"/>
                  </a:cubicBezTo>
                  <a:cubicBezTo>
                    <a:pt x="2281" y="844"/>
                    <a:pt x="2343" y="844"/>
                    <a:pt x="2406" y="813"/>
                  </a:cubicBezTo>
                  <a:cubicBezTo>
                    <a:pt x="2562" y="719"/>
                    <a:pt x="2562" y="719"/>
                    <a:pt x="2562" y="719"/>
                  </a:cubicBezTo>
                  <a:cubicBezTo>
                    <a:pt x="2812" y="1125"/>
                    <a:pt x="2812" y="1125"/>
                    <a:pt x="2812" y="1125"/>
                  </a:cubicBezTo>
                  <a:cubicBezTo>
                    <a:pt x="2624" y="1219"/>
                    <a:pt x="2624" y="1219"/>
                    <a:pt x="2624" y="1219"/>
                  </a:cubicBezTo>
                  <a:cubicBezTo>
                    <a:pt x="2593" y="1250"/>
                    <a:pt x="2562" y="1281"/>
                    <a:pt x="2562" y="1344"/>
                  </a:cubicBez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536E1C5D-2203-46EC-8BC1-11A0E6609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313" y="2443163"/>
              <a:ext cx="349250" cy="360362"/>
            </a:xfrm>
            <a:custGeom>
              <a:avLst/>
              <a:gdLst>
                <a:gd name="T0" fmla="*/ 500 w 970"/>
                <a:gd name="T1" fmla="*/ 0 h 1001"/>
                <a:gd name="T2" fmla="*/ 500 w 970"/>
                <a:gd name="T3" fmla="*/ 0 h 1001"/>
                <a:gd name="T4" fmla="*/ 0 w 970"/>
                <a:gd name="T5" fmla="*/ 500 h 1001"/>
                <a:gd name="T6" fmla="*/ 500 w 970"/>
                <a:gd name="T7" fmla="*/ 1000 h 1001"/>
                <a:gd name="T8" fmla="*/ 969 w 970"/>
                <a:gd name="T9" fmla="*/ 500 h 1001"/>
                <a:gd name="T10" fmla="*/ 500 w 970"/>
                <a:gd name="T11" fmla="*/ 0 h 1001"/>
                <a:gd name="T12" fmla="*/ 500 w 970"/>
                <a:gd name="T13" fmla="*/ 719 h 1001"/>
                <a:gd name="T14" fmla="*/ 500 w 970"/>
                <a:gd name="T15" fmla="*/ 719 h 1001"/>
                <a:gd name="T16" fmla="*/ 250 w 970"/>
                <a:gd name="T17" fmla="*/ 500 h 1001"/>
                <a:gd name="T18" fmla="*/ 500 w 970"/>
                <a:gd name="T19" fmla="*/ 282 h 1001"/>
                <a:gd name="T20" fmla="*/ 719 w 970"/>
                <a:gd name="T21" fmla="*/ 500 h 1001"/>
                <a:gd name="T22" fmla="*/ 500 w 970"/>
                <a:gd name="T23" fmla="*/ 7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0" h="1001">
                  <a:moveTo>
                    <a:pt x="500" y="0"/>
                  </a:moveTo>
                  <a:lnTo>
                    <a:pt x="500" y="0"/>
                  </a:lnTo>
                  <a:cubicBezTo>
                    <a:pt x="219" y="0"/>
                    <a:pt x="0" y="219"/>
                    <a:pt x="0" y="500"/>
                  </a:cubicBezTo>
                  <a:cubicBezTo>
                    <a:pt x="0" y="782"/>
                    <a:pt x="219" y="1000"/>
                    <a:pt x="500" y="1000"/>
                  </a:cubicBezTo>
                  <a:cubicBezTo>
                    <a:pt x="750" y="1000"/>
                    <a:pt x="969" y="782"/>
                    <a:pt x="969" y="500"/>
                  </a:cubicBezTo>
                  <a:cubicBezTo>
                    <a:pt x="969" y="219"/>
                    <a:pt x="750" y="0"/>
                    <a:pt x="500" y="0"/>
                  </a:cubicBezTo>
                  <a:close/>
                  <a:moveTo>
                    <a:pt x="500" y="719"/>
                  </a:moveTo>
                  <a:lnTo>
                    <a:pt x="500" y="719"/>
                  </a:lnTo>
                  <a:cubicBezTo>
                    <a:pt x="375" y="719"/>
                    <a:pt x="250" y="625"/>
                    <a:pt x="250" y="500"/>
                  </a:cubicBezTo>
                  <a:cubicBezTo>
                    <a:pt x="250" y="375"/>
                    <a:pt x="375" y="282"/>
                    <a:pt x="500" y="282"/>
                  </a:cubicBezTo>
                  <a:cubicBezTo>
                    <a:pt x="625" y="282"/>
                    <a:pt x="719" y="375"/>
                    <a:pt x="719" y="500"/>
                  </a:cubicBezTo>
                  <a:cubicBezTo>
                    <a:pt x="719" y="625"/>
                    <a:pt x="625" y="719"/>
                    <a:pt x="500" y="719"/>
                  </a:cubicBez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4">
              <a:extLst>
                <a:ext uri="{FF2B5EF4-FFF2-40B4-BE49-F238E27FC236}">
                  <a16:creationId xmlns:a16="http://schemas.microsoft.com/office/drawing/2014/main" id="{287F3855-E9BA-437A-B747-0A899AE69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513" y="2151063"/>
              <a:ext cx="957262" cy="944562"/>
            </a:xfrm>
            <a:custGeom>
              <a:avLst/>
              <a:gdLst>
                <a:gd name="T0" fmla="*/ 2563 w 2657"/>
                <a:gd name="T1" fmla="*/ 1531 h 2625"/>
                <a:gd name="T2" fmla="*/ 2406 w 2657"/>
                <a:gd name="T3" fmla="*/ 1312 h 2625"/>
                <a:gd name="T4" fmla="*/ 2563 w 2657"/>
                <a:gd name="T5" fmla="*/ 1094 h 2625"/>
                <a:gd name="T6" fmla="*/ 2313 w 2657"/>
                <a:gd name="T7" fmla="*/ 406 h 2625"/>
                <a:gd name="T8" fmla="*/ 1969 w 2657"/>
                <a:gd name="T9" fmla="*/ 437 h 2625"/>
                <a:gd name="T10" fmla="*/ 1750 w 2657"/>
                <a:gd name="T11" fmla="*/ 125 h 2625"/>
                <a:gd name="T12" fmla="*/ 1031 w 2657"/>
                <a:gd name="T13" fmla="*/ 0 h 2625"/>
                <a:gd name="T14" fmla="*/ 906 w 2657"/>
                <a:gd name="T15" fmla="*/ 312 h 2625"/>
                <a:gd name="T16" fmla="*/ 531 w 2657"/>
                <a:gd name="T17" fmla="*/ 344 h 2625"/>
                <a:gd name="T18" fmla="*/ 31 w 2657"/>
                <a:gd name="T19" fmla="*/ 906 h 2625"/>
                <a:gd name="T20" fmla="*/ 250 w 2657"/>
                <a:gd name="T21" fmla="*/ 1187 h 2625"/>
                <a:gd name="T22" fmla="*/ 250 w 2657"/>
                <a:gd name="T23" fmla="*/ 1437 h 2625"/>
                <a:gd name="T24" fmla="*/ 31 w 2657"/>
                <a:gd name="T25" fmla="*/ 1687 h 2625"/>
                <a:gd name="T26" fmla="*/ 438 w 2657"/>
                <a:gd name="T27" fmla="*/ 2280 h 2625"/>
                <a:gd name="T28" fmla="*/ 688 w 2657"/>
                <a:gd name="T29" fmla="*/ 2186 h 2625"/>
                <a:gd name="T30" fmla="*/ 906 w 2657"/>
                <a:gd name="T31" fmla="*/ 2468 h 2625"/>
                <a:gd name="T32" fmla="*/ 1625 w 2657"/>
                <a:gd name="T33" fmla="*/ 2624 h 2625"/>
                <a:gd name="T34" fmla="*/ 1750 w 2657"/>
                <a:gd name="T35" fmla="*/ 2311 h 2625"/>
                <a:gd name="T36" fmla="*/ 2125 w 2657"/>
                <a:gd name="T37" fmla="*/ 2280 h 2625"/>
                <a:gd name="T38" fmla="*/ 2313 w 2657"/>
                <a:gd name="T39" fmla="*/ 2218 h 2625"/>
                <a:gd name="T40" fmla="*/ 2563 w 2657"/>
                <a:gd name="T41" fmla="*/ 1531 h 2625"/>
                <a:gd name="T42" fmla="*/ 2125 w 2657"/>
                <a:gd name="T43" fmla="*/ 1156 h 2625"/>
                <a:gd name="T44" fmla="*/ 2125 w 2657"/>
                <a:gd name="T45" fmla="*/ 1469 h 2625"/>
                <a:gd name="T46" fmla="*/ 2313 w 2657"/>
                <a:gd name="T47" fmla="*/ 1687 h 2625"/>
                <a:gd name="T48" fmla="*/ 2031 w 2657"/>
                <a:gd name="T49" fmla="*/ 1905 h 2625"/>
                <a:gd name="T50" fmla="*/ 1594 w 2657"/>
                <a:gd name="T51" fmla="*/ 2093 h 2625"/>
                <a:gd name="T52" fmla="*/ 1500 w 2657"/>
                <a:gd name="T53" fmla="*/ 2343 h 2625"/>
                <a:gd name="T54" fmla="*/ 1156 w 2657"/>
                <a:gd name="T55" fmla="*/ 2218 h 2625"/>
                <a:gd name="T56" fmla="*/ 781 w 2657"/>
                <a:gd name="T57" fmla="*/ 1936 h 2625"/>
                <a:gd name="T58" fmla="*/ 500 w 2657"/>
                <a:gd name="T59" fmla="*/ 1968 h 2625"/>
                <a:gd name="T60" fmla="*/ 469 w 2657"/>
                <a:gd name="T61" fmla="*/ 1625 h 2625"/>
                <a:gd name="T62" fmla="*/ 500 w 2657"/>
                <a:gd name="T63" fmla="*/ 1312 h 2625"/>
                <a:gd name="T64" fmla="*/ 469 w 2657"/>
                <a:gd name="T65" fmla="*/ 1000 h 2625"/>
                <a:gd name="T66" fmla="*/ 500 w 2657"/>
                <a:gd name="T67" fmla="*/ 656 h 2625"/>
                <a:gd name="T68" fmla="*/ 781 w 2657"/>
                <a:gd name="T69" fmla="*/ 687 h 2625"/>
                <a:gd name="T70" fmla="*/ 1156 w 2657"/>
                <a:gd name="T71" fmla="*/ 406 h 2625"/>
                <a:gd name="T72" fmla="*/ 1500 w 2657"/>
                <a:gd name="T73" fmla="*/ 281 h 2625"/>
                <a:gd name="T74" fmla="*/ 1594 w 2657"/>
                <a:gd name="T75" fmla="*/ 531 h 2625"/>
                <a:gd name="T76" fmla="*/ 2031 w 2657"/>
                <a:gd name="T77" fmla="*/ 719 h 2625"/>
                <a:gd name="T78" fmla="*/ 2313 w 2657"/>
                <a:gd name="T79" fmla="*/ 937 h 2625"/>
                <a:gd name="T80" fmla="*/ 2125 w 2657"/>
                <a:gd name="T81" fmla="*/ 1156 h 2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57" h="2625">
                  <a:moveTo>
                    <a:pt x="2563" y="1531"/>
                  </a:moveTo>
                  <a:lnTo>
                    <a:pt x="2563" y="1531"/>
                  </a:lnTo>
                  <a:cubicBezTo>
                    <a:pt x="2406" y="1437"/>
                    <a:pt x="2406" y="1437"/>
                    <a:pt x="2406" y="1437"/>
                  </a:cubicBezTo>
                  <a:cubicBezTo>
                    <a:pt x="2406" y="1406"/>
                    <a:pt x="2406" y="1344"/>
                    <a:pt x="2406" y="1312"/>
                  </a:cubicBezTo>
                  <a:cubicBezTo>
                    <a:pt x="2406" y="1281"/>
                    <a:pt x="2406" y="1219"/>
                    <a:pt x="2406" y="1187"/>
                  </a:cubicBezTo>
                  <a:cubicBezTo>
                    <a:pt x="2563" y="1094"/>
                    <a:pt x="2563" y="1094"/>
                    <a:pt x="2563" y="1094"/>
                  </a:cubicBezTo>
                  <a:cubicBezTo>
                    <a:pt x="2625" y="1062"/>
                    <a:pt x="2656" y="969"/>
                    <a:pt x="2594" y="906"/>
                  </a:cubicBezTo>
                  <a:cubicBezTo>
                    <a:pt x="2313" y="406"/>
                    <a:pt x="2313" y="406"/>
                    <a:pt x="2313" y="406"/>
                  </a:cubicBezTo>
                  <a:cubicBezTo>
                    <a:pt x="2281" y="344"/>
                    <a:pt x="2188" y="312"/>
                    <a:pt x="2125" y="344"/>
                  </a:cubicBezTo>
                  <a:cubicBezTo>
                    <a:pt x="1969" y="437"/>
                    <a:pt x="1969" y="437"/>
                    <a:pt x="1969" y="437"/>
                  </a:cubicBezTo>
                  <a:cubicBezTo>
                    <a:pt x="1906" y="406"/>
                    <a:pt x="1844" y="344"/>
                    <a:pt x="1750" y="312"/>
                  </a:cubicBezTo>
                  <a:cubicBezTo>
                    <a:pt x="1750" y="125"/>
                    <a:pt x="1750" y="125"/>
                    <a:pt x="1750" y="125"/>
                  </a:cubicBezTo>
                  <a:cubicBezTo>
                    <a:pt x="1750" y="62"/>
                    <a:pt x="1688" y="0"/>
                    <a:pt x="1625" y="0"/>
                  </a:cubicBezTo>
                  <a:cubicBezTo>
                    <a:pt x="1031" y="0"/>
                    <a:pt x="1031" y="0"/>
                    <a:pt x="1031" y="0"/>
                  </a:cubicBezTo>
                  <a:cubicBezTo>
                    <a:pt x="938" y="0"/>
                    <a:pt x="906" y="62"/>
                    <a:pt x="906" y="125"/>
                  </a:cubicBezTo>
                  <a:cubicBezTo>
                    <a:pt x="906" y="312"/>
                    <a:pt x="906" y="312"/>
                    <a:pt x="906" y="312"/>
                  </a:cubicBezTo>
                  <a:cubicBezTo>
                    <a:pt x="813" y="344"/>
                    <a:pt x="750" y="406"/>
                    <a:pt x="688" y="437"/>
                  </a:cubicBezTo>
                  <a:cubicBezTo>
                    <a:pt x="531" y="344"/>
                    <a:pt x="531" y="344"/>
                    <a:pt x="531" y="344"/>
                  </a:cubicBezTo>
                  <a:cubicBezTo>
                    <a:pt x="469" y="312"/>
                    <a:pt x="375" y="344"/>
                    <a:pt x="344" y="406"/>
                  </a:cubicBezTo>
                  <a:cubicBezTo>
                    <a:pt x="31" y="906"/>
                    <a:pt x="31" y="906"/>
                    <a:pt x="31" y="906"/>
                  </a:cubicBezTo>
                  <a:cubicBezTo>
                    <a:pt x="0" y="969"/>
                    <a:pt x="31" y="1062"/>
                    <a:pt x="94" y="1094"/>
                  </a:cubicBezTo>
                  <a:cubicBezTo>
                    <a:pt x="250" y="1187"/>
                    <a:pt x="250" y="1187"/>
                    <a:pt x="250" y="1187"/>
                  </a:cubicBezTo>
                  <a:cubicBezTo>
                    <a:pt x="250" y="1219"/>
                    <a:pt x="250" y="1281"/>
                    <a:pt x="250" y="1312"/>
                  </a:cubicBezTo>
                  <a:cubicBezTo>
                    <a:pt x="250" y="1344"/>
                    <a:pt x="250" y="1406"/>
                    <a:pt x="250" y="1437"/>
                  </a:cubicBezTo>
                  <a:cubicBezTo>
                    <a:pt x="94" y="1531"/>
                    <a:pt x="94" y="1531"/>
                    <a:pt x="94" y="1531"/>
                  </a:cubicBezTo>
                  <a:cubicBezTo>
                    <a:pt x="31" y="1562"/>
                    <a:pt x="0" y="1625"/>
                    <a:pt x="31" y="1687"/>
                  </a:cubicBezTo>
                  <a:cubicBezTo>
                    <a:pt x="344" y="2218"/>
                    <a:pt x="344" y="2218"/>
                    <a:pt x="344" y="2218"/>
                  </a:cubicBezTo>
                  <a:cubicBezTo>
                    <a:pt x="375" y="2249"/>
                    <a:pt x="406" y="2280"/>
                    <a:pt x="438" y="2280"/>
                  </a:cubicBezTo>
                  <a:cubicBezTo>
                    <a:pt x="469" y="2280"/>
                    <a:pt x="500" y="2280"/>
                    <a:pt x="531" y="2280"/>
                  </a:cubicBezTo>
                  <a:cubicBezTo>
                    <a:pt x="688" y="2186"/>
                    <a:pt x="688" y="2186"/>
                    <a:pt x="688" y="2186"/>
                  </a:cubicBezTo>
                  <a:cubicBezTo>
                    <a:pt x="750" y="2249"/>
                    <a:pt x="813" y="2280"/>
                    <a:pt x="906" y="2311"/>
                  </a:cubicBezTo>
                  <a:cubicBezTo>
                    <a:pt x="906" y="2468"/>
                    <a:pt x="906" y="2468"/>
                    <a:pt x="906" y="2468"/>
                  </a:cubicBezTo>
                  <a:cubicBezTo>
                    <a:pt x="906" y="2561"/>
                    <a:pt x="938" y="2624"/>
                    <a:pt x="1031" y="2624"/>
                  </a:cubicBezTo>
                  <a:cubicBezTo>
                    <a:pt x="1625" y="2624"/>
                    <a:pt x="1625" y="2624"/>
                    <a:pt x="1625" y="2624"/>
                  </a:cubicBezTo>
                  <a:cubicBezTo>
                    <a:pt x="1688" y="2624"/>
                    <a:pt x="1750" y="2561"/>
                    <a:pt x="1750" y="2468"/>
                  </a:cubicBezTo>
                  <a:cubicBezTo>
                    <a:pt x="1750" y="2311"/>
                    <a:pt x="1750" y="2311"/>
                    <a:pt x="1750" y="2311"/>
                  </a:cubicBezTo>
                  <a:cubicBezTo>
                    <a:pt x="1844" y="2280"/>
                    <a:pt x="1906" y="2249"/>
                    <a:pt x="1969" y="2186"/>
                  </a:cubicBezTo>
                  <a:cubicBezTo>
                    <a:pt x="2125" y="2280"/>
                    <a:pt x="2125" y="2280"/>
                    <a:pt x="2125" y="2280"/>
                  </a:cubicBezTo>
                  <a:cubicBezTo>
                    <a:pt x="2156" y="2280"/>
                    <a:pt x="2188" y="2280"/>
                    <a:pt x="2219" y="2280"/>
                  </a:cubicBezTo>
                  <a:cubicBezTo>
                    <a:pt x="2250" y="2280"/>
                    <a:pt x="2281" y="2249"/>
                    <a:pt x="2313" y="2218"/>
                  </a:cubicBezTo>
                  <a:cubicBezTo>
                    <a:pt x="2594" y="1687"/>
                    <a:pt x="2594" y="1687"/>
                    <a:pt x="2594" y="1687"/>
                  </a:cubicBezTo>
                  <a:cubicBezTo>
                    <a:pt x="2656" y="1625"/>
                    <a:pt x="2625" y="1562"/>
                    <a:pt x="2563" y="1531"/>
                  </a:cubicBezTo>
                  <a:close/>
                  <a:moveTo>
                    <a:pt x="2125" y="1156"/>
                  </a:moveTo>
                  <a:lnTo>
                    <a:pt x="2125" y="1156"/>
                  </a:lnTo>
                  <a:cubicBezTo>
                    <a:pt x="2156" y="1187"/>
                    <a:pt x="2156" y="1250"/>
                    <a:pt x="2156" y="1312"/>
                  </a:cubicBezTo>
                  <a:cubicBezTo>
                    <a:pt x="2156" y="1375"/>
                    <a:pt x="2156" y="1437"/>
                    <a:pt x="2125" y="1469"/>
                  </a:cubicBezTo>
                  <a:cubicBezTo>
                    <a:pt x="2125" y="1531"/>
                    <a:pt x="2156" y="1594"/>
                    <a:pt x="2188" y="1625"/>
                  </a:cubicBezTo>
                  <a:cubicBezTo>
                    <a:pt x="2313" y="1687"/>
                    <a:pt x="2313" y="1687"/>
                    <a:pt x="2313" y="1687"/>
                  </a:cubicBezTo>
                  <a:cubicBezTo>
                    <a:pt x="2156" y="1968"/>
                    <a:pt x="2156" y="1968"/>
                    <a:pt x="2156" y="1968"/>
                  </a:cubicBezTo>
                  <a:cubicBezTo>
                    <a:pt x="2031" y="1905"/>
                    <a:pt x="2031" y="1905"/>
                    <a:pt x="2031" y="1905"/>
                  </a:cubicBezTo>
                  <a:cubicBezTo>
                    <a:pt x="1969" y="1874"/>
                    <a:pt x="1906" y="1874"/>
                    <a:pt x="1875" y="1936"/>
                  </a:cubicBezTo>
                  <a:cubicBezTo>
                    <a:pt x="1781" y="1999"/>
                    <a:pt x="1688" y="2061"/>
                    <a:pt x="1594" y="2093"/>
                  </a:cubicBezTo>
                  <a:cubicBezTo>
                    <a:pt x="1531" y="2124"/>
                    <a:pt x="1500" y="2155"/>
                    <a:pt x="1500" y="2218"/>
                  </a:cubicBezTo>
                  <a:cubicBezTo>
                    <a:pt x="1500" y="2343"/>
                    <a:pt x="1500" y="2343"/>
                    <a:pt x="1500" y="2343"/>
                  </a:cubicBezTo>
                  <a:cubicBezTo>
                    <a:pt x="1156" y="2343"/>
                    <a:pt x="1156" y="2343"/>
                    <a:pt x="1156" y="2343"/>
                  </a:cubicBezTo>
                  <a:cubicBezTo>
                    <a:pt x="1156" y="2218"/>
                    <a:pt x="1156" y="2218"/>
                    <a:pt x="1156" y="2218"/>
                  </a:cubicBezTo>
                  <a:cubicBezTo>
                    <a:pt x="1156" y="2155"/>
                    <a:pt x="1125" y="2124"/>
                    <a:pt x="1063" y="2093"/>
                  </a:cubicBezTo>
                  <a:cubicBezTo>
                    <a:pt x="969" y="2061"/>
                    <a:pt x="875" y="1999"/>
                    <a:pt x="781" y="1936"/>
                  </a:cubicBezTo>
                  <a:cubicBezTo>
                    <a:pt x="750" y="1874"/>
                    <a:pt x="688" y="1874"/>
                    <a:pt x="625" y="1905"/>
                  </a:cubicBezTo>
                  <a:cubicBezTo>
                    <a:pt x="500" y="1968"/>
                    <a:pt x="500" y="1968"/>
                    <a:pt x="500" y="1968"/>
                  </a:cubicBezTo>
                  <a:cubicBezTo>
                    <a:pt x="344" y="1687"/>
                    <a:pt x="344" y="1687"/>
                    <a:pt x="344" y="1687"/>
                  </a:cubicBezTo>
                  <a:cubicBezTo>
                    <a:pt x="469" y="1625"/>
                    <a:pt x="469" y="1625"/>
                    <a:pt x="469" y="1625"/>
                  </a:cubicBezTo>
                  <a:cubicBezTo>
                    <a:pt x="500" y="1594"/>
                    <a:pt x="531" y="1531"/>
                    <a:pt x="531" y="1469"/>
                  </a:cubicBezTo>
                  <a:cubicBezTo>
                    <a:pt x="531" y="1406"/>
                    <a:pt x="500" y="1375"/>
                    <a:pt x="500" y="1312"/>
                  </a:cubicBezTo>
                  <a:cubicBezTo>
                    <a:pt x="500" y="1250"/>
                    <a:pt x="531" y="1219"/>
                    <a:pt x="531" y="1156"/>
                  </a:cubicBezTo>
                  <a:cubicBezTo>
                    <a:pt x="531" y="1094"/>
                    <a:pt x="531" y="1031"/>
                    <a:pt x="469" y="1000"/>
                  </a:cubicBezTo>
                  <a:cubicBezTo>
                    <a:pt x="344" y="937"/>
                    <a:pt x="344" y="937"/>
                    <a:pt x="344" y="937"/>
                  </a:cubicBezTo>
                  <a:cubicBezTo>
                    <a:pt x="500" y="656"/>
                    <a:pt x="500" y="656"/>
                    <a:pt x="500" y="656"/>
                  </a:cubicBezTo>
                  <a:cubicBezTo>
                    <a:pt x="625" y="719"/>
                    <a:pt x="625" y="719"/>
                    <a:pt x="625" y="719"/>
                  </a:cubicBezTo>
                  <a:cubicBezTo>
                    <a:pt x="688" y="750"/>
                    <a:pt x="750" y="750"/>
                    <a:pt x="781" y="687"/>
                  </a:cubicBezTo>
                  <a:cubicBezTo>
                    <a:pt x="875" y="625"/>
                    <a:pt x="969" y="562"/>
                    <a:pt x="1063" y="531"/>
                  </a:cubicBezTo>
                  <a:cubicBezTo>
                    <a:pt x="1125" y="531"/>
                    <a:pt x="1156" y="469"/>
                    <a:pt x="1156" y="406"/>
                  </a:cubicBezTo>
                  <a:cubicBezTo>
                    <a:pt x="1156" y="281"/>
                    <a:pt x="1156" y="281"/>
                    <a:pt x="1156" y="281"/>
                  </a:cubicBezTo>
                  <a:cubicBezTo>
                    <a:pt x="1500" y="281"/>
                    <a:pt x="1500" y="281"/>
                    <a:pt x="1500" y="281"/>
                  </a:cubicBezTo>
                  <a:cubicBezTo>
                    <a:pt x="1500" y="406"/>
                    <a:pt x="1500" y="406"/>
                    <a:pt x="1500" y="406"/>
                  </a:cubicBezTo>
                  <a:cubicBezTo>
                    <a:pt x="1500" y="469"/>
                    <a:pt x="1531" y="531"/>
                    <a:pt x="1594" y="531"/>
                  </a:cubicBezTo>
                  <a:cubicBezTo>
                    <a:pt x="1688" y="562"/>
                    <a:pt x="1781" y="625"/>
                    <a:pt x="1875" y="687"/>
                  </a:cubicBezTo>
                  <a:cubicBezTo>
                    <a:pt x="1906" y="750"/>
                    <a:pt x="1969" y="750"/>
                    <a:pt x="2031" y="719"/>
                  </a:cubicBezTo>
                  <a:cubicBezTo>
                    <a:pt x="2156" y="656"/>
                    <a:pt x="2156" y="656"/>
                    <a:pt x="2156" y="656"/>
                  </a:cubicBezTo>
                  <a:cubicBezTo>
                    <a:pt x="2313" y="937"/>
                    <a:pt x="2313" y="937"/>
                    <a:pt x="2313" y="937"/>
                  </a:cubicBezTo>
                  <a:cubicBezTo>
                    <a:pt x="2188" y="1000"/>
                    <a:pt x="2188" y="1000"/>
                    <a:pt x="2188" y="1000"/>
                  </a:cubicBezTo>
                  <a:cubicBezTo>
                    <a:pt x="2156" y="1031"/>
                    <a:pt x="2125" y="1094"/>
                    <a:pt x="2125" y="1156"/>
                  </a:cubicBez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F2B6FC4-1A7D-4761-B092-BAB3900FA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663" y="2443163"/>
              <a:ext cx="349250" cy="573087"/>
            </a:xfrm>
            <a:custGeom>
              <a:avLst/>
              <a:gdLst>
                <a:gd name="T0" fmla="*/ 531 w 970"/>
                <a:gd name="T1" fmla="*/ 1312 h 1594"/>
                <a:gd name="T2" fmla="*/ 531 w 970"/>
                <a:gd name="T3" fmla="*/ 1312 h 1594"/>
                <a:gd name="T4" fmla="*/ 187 w 970"/>
                <a:gd name="T5" fmla="*/ 1156 h 1594"/>
                <a:gd name="T6" fmla="*/ 125 w 970"/>
                <a:gd name="T7" fmla="*/ 1124 h 1594"/>
                <a:gd name="T8" fmla="*/ 0 w 970"/>
                <a:gd name="T9" fmla="*/ 1281 h 1594"/>
                <a:gd name="T10" fmla="*/ 31 w 970"/>
                <a:gd name="T11" fmla="*/ 1406 h 1594"/>
                <a:gd name="T12" fmla="*/ 531 w 970"/>
                <a:gd name="T13" fmla="*/ 1593 h 1594"/>
                <a:gd name="T14" fmla="*/ 969 w 970"/>
                <a:gd name="T15" fmla="*/ 1124 h 1594"/>
                <a:gd name="T16" fmla="*/ 969 w 970"/>
                <a:gd name="T17" fmla="*/ 1124 h 1594"/>
                <a:gd name="T18" fmla="*/ 594 w 970"/>
                <a:gd name="T19" fmla="*/ 657 h 1594"/>
                <a:gd name="T20" fmla="*/ 312 w 970"/>
                <a:gd name="T21" fmla="*/ 438 h 1594"/>
                <a:gd name="T22" fmla="*/ 312 w 970"/>
                <a:gd name="T23" fmla="*/ 438 h 1594"/>
                <a:gd name="T24" fmla="*/ 469 w 970"/>
                <a:gd name="T25" fmla="*/ 313 h 1594"/>
                <a:gd name="T26" fmla="*/ 719 w 970"/>
                <a:gd name="T27" fmla="*/ 407 h 1594"/>
                <a:gd name="T28" fmla="*/ 812 w 970"/>
                <a:gd name="T29" fmla="*/ 438 h 1594"/>
                <a:gd name="T30" fmla="*/ 937 w 970"/>
                <a:gd name="T31" fmla="*/ 282 h 1594"/>
                <a:gd name="T32" fmla="*/ 875 w 970"/>
                <a:gd name="T33" fmla="*/ 125 h 1594"/>
                <a:gd name="T34" fmla="*/ 469 w 970"/>
                <a:gd name="T35" fmla="*/ 0 h 1594"/>
                <a:gd name="T36" fmla="*/ 31 w 970"/>
                <a:gd name="T37" fmla="*/ 469 h 1594"/>
                <a:gd name="T38" fmla="*/ 31 w 970"/>
                <a:gd name="T39" fmla="*/ 469 h 1594"/>
                <a:gd name="T40" fmla="*/ 437 w 970"/>
                <a:gd name="T41" fmla="*/ 938 h 1594"/>
                <a:gd name="T42" fmla="*/ 687 w 970"/>
                <a:gd name="T43" fmla="*/ 1156 h 1594"/>
                <a:gd name="T44" fmla="*/ 687 w 970"/>
                <a:gd name="T45" fmla="*/ 1156 h 1594"/>
                <a:gd name="T46" fmla="*/ 531 w 970"/>
                <a:gd name="T47" fmla="*/ 131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0" h="1594">
                  <a:moveTo>
                    <a:pt x="531" y="1312"/>
                  </a:moveTo>
                  <a:lnTo>
                    <a:pt x="531" y="1312"/>
                  </a:lnTo>
                  <a:cubicBezTo>
                    <a:pt x="406" y="1312"/>
                    <a:pt x="281" y="1249"/>
                    <a:pt x="187" y="1156"/>
                  </a:cubicBezTo>
                  <a:cubicBezTo>
                    <a:pt x="187" y="1156"/>
                    <a:pt x="156" y="1124"/>
                    <a:pt x="125" y="1124"/>
                  </a:cubicBezTo>
                  <a:cubicBezTo>
                    <a:pt x="62" y="1124"/>
                    <a:pt x="0" y="1187"/>
                    <a:pt x="0" y="1281"/>
                  </a:cubicBezTo>
                  <a:cubicBezTo>
                    <a:pt x="0" y="1343"/>
                    <a:pt x="0" y="1374"/>
                    <a:pt x="31" y="1406"/>
                  </a:cubicBezTo>
                  <a:cubicBezTo>
                    <a:pt x="187" y="1531"/>
                    <a:pt x="344" y="1593"/>
                    <a:pt x="531" y="1593"/>
                  </a:cubicBezTo>
                  <a:cubicBezTo>
                    <a:pt x="781" y="1593"/>
                    <a:pt x="969" y="1437"/>
                    <a:pt x="969" y="1124"/>
                  </a:cubicBezTo>
                  <a:lnTo>
                    <a:pt x="969" y="1124"/>
                  </a:lnTo>
                  <a:cubicBezTo>
                    <a:pt x="969" y="844"/>
                    <a:pt x="844" y="719"/>
                    <a:pt x="594" y="657"/>
                  </a:cubicBezTo>
                  <a:cubicBezTo>
                    <a:pt x="375" y="563"/>
                    <a:pt x="312" y="532"/>
                    <a:pt x="312" y="438"/>
                  </a:cubicBezTo>
                  <a:lnTo>
                    <a:pt x="312" y="438"/>
                  </a:lnTo>
                  <a:cubicBezTo>
                    <a:pt x="312" y="344"/>
                    <a:pt x="375" y="313"/>
                    <a:pt x="469" y="313"/>
                  </a:cubicBezTo>
                  <a:cubicBezTo>
                    <a:pt x="562" y="313"/>
                    <a:pt x="656" y="344"/>
                    <a:pt x="719" y="407"/>
                  </a:cubicBezTo>
                  <a:cubicBezTo>
                    <a:pt x="750" y="407"/>
                    <a:pt x="781" y="438"/>
                    <a:pt x="812" y="438"/>
                  </a:cubicBezTo>
                  <a:cubicBezTo>
                    <a:pt x="875" y="438"/>
                    <a:pt x="937" y="344"/>
                    <a:pt x="937" y="282"/>
                  </a:cubicBezTo>
                  <a:cubicBezTo>
                    <a:pt x="937" y="188"/>
                    <a:pt x="906" y="157"/>
                    <a:pt x="875" y="125"/>
                  </a:cubicBezTo>
                  <a:cubicBezTo>
                    <a:pt x="750" y="32"/>
                    <a:pt x="625" y="0"/>
                    <a:pt x="469" y="0"/>
                  </a:cubicBezTo>
                  <a:cubicBezTo>
                    <a:pt x="219" y="0"/>
                    <a:pt x="31" y="188"/>
                    <a:pt x="31" y="469"/>
                  </a:cubicBezTo>
                  <a:lnTo>
                    <a:pt x="31" y="469"/>
                  </a:lnTo>
                  <a:cubicBezTo>
                    <a:pt x="31" y="782"/>
                    <a:pt x="187" y="875"/>
                    <a:pt x="437" y="938"/>
                  </a:cubicBezTo>
                  <a:cubicBezTo>
                    <a:pt x="656" y="1000"/>
                    <a:pt x="687" y="1062"/>
                    <a:pt x="687" y="1156"/>
                  </a:cubicBezTo>
                  <a:lnTo>
                    <a:pt x="687" y="1156"/>
                  </a:lnTo>
                  <a:cubicBezTo>
                    <a:pt x="687" y="1249"/>
                    <a:pt x="625" y="1312"/>
                    <a:pt x="531" y="1312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7854248-98D6-4298-8333-BFA7C2C8B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075" y="2443163"/>
              <a:ext cx="327025" cy="573087"/>
            </a:xfrm>
            <a:custGeom>
              <a:avLst/>
              <a:gdLst>
                <a:gd name="T0" fmla="*/ 125 w 907"/>
                <a:gd name="T1" fmla="*/ 0 h 1594"/>
                <a:gd name="T2" fmla="*/ 125 w 907"/>
                <a:gd name="T3" fmla="*/ 0 h 1594"/>
                <a:gd name="T4" fmla="*/ 0 w 907"/>
                <a:gd name="T5" fmla="*/ 188 h 1594"/>
                <a:gd name="T6" fmla="*/ 0 w 907"/>
                <a:gd name="T7" fmla="*/ 1406 h 1594"/>
                <a:gd name="T8" fmla="*/ 125 w 907"/>
                <a:gd name="T9" fmla="*/ 1593 h 1594"/>
                <a:gd name="T10" fmla="*/ 781 w 907"/>
                <a:gd name="T11" fmla="*/ 1593 h 1594"/>
                <a:gd name="T12" fmla="*/ 906 w 907"/>
                <a:gd name="T13" fmla="*/ 1437 h 1594"/>
                <a:gd name="T14" fmla="*/ 781 w 907"/>
                <a:gd name="T15" fmla="*/ 1281 h 1594"/>
                <a:gd name="T16" fmla="*/ 281 w 907"/>
                <a:gd name="T17" fmla="*/ 1281 h 1594"/>
                <a:gd name="T18" fmla="*/ 281 w 907"/>
                <a:gd name="T19" fmla="*/ 188 h 1594"/>
                <a:gd name="T20" fmla="*/ 125 w 907"/>
                <a:gd name="T21" fmla="*/ 0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7" h="1594">
                  <a:moveTo>
                    <a:pt x="125" y="0"/>
                  </a:moveTo>
                  <a:lnTo>
                    <a:pt x="125" y="0"/>
                  </a:lnTo>
                  <a:cubicBezTo>
                    <a:pt x="63" y="0"/>
                    <a:pt x="0" y="63"/>
                    <a:pt x="0" y="188"/>
                  </a:cubicBezTo>
                  <a:cubicBezTo>
                    <a:pt x="0" y="1406"/>
                    <a:pt x="0" y="1406"/>
                    <a:pt x="0" y="1406"/>
                  </a:cubicBezTo>
                  <a:cubicBezTo>
                    <a:pt x="0" y="1499"/>
                    <a:pt x="63" y="1593"/>
                    <a:pt x="125" y="1593"/>
                  </a:cubicBezTo>
                  <a:cubicBezTo>
                    <a:pt x="781" y="1593"/>
                    <a:pt x="781" y="1593"/>
                    <a:pt x="781" y="1593"/>
                  </a:cubicBezTo>
                  <a:cubicBezTo>
                    <a:pt x="844" y="1593"/>
                    <a:pt x="906" y="1499"/>
                    <a:pt x="906" y="1437"/>
                  </a:cubicBezTo>
                  <a:cubicBezTo>
                    <a:pt x="906" y="1343"/>
                    <a:pt x="844" y="1281"/>
                    <a:pt x="781" y="1281"/>
                  </a:cubicBezTo>
                  <a:cubicBezTo>
                    <a:pt x="281" y="1281"/>
                    <a:pt x="281" y="1281"/>
                    <a:pt x="281" y="1281"/>
                  </a:cubicBezTo>
                  <a:cubicBezTo>
                    <a:pt x="281" y="188"/>
                    <a:pt x="281" y="188"/>
                    <a:pt x="281" y="188"/>
                  </a:cubicBezTo>
                  <a:cubicBezTo>
                    <a:pt x="281" y="63"/>
                    <a:pt x="219" y="0"/>
                    <a:pt x="125" y="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D94D6CF4-5B3E-4798-9780-07740CC4A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700" y="2443163"/>
              <a:ext cx="449263" cy="573087"/>
            </a:xfrm>
            <a:custGeom>
              <a:avLst/>
              <a:gdLst>
                <a:gd name="T0" fmla="*/ 343 w 1250"/>
                <a:gd name="T1" fmla="*/ 1218 h 1594"/>
                <a:gd name="T2" fmla="*/ 343 w 1250"/>
                <a:gd name="T3" fmla="*/ 1218 h 1594"/>
                <a:gd name="T4" fmla="*/ 905 w 1250"/>
                <a:gd name="T5" fmla="*/ 1218 h 1594"/>
                <a:gd name="T6" fmla="*/ 967 w 1250"/>
                <a:gd name="T7" fmla="*/ 1468 h 1594"/>
                <a:gd name="T8" fmla="*/ 1124 w 1250"/>
                <a:gd name="T9" fmla="*/ 1593 h 1594"/>
                <a:gd name="T10" fmla="*/ 1249 w 1250"/>
                <a:gd name="T11" fmla="*/ 1437 h 1594"/>
                <a:gd name="T12" fmla="*/ 1217 w 1250"/>
                <a:gd name="T13" fmla="*/ 1374 h 1594"/>
                <a:gd name="T14" fmla="*/ 780 w 1250"/>
                <a:gd name="T15" fmla="*/ 125 h 1594"/>
                <a:gd name="T16" fmla="*/ 624 w 1250"/>
                <a:gd name="T17" fmla="*/ 0 h 1594"/>
                <a:gd name="T18" fmla="*/ 624 w 1250"/>
                <a:gd name="T19" fmla="*/ 0 h 1594"/>
                <a:gd name="T20" fmla="*/ 468 w 1250"/>
                <a:gd name="T21" fmla="*/ 125 h 1594"/>
                <a:gd name="T22" fmla="*/ 31 w 1250"/>
                <a:gd name="T23" fmla="*/ 1374 h 1594"/>
                <a:gd name="T24" fmla="*/ 0 w 1250"/>
                <a:gd name="T25" fmla="*/ 1437 h 1594"/>
                <a:gd name="T26" fmla="*/ 125 w 1250"/>
                <a:gd name="T27" fmla="*/ 1593 h 1594"/>
                <a:gd name="T28" fmla="*/ 250 w 1250"/>
                <a:gd name="T29" fmla="*/ 1499 h 1594"/>
                <a:gd name="T30" fmla="*/ 343 w 1250"/>
                <a:gd name="T31" fmla="*/ 1218 h 1594"/>
                <a:gd name="T32" fmla="*/ 624 w 1250"/>
                <a:gd name="T33" fmla="*/ 407 h 1594"/>
                <a:gd name="T34" fmla="*/ 624 w 1250"/>
                <a:gd name="T35" fmla="*/ 407 h 1594"/>
                <a:gd name="T36" fmla="*/ 780 w 1250"/>
                <a:gd name="T37" fmla="*/ 938 h 1594"/>
                <a:gd name="T38" fmla="*/ 437 w 1250"/>
                <a:gd name="T39" fmla="*/ 938 h 1594"/>
                <a:gd name="T40" fmla="*/ 624 w 1250"/>
                <a:gd name="T41" fmla="*/ 407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0" h="1594">
                  <a:moveTo>
                    <a:pt x="343" y="1218"/>
                  </a:moveTo>
                  <a:lnTo>
                    <a:pt x="343" y="1218"/>
                  </a:lnTo>
                  <a:cubicBezTo>
                    <a:pt x="905" y="1218"/>
                    <a:pt x="905" y="1218"/>
                    <a:pt x="905" y="1218"/>
                  </a:cubicBezTo>
                  <a:cubicBezTo>
                    <a:pt x="967" y="1468"/>
                    <a:pt x="967" y="1468"/>
                    <a:pt x="967" y="1468"/>
                  </a:cubicBezTo>
                  <a:cubicBezTo>
                    <a:pt x="999" y="1562"/>
                    <a:pt x="1061" y="1593"/>
                    <a:pt x="1124" y="1593"/>
                  </a:cubicBezTo>
                  <a:cubicBezTo>
                    <a:pt x="1186" y="1593"/>
                    <a:pt x="1249" y="1531"/>
                    <a:pt x="1249" y="1437"/>
                  </a:cubicBezTo>
                  <a:cubicBezTo>
                    <a:pt x="1249" y="1406"/>
                    <a:pt x="1249" y="1374"/>
                    <a:pt x="1217" y="1374"/>
                  </a:cubicBezTo>
                  <a:cubicBezTo>
                    <a:pt x="780" y="125"/>
                    <a:pt x="780" y="125"/>
                    <a:pt x="780" y="125"/>
                  </a:cubicBezTo>
                  <a:cubicBezTo>
                    <a:pt x="749" y="32"/>
                    <a:pt x="717" y="0"/>
                    <a:pt x="624" y="0"/>
                  </a:cubicBezTo>
                  <a:lnTo>
                    <a:pt x="624" y="0"/>
                  </a:lnTo>
                  <a:cubicBezTo>
                    <a:pt x="530" y="0"/>
                    <a:pt x="500" y="32"/>
                    <a:pt x="468" y="125"/>
                  </a:cubicBezTo>
                  <a:cubicBezTo>
                    <a:pt x="31" y="1374"/>
                    <a:pt x="31" y="1374"/>
                    <a:pt x="31" y="1374"/>
                  </a:cubicBezTo>
                  <a:cubicBezTo>
                    <a:pt x="0" y="1374"/>
                    <a:pt x="0" y="1406"/>
                    <a:pt x="0" y="1437"/>
                  </a:cubicBezTo>
                  <a:cubicBezTo>
                    <a:pt x="0" y="1531"/>
                    <a:pt x="62" y="1593"/>
                    <a:pt x="125" y="1593"/>
                  </a:cubicBezTo>
                  <a:cubicBezTo>
                    <a:pt x="187" y="1593"/>
                    <a:pt x="250" y="1562"/>
                    <a:pt x="250" y="1499"/>
                  </a:cubicBezTo>
                  <a:lnTo>
                    <a:pt x="343" y="1218"/>
                  </a:lnTo>
                  <a:close/>
                  <a:moveTo>
                    <a:pt x="624" y="407"/>
                  </a:moveTo>
                  <a:lnTo>
                    <a:pt x="624" y="407"/>
                  </a:lnTo>
                  <a:cubicBezTo>
                    <a:pt x="780" y="938"/>
                    <a:pt x="780" y="938"/>
                    <a:pt x="780" y="938"/>
                  </a:cubicBezTo>
                  <a:cubicBezTo>
                    <a:pt x="437" y="938"/>
                    <a:pt x="437" y="938"/>
                    <a:pt x="437" y="938"/>
                  </a:cubicBezTo>
                  <a:lnTo>
                    <a:pt x="624" y="407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E3669D5-9C5E-45F3-87CD-EE8CF521C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5" y="1498600"/>
              <a:ext cx="2216150" cy="2216150"/>
            </a:xfrm>
            <a:custGeom>
              <a:avLst/>
              <a:gdLst>
                <a:gd name="T0" fmla="*/ 3532 w 6157"/>
                <a:gd name="T1" fmla="*/ 5906 h 6157"/>
                <a:gd name="T2" fmla="*/ 3532 w 6157"/>
                <a:gd name="T3" fmla="*/ 5906 h 6157"/>
                <a:gd name="T4" fmla="*/ 594 w 6157"/>
                <a:gd name="T5" fmla="*/ 5906 h 6157"/>
                <a:gd name="T6" fmla="*/ 250 w 6157"/>
                <a:gd name="T7" fmla="*/ 5562 h 6157"/>
                <a:gd name="T8" fmla="*/ 250 w 6157"/>
                <a:gd name="T9" fmla="*/ 625 h 6157"/>
                <a:gd name="T10" fmla="*/ 594 w 6157"/>
                <a:gd name="T11" fmla="*/ 282 h 6157"/>
                <a:gd name="T12" fmla="*/ 5562 w 6157"/>
                <a:gd name="T13" fmla="*/ 282 h 6157"/>
                <a:gd name="T14" fmla="*/ 5874 w 6157"/>
                <a:gd name="T15" fmla="*/ 625 h 6157"/>
                <a:gd name="T16" fmla="*/ 5874 w 6157"/>
                <a:gd name="T17" fmla="*/ 1875 h 6157"/>
                <a:gd name="T18" fmla="*/ 6031 w 6157"/>
                <a:gd name="T19" fmla="*/ 2032 h 6157"/>
                <a:gd name="T20" fmla="*/ 6156 w 6157"/>
                <a:gd name="T21" fmla="*/ 1875 h 6157"/>
                <a:gd name="T22" fmla="*/ 6156 w 6157"/>
                <a:gd name="T23" fmla="*/ 625 h 6157"/>
                <a:gd name="T24" fmla="*/ 5562 w 6157"/>
                <a:gd name="T25" fmla="*/ 0 h 6157"/>
                <a:gd name="T26" fmla="*/ 594 w 6157"/>
                <a:gd name="T27" fmla="*/ 0 h 6157"/>
                <a:gd name="T28" fmla="*/ 0 w 6157"/>
                <a:gd name="T29" fmla="*/ 625 h 6157"/>
                <a:gd name="T30" fmla="*/ 0 w 6157"/>
                <a:gd name="T31" fmla="*/ 5562 h 6157"/>
                <a:gd name="T32" fmla="*/ 594 w 6157"/>
                <a:gd name="T33" fmla="*/ 6156 h 6157"/>
                <a:gd name="T34" fmla="*/ 3532 w 6157"/>
                <a:gd name="T35" fmla="*/ 6156 h 6157"/>
                <a:gd name="T36" fmla="*/ 3688 w 6157"/>
                <a:gd name="T37" fmla="*/ 6031 h 6157"/>
                <a:gd name="T38" fmla="*/ 3532 w 6157"/>
                <a:gd name="T39" fmla="*/ 5906 h 6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57" h="6157">
                  <a:moveTo>
                    <a:pt x="3532" y="5906"/>
                  </a:moveTo>
                  <a:lnTo>
                    <a:pt x="3532" y="5906"/>
                  </a:lnTo>
                  <a:cubicBezTo>
                    <a:pt x="594" y="5906"/>
                    <a:pt x="594" y="5906"/>
                    <a:pt x="594" y="5906"/>
                  </a:cubicBezTo>
                  <a:cubicBezTo>
                    <a:pt x="407" y="5906"/>
                    <a:pt x="250" y="5749"/>
                    <a:pt x="250" y="5562"/>
                  </a:cubicBezTo>
                  <a:cubicBezTo>
                    <a:pt x="250" y="625"/>
                    <a:pt x="250" y="625"/>
                    <a:pt x="250" y="625"/>
                  </a:cubicBezTo>
                  <a:cubicBezTo>
                    <a:pt x="250" y="438"/>
                    <a:pt x="407" y="282"/>
                    <a:pt x="594" y="282"/>
                  </a:cubicBezTo>
                  <a:cubicBezTo>
                    <a:pt x="5562" y="282"/>
                    <a:pt x="5562" y="282"/>
                    <a:pt x="5562" y="282"/>
                  </a:cubicBezTo>
                  <a:cubicBezTo>
                    <a:pt x="5749" y="282"/>
                    <a:pt x="5874" y="438"/>
                    <a:pt x="5874" y="625"/>
                  </a:cubicBezTo>
                  <a:cubicBezTo>
                    <a:pt x="5874" y="1875"/>
                    <a:pt x="5874" y="1875"/>
                    <a:pt x="5874" y="1875"/>
                  </a:cubicBezTo>
                  <a:cubicBezTo>
                    <a:pt x="5874" y="1969"/>
                    <a:pt x="5937" y="2032"/>
                    <a:pt x="6031" y="2032"/>
                  </a:cubicBezTo>
                  <a:cubicBezTo>
                    <a:pt x="6093" y="2032"/>
                    <a:pt x="6156" y="1969"/>
                    <a:pt x="6156" y="1875"/>
                  </a:cubicBezTo>
                  <a:cubicBezTo>
                    <a:pt x="6156" y="625"/>
                    <a:pt x="6156" y="625"/>
                    <a:pt x="6156" y="625"/>
                  </a:cubicBezTo>
                  <a:cubicBezTo>
                    <a:pt x="6156" y="282"/>
                    <a:pt x="5874" y="0"/>
                    <a:pt x="5562" y="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250" y="0"/>
                    <a:pt x="0" y="282"/>
                    <a:pt x="0" y="625"/>
                  </a:cubicBezTo>
                  <a:cubicBezTo>
                    <a:pt x="0" y="5562"/>
                    <a:pt x="0" y="5562"/>
                    <a:pt x="0" y="5562"/>
                  </a:cubicBezTo>
                  <a:cubicBezTo>
                    <a:pt x="0" y="5906"/>
                    <a:pt x="250" y="6156"/>
                    <a:pt x="594" y="6156"/>
                  </a:cubicBezTo>
                  <a:cubicBezTo>
                    <a:pt x="3532" y="6156"/>
                    <a:pt x="3532" y="6156"/>
                    <a:pt x="3532" y="6156"/>
                  </a:cubicBezTo>
                  <a:cubicBezTo>
                    <a:pt x="3625" y="6156"/>
                    <a:pt x="3688" y="6093"/>
                    <a:pt x="3688" y="6031"/>
                  </a:cubicBezTo>
                  <a:cubicBezTo>
                    <a:pt x="3688" y="5968"/>
                    <a:pt x="3625" y="5906"/>
                    <a:pt x="3532" y="5906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B9A9E33-FE64-4C19-A69B-9BE397A1A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763" y="1858963"/>
              <a:ext cx="1506537" cy="101600"/>
            </a:xfrm>
            <a:custGeom>
              <a:avLst/>
              <a:gdLst>
                <a:gd name="T0" fmla="*/ 4186 w 4187"/>
                <a:gd name="T1" fmla="*/ 125 h 283"/>
                <a:gd name="T2" fmla="*/ 4186 w 4187"/>
                <a:gd name="T3" fmla="*/ 125 h 283"/>
                <a:gd name="T4" fmla="*/ 4061 w 4187"/>
                <a:gd name="T5" fmla="*/ 0 h 283"/>
                <a:gd name="T6" fmla="*/ 125 w 4187"/>
                <a:gd name="T7" fmla="*/ 0 h 283"/>
                <a:gd name="T8" fmla="*/ 0 w 4187"/>
                <a:gd name="T9" fmla="*/ 125 h 283"/>
                <a:gd name="T10" fmla="*/ 125 w 4187"/>
                <a:gd name="T11" fmla="*/ 282 h 283"/>
                <a:gd name="T12" fmla="*/ 4061 w 4187"/>
                <a:gd name="T13" fmla="*/ 282 h 283"/>
                <a:gd name="T14" fmla="*/ 4186 w 4187"/>
                <a:gd name="T15" fmla="*/ 12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87" h="283">
                  <a:moveTo>
                    <a:pt x="4186" y="125"/>
                  </a:moveTo>
                  <a:lnTo>
                    <a:pt x="4186" y="125"/>
                  </a:lnTo>
                  <a:cubicBezTo>
                    <a:pt x="4186" y="63"/>
                    <a:pt x="4124" y="0"/>
                    <a:pt x="4061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62" y="0"/>
                    <a:pt x="0" y="63"/>
                    <a:pt x="0" y="125"/>
                  </a:cubicBezTo>
                  <a:cubicBezTo>
                    <a:pt x="0" y="219"/>
                    <a:pt x="62" y="282"/>
                    <a:pt x="125" y="282"/>
                  </a:cubicBezTo>
                  <a:cubicBezTo>
                    <a:pt x="4061" y="282"/>
                    <a:pt x="4061" y="282"/>
                    <a:pt x="4061" y="282"/>
                  </a:cubicBezTo>
                  <a:cubicBezTo>
                    <a:pt x="4124" y="282"/>
                    <a:pt x="4186" y="219"/>
                    <a:pt x="4186" y="125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BC4BD-8DBE-4B56-8A74-014A94DCF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01" y="1428205"/>
            <a:ext cx="5525899" cy="46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9CAC34-A8D6-42E4-9CD7-8EB0C545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SLA Domain Details – Archival &amp; Replication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FB41A5A-3BFF-4532-B750-303E7F4EE29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0" y="1628775"/>
            <a:ext cx="4033838" cy="41656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b="1" dirty="0">
                <a:solidFill>
                  <a:schemeClr val="bg1"/>
                </a:solidFill>
              </a:rPr>
              <a:t>RTO</a:t>
            </a:r>
            <a:r>
              <a:rPr lang="en-US" dirty="0">
                <a:solidFill>
                  <a:schemeClr val="bg1"/>
                </a:solidFill>
              </a:rPr>
              <a:t> value, measured in time and expressed as local retention.</a:t>
            </a:r>
          </a:p>
          <a:p>
            <a:r>
              <a:rPr lang="en-US" b="1" dirty="0">
                <a:solidFill>
                  <a:schemeClr val="bg1"/>
                </a:solidFill>
              </a:rPr>
              <a:t>Long term retention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i="1" dirty="0">
                <a:solidFill>
                  <a:schemeClr val="bg1"/>
                </a:solidFill>
              </a:rPr>
              <a:t>archive</a:t>
            </a:r>
            <a:r>
              <a:rPr lang="en-US" dirty="0">
                <a:solidFill>
                  <a:schemeClr val="bg1"/>
                </a:solidFill>
              </a:rPr>
              <a:t>) in your desired storage target (object, cloud, file, tape, etc.)</a:t>
            </a:r>
          </a:p>
          <a:p>
            <a:r>
              <a:rPr lang="en-US" b="1" dirty="0">
                <a:solidFill>
                  <a:schemeClr val="bg1"/>
                </a:solidFill>
              </a:rPr>
              <a:t>Replication</a:t>
            </a:r>
            <a:r>
              <a:rPr lang="en-US" dirty="0">
                <a:solidFill>
                  <a:schemeClr val="bg1"/>
                </a:solidFill>
              </a:rPr>
              <a:t> target for </a:t>
            </a:r>
            <a:r>
              <a:rPr lang="en-US" b="1" dirty="0">
                <a:solidFill>
                  <a:schemeClr val="bg1"/>
                </a:solidFill>
              </a:rPr>
              <a:t>Disaster Recovery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9F6570-05C1-450E-B6F1-75624BADEE66}"/>
              </a:ext>
            </a:extLst>
          </p:cNvPr>
          <p:cNvGrpSpPr>
            <a:grpSpLocks noChangeAspect="1"/>
          </p:cNvGrpSpPr>
          <p:nvPr/>
        </p:nvGrpSpPr>
        <p:grpSpPr>
          <a:xfrm>
            <a:off x="11369040" y="264160"/>
            <a:ext cx="548640" cy="465054"/>
            <a:chOff x="428625" y="1498600"/>
            <a:chExt cx="3105150" cy="2632075"/>
          </a:xfrm>
        </p:grpSpPr>
        <p:sp>
          <p:nvSpPr>
            <p:cNvPr id="19" name="Freeform 1">
              <a:extLst>
                <a:ext uri="{FF2B5EF4-FFF2-40B4-BE49-F238E27FC236}">
                  <a16:creationId xmlns:a16="http://schemas.microsoft.com/office/drawing/2014/main" id="{D8C3A25C-FFCF-4E9C-905F-61B1BC0670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2813" y="3321050"/>
              <a:ext cx="506412" cy="517525"/>
            </a:xfrm>
            <a:custGeom>
              <a:avLst/>
              <a:gdLst>
                <a:gd name="T0" fmla="*/ 719 w 1408"/>
                <a:gd name="T1" fmla="*/ 0 h 1438"/>
                <a:gd name="T2" fmla="*/ 719 w 1408"/>
                <a:gd name="T3" fmla="*/ 0 h 1438"/>
                <a:gd name="T4" fmla="*/ 0 w 1408"/>
                <a:gd name="T5" fmla="*/ 719 h 1438"/>
                <a:gd name="T6" fmla="*/ 719 w 1408"/>
                <a:gd name="T7" fmla="*/ 1437 h 1438"/>
                <a:gd name="T8" fmla="*/ 1407 w 1408"/>
                <a:gd name="T9" fmla="*/ 719 h 1438"/>
                <a:gd name="T10" fmla="*/ 719 w 1408"/>
                <a:gd name="T11" fmla="*/ 0 h 1438"/>
                <a:gd name="T12" fmla="*/ 719 w 1408"/>
                <a:gd name="T13" fmla="*/ 1156 h 1438"/>
                <a:gd name="T14" fmla="*/ 719 w 1408"/>
                <a:gd name="T15" fmla="*/ 1156 h 1438"/>
                <a:gd name="T16" fmla="*/ 282 w 1408"/>
                <a:gd name="T17" fmla="*/ 719 h 1438"/>
                <a:gd name="T18" fmla="*/ 719 w 1408"/>
                <a:gd name="T19" fmla="*/ 281 h 1438"/>
                <a:gd name="T20" fmla="*/ 1157 w 1408"/>
                <a:gd name="T21" fmla="*/ 719 h 1438"/>
                <a:gd name="T22" fmla="*/ 719 w 1408"/>
                <a:gd name="T23" fmla="*/ 1156 h 1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8" h="1438">
                  <a:moveTo>
                    <a:pt x="719" y="0"/>
                  </a:moveTo>
                  <a:lnTo>
                    <a:pt x="719" y="0"/>
                  </a:lnTo>
                  <a:cubicBezTo>
                    <a:pt x="313" y="0"/>
                    <a:pt x="0" y="344"/>
                    <a:pt x="0" y="719"/>
                  </a:cubicBezTo>
                  <a:cubicBezTo>
                    <a:pt x="0" y="1094"/>
                    <a:pt x="313" y="1437"/>
                    <a:pt x="719" y="1437"/>
                  </a:cubicBezTo>
                  <a:cubicBezTo>
                    <a:pt x="1094" y="1437"/>
                    <a:pt x="1407" y="1094"/>
                    <a:pt x="1407" y="719"/>
                  </a:cubicBezTo>
                  <a:cubicBezTo>
                    <a:pt x="1407" y="344"/>
                    <a:pt x="1094" y="0"/>
                    <a:pt x="719" y="0"/>
                  </a:cubicBezTo>
                  <a:close/>
                  <a:moveTo>
                    <a:pt x="719" y="1156"/>
                  </a:moveTo>
                  <a:lnTo>
                    <a:pt x="719" y="1156"/>
                  </a:lnTo>
                  <a:cubicBezTo>
                    <a:pt x="469" y="1156"/>
                    <a:pt x="282" y="969"/>
                    <a:pt x="282" y="719"/>
                  </a:cubicBezTo>
                  <a:cubicBezTo>
                    <a:pt x="282" y="469"/>
                    <a:pt x="469" y="281"/>
                    <a:pt x="719" y="281"/>
                  </a:cubicBezTo>
                  <a:cubicBezTo>
                    <a:pt x="938" y="281"/>
                    <a:pt x="1157" y="469"/>
                    <a:pt x="1157" y="719"/>
                  </a:cubicBezTo>
                  <a:cubicBezTo>
                    <a:pt x="1157" y="969"/>
                    <a:pt x="938" y="1156"/>
                    <a:pt x="719" y="1156"/>
                  </a:cubicBez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2">
              <a:extLst>
                <a:ext uri="{FF2B5EF4-FFF2-40B4-BE49-F238E27FC236}">
                  <a16:creationId xmlns:a16="http://schemas.microsoft.com/office/drawing/2014/main" id="{3318D39D-2B2C-46C2-AFAF-19CD77F19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8488" y="3016250"/>
              <a:ext cx="1125537" cy="1114425"/>
            </a:xfrm>
            <a:custGeom>
              <a:avLst/>
              <a:gdLst>
                <a:gd name="T0" fmla="*/ 3124 w 3125"/>
                <a:gd name="T1" fmla="*/ 1188 h 3095"/>
                <a:gd name="T2" fmla="*/ 2749 w 3125"/>
                <a:gd name="T3" fmla="*/ 469 h 3095"/>
                <a:gd name="T4" fmla="*/ 2343 w 3125"/>
                <a:gd name="T5" fmla="*/ 531 h 3095"/>
                <a:gd name="T6" fmla="*/ 2062 w 3125"/>
                <a:gd name="T7" fmla="*/ 125 h 3095"/>
                <a:gd name="T8" fmla="*/ 1218 w 3125"/>
                <a:gd name="T9" fmla="*/ 0 h 3095"/>
                <a:gd name="T10" fmla="*/ 1062 w 3125"/>
                <a:gd name="T11" fmla="*/ 375 h 3095"/>
                <a:gd name="T12" fmla="*/ 593 w 3125"/>
                <a:gd name="T13" fmla="*/ 406 h 3095"/>
                <a:gd name="T14" fmla="*/ 406 w 3125"/>
                <a:gd name="T15" fmla="*/ 469 h 3095"/>
                <a:gd name="T16" fmla="*/ 94 w 3125"/>
                <a:gd name="T17" fmla="*/ 1281 h 3095"/>
                <a:gd name="T18" fmla="*/ 282 w 3125"/>
                <a:gd name="T19" fmla="*/ 1563 h 3095"/>
                <a:gd name="T20" fmla="*/ 94 w 3125"/>
                <a:gd name="T21" fmla="*/ 1844 h 3095"/>
                <a:gd name="T22" fmla="*/ 406 w 3125"/>
                <a:gd name="T23" fmla="*/ 2656 h 3095"/>
                <a:gd name="T24" fmla="*/ 593 w 3125"/>
                <a:gd name="T25" fmla="*/ 2688 h 3095"/>
                <a:gd name="T26" fmla="*/ 1062 w 3125"/>
                <a:gd name="T27" fmla="*/ 2750 h 3095"/>
                <a:gd name="T28" fmla="*/ 1218 w 3125"/>
                <a:gd name="T29" fmla="*/ 3094 h 3095"/>
                <a:gd name="T30" fmla="*/ 2062 w 3125"/>
                <a:gd name="T31" fmla="*/ 2969 h 3095"/>
                <a:gd name="T32" fmla="*/ 2374 w 3125"/>
                <a:gd name="T33" fmla="*/ 2594 h 3095"/>
                <a:gd name="T34" fmla="*/ 2656 w 3125"/>
                <a:gd name="T35" fmla="*/ 2719 h 3095"/>
                <a:gd name="T36" fmla="*/ 3093 w 3125"/>
                <a:gd name="T37" fmla="*/ 2000 h 3095"/>
                <a:gd name="T38" fmla="*/ 3062 w 3125"/>
                <a:gd name="T39" fmla="*/ 1844 h 3095"/>
                <a:gd name="T40" fmla="*/ 2874 w 3125"/>
                <a:gd name="T41" fmla="*/ 1563 h 3095"/>
                <a:gd name="T42" fmla="*/ 3062 w 3125"/>
                <a:gd name="T43" fmla="*/ 1281 h 3095"/>
                <a:gd name="T44" fmla="*/ 2562 w 3125"/>
                <a:gd name="T45" fmla="*/ 1344 h 3095"/>
                <a:gd name="T46" fmla="*/ 2593 w 3125"/>
                <a:gd name="T47" fmla="*/ 1563 h 3095"/>
                <a:gd name="T48" fmla="*/ 2656 w 3125"/>
                <a:gd name="T49" fmla="*/ 1906 h 3095"/>
                <a:gd name="T50" fmla="*/ 2562 w 3125"/>
                <a:gd name="T51" fmla="*/ 2406 h 3095"/>
                <a:gd name="T52" fmla="*/ 2249 w 3125"/>
                <a:gd name="T53" fmla="*/ 2313 h 3095"/>
                <a:gd name="T54" fmla="*/ 1812 w 3125"/>
                <a:gd name="T55" fmla="*/ 2656 h 3095"/>
                <a:gd name="T56" fmla="*/ 1343 w 3125"/>
                <a:gd name="T57" fmla="*/ 2844 h 3095"/>
                <a:gd name="T58" fmla="*/ 1249 w 3125"/>
                <a:gd name="T59" fmla="*/ 2531 h 3095"/>
                <a:gd name="T60" fmla="*/ 749 w 3125"/>
                <a:gd name="T61" fmla="*/ 2313 h 3095"/>
                <a:gd name="T62" fmla="*/ 343 w 3125"/>
                <a:gd name="T63" fmla="*/ 2000 h 3095"/>
                <a:gd name="T64" fmla="*/ 593 w 3125"/>
                <a:gd name="T65" fmla="*/ 1750 h 3095"/>
                <a:gd name="T66" fmla="*/ 593 w 3125"/>
                <a:gd name="T67" fmla="*/ 1344 h 3095"/>
                <a:gd name="T68" fmla="*/ 343 w 3125"/>
                <a:gd name="T69" fmla="*/ 1125 h 3095"/>
                <a:gd name="T70" fmla="*/ 749 w 3125"/>
                <a:gd name="T71" fmla="*/ 813 h 3095"/>
                <a:gd name="T72" fmla="*/ 1249 w 3125"/>
                <a:gd name="T73" fmla="*/ 594 h 3095"/>
                <a:gd name="T74" fmla="*/ 1343 w 3125"/>
                <a:gd name="T75" fmla="*/ 281 h 3095"/>
                <a:gd name="T76" fmla="*/ 1812 w 3125"/>
                <a:gd name="T77" fmla="*/ 469 h 3095"/>
                <a:gd name="T78" fmla="*/ 2249 w 3125"/>
                <a:gd name="T79" fmla="*/ 781 h 3095"/>
                <a:gd name="T80" fmla="*/ 2562 w 3125"/>
                <a:gd name="T81" fmla="*/ 719 h 3095"/>
                <a:gd name="T82" fmla="*/ 2624 w 3125"/>
                <a:gd name="T83" fmla="*/ 1219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125" h="3095">
                  <a:moveTo>
                    <a:pt x="3124" y="1188"/>
                  </a:moveTo>
                  <a:lnTo>
                    <a:pt x="3124" y="1188"/>
                  </a:lnTo>
                  <a:cubicBezTo>
                    <a:pt x="3124" y="1156"/>
                    <a:pt x="3124" y="1125"/>
                    <a:pt x="3093" y="1094"/>
                  </a:cubicBezTo>
                  <a:cubicBezTo>
                    <a:pt x="2749" y="469"/>
                    <a:pt x="2749" y="469"/>
                    <a:pt x="2749" y="469"/>
                  </a:cubicBezTo>
                  <a:cubicBezTo>
                    <a:pt x="2687" y="406"/>
                    <a:pt x="2624" y="375"/>
                    <a:pt x="2562" y="406"/>
                  </a:cubicBezTo>
                  <a:cubicBezTo>
                    <a:pt x="2343" y="531"/>
                    <a:pt x="2343" y="531"/>
                    <a:pt x="2343" y="531"/>
                  </a:cubicBezTo>
                  <a:cubicBezTo>
                    <a:pt x="2249" y="469"/>
                    <a:pt x="2187" y="406"/>
                    <a:pt x="2062" y="375"/>
                  </a:cubicBezTo>
                  <a:cubicBezTo>
                    <a:pt x="2062" y="125"/>
                    <a:pt x="2062" y="125"/>
                    <a:pt x="2062" y="125"/>
                  </a:cubicBezTo>
                  <a:cubicBezTo>
                    <a:pt x="2062" y="63"/>
                    <a:pt x="1999" y="0"/>
                    <a:pt x="1937" y="0"/>
                  </a:cubicBezTo>
                  <a:cubicBezTo>
                    <a:pt x="1218" y="0"/>
                    <a:pt x="1218" y="0"/>
                    <a:pt x="1218" y="0"/>
                  </a:cubicBezTo>
                  <a:cubicBezTo>
                    <a:pt x="1124" y="0"/>
                    <a:pt x="1062" y="63"/>
                    <a:pt x="1062" y="125"/>
                  </a:cubicBezTo>
                  <a:cubicBezTo>
                    <a:pt x="1062" y="375"/>
                    <a:pt x="1062" y="375"/>
                    <a:pt x="1062" y="375"/>
                  </a:cubicBezTo>
                  <a:cubicBezTo>
                    <a:pt x="968" y="406"/>
                    <a:pt x="906" y="469"/>
                    <a:pt x="812" y="531"/>
                  </a:cubicBezTo>
                  <a:cubicBezTo>
                    <a:pt x="593" y="406"/>
                    <a:pt x="593" y="406"/>
                    <a:pt x="593" y="406"/>
                  </a:cubicBezTo>
                  <a:cubicBezTo>
                    <a:pt x="562" y="406"/>
                    <a:pt x="531" y="406"/>
                    <a:pt x="499" y="406"/>
                  </a:cubicBezTo>
                  <a:cubicBezTo>
                    <a:pt x="468" y="406"/>
                    <a:pt x="437" y="438"/>
                    <a:pt x="406" y="469"/>
                  </a:cubicBezTo>
                  <a:cubicBezTo>
                    <a:pt x="63" y="1094"/>
                    <a:pt x="63" y="1094"/>
                    <a:pt x="63" y="1094"/>
                  </a:cubicBezTo>
                  <a:cubicBezTo>
                    <a:pt x="0" y="1156"/>
                    <a:pt x="32" y="1250"/>
                    <a:pt x="94" y="1281"/>
                  </a:cubicBezTo>
                  <a:cubicBezTo>
                    <a:pt x="312" y="1406"/>
                    <a:pt x="312" y="1406"/>
                    <a:pt x="312" y="1406"/>
                  </a:cubicBezTo>
                  <a:cubicBezTo>
                    <a:pt x="312" y="1438"/>
                    <a:pt x="282" y="1500"/>
                    <a:pt x="282" y="1563"/>
                  </a:cubicBezTo>
                  <a:cubicBezTo>
                    <a:pt x="282" y="1625"/>
                    <a:pt x="312" y="1656"/>
                    <a:pt x="312" y="1719"/>
                  </a:cubicBezTo>
                  <a:cubicBezTo>
                    <a:pt x="94" y="1844"/>
                    <a:pt x="94" y="1844"/>
                    <a:pt x="94" y="1844"/>
                  </a:cubicBezTo>
                  <a:cubicBezTo>
                    <a:pt x="32" y="1875"/>
                    <a:pt x="0" y="1938"/>
                    <a:pt x="63" y="2000"/>
                  </a:cubicBezTo>
                  <a:cubicBezTo>
                    <a:pt x="406" y="2656"/>
                    <a:pt x="406" y="2656"/>
                    <a:pt x="406" y="2656"/>
                  </a:cubicBezTo>
                  <a:cubicBezTo>
                    <a:pt x="437" y="2688"/>
                    <a:pt x="468" y="2688"/>
                    <a:pt x="499" y="2719"/>
                  </a:cubicBezTo>
                  <a:cubicBezTo>
                    <a:pt x="531" y="2719"/>
                    <a:pt x="562" y="2719"/>
                    <a:pt x="593" y="2688"/>
                  </a:cubicBezTo>
                  <a:cubicBezTo>
                    <a:pt x="781" y="2594"/>
                    <a:pt x="781" y="2594"/>
                    <a:pt x="781" y="2594"/>
                  </a:cubicBezTo>
                  <a:cubicBezTo>
                    <a:pt x="874" y="2656"/>
                    <a:pt x="968" y="2719"/>
                    <a:pt x="1062" y="2750"/>
                  </a:cubicBezTo>
                  <a:cubicBezTo>
                    <a:pt x="1062" y="2969"/>
                    <a:pt x="1062" y="2969"/>
                    <a:pt x="1062" y="2969"/>
                  </a:cubicBezTo>
                  <a:cubicBezTo>
                    <a:pt x="1062" y="3031"/>
                    <a:pt x="1124" y="3094"/>
                    <a:pt x="1218" y="3094"/>
                  </a:cubicBezTo>
                  <a:cubicBezTo>
                    <a:pt x="1937" y="3094"/>
                    <a:pt x="1937" y="3094"/>
                    <a:pt x="1937" y="3094"/>
                  </a:cubicBezTo>
                  <a:cubicBezTo>
                    <a:pt x="1999" y="3094"/>
                    <a:pt x="2062" y="3031"/>
                    <a:pt x="2062" y="2969"/>
                  </a:cubicBezTo>
                  <a:cubicBezTo>
                    <a:pt x="2062" y="2750"/>
                    <a:pt x="2062" y="2750"/>
                    <a:pt x="2062" y="2750"/>
                  </a:cubicBezTo>
                  <a:cubicBezTo>
                    <a:pt x="2187" y="2719"/>
                    <a:pt x="2281" y="2656"/>
                    <a:pt x="2374" y="2594"/>
                  </a:cubicBezTo>
                  <a:cubicBezTo>
                    <a:pt x="2562" y="2688"/>
                    <a:pt x="2562" y="2688"/>
                    <a:pt x="2562" y="2688"/>
                  </a:cubicBezTo>
                  <a:cubicBezTo>
                    <a:pt x="2593" y="2719"/>
                    <a:pt x="2624" y="2719"/>
                    <a:pt x="2656" y="2719"/>
                  </a:cubicBezTo>
                  <a:cubicBezTo>
                    <a:pt x="2687" y="2688"/>
                    <a:pt x="2718" y="2688"/>
                    <a:pt x="2749" y="2656"/>
                  </a:cubicBezTo>
                  <a:cubicBezTo>
                    <a:pt x="3093" y="2000"/>
                    <a:pt x="3093" y="2000"/>
                    <a:pt x="3093" y="2000"/>
                  </a:cubicBezTo>
                  <a:cubicBezTo>
                    <a:pt x="3124" y="1969"/>
                    <a:pt x="3124" y="1938"/>
                    <a:pt x="3124" y="1906"/>
                  </a:cubicBezTo>
                  <a:cubicBezTo>
                    <a:pt x="3093" y="1875"/>
                    <a:pt x="3093" y="1844"/>
                    <a:pt x="3062" y="1844"/>
                  </a:cubicBezTo>
                  <a:cubicBezTo>
                    <a:pt x="2843" y="1719"/>
                    <a:pt x="2843" y="1719"/>
                    <a:pt x="2843" y="1719"/>
                  </a:cubicBezTo>
                  <a:cubicBezTo>
                    <a:pt x="2874" y="1656"/>
                    <a:pt x="2874" y="1625"/>
                    <a:pt x="2874" y="1563"/>
                  </a:cubicBezTo>
                  <a:cubicBezTo>
                    <a:pt x="2874" y="1500"/>
                    <a:pt x="2874" y="1438"/>
                    <a:pt x="2843" y="1375"/>
                  </a:cubicBezTo>
                  <a:cubicBezTo>
                    <a:pt x="3062" y="1281"/>
                    <a:pt x="3062" y="1281"/>
                    <a:pt x="3062" y="1281"/>
                  </a:cubicBezTo>
                  <a:cubicBezTo>
                    <a:pt x="3093" y="1250"/>
                    <a:pt x="3093" y="1219"/>
                    <a:pt x="3124" y="1188"/>
                  </a:cubicBezTo>
                  <a:close/>
                  <a:moveTo>
                    <a:pt x="2562" y="1344"/>
                  </a:moveTo>
                  <a:lnTo>
                    <a:pt x="2562" y="1344"/>
                  </a:lnTo>
                  <a:cubicBezTo>
                    <a:pt x="2593" y="1406"/>
                    <a:pt x="2593" y="1500"/>
                    <a:pt x="2593" y="1563"/>
                  </a:cubicBezTo>
                  <a:cubicBezTo>
                    <a:pt x="2593" y="1625"/>
                    <a:pt x="2593" y="1688"/>
                    <a:pt x="2593" y="1750"/>
                  </a:cubicBezTo>
                  <a:cubicBezTo>
                    <a:pt x="2562" y="1813"/>
                    <a:pt x="2593" y="1875"/>
                    <a:pt x="2656" y="1906"/>
                  </a:cubicBezTo>
                  <a:cubicBezTo>
                    <a:pt x="2812" y="2000"/>
                    <a:pt x="2812" y="2000"/>
                    <a:pt x="2812" y="2000"/>
                  </a:cubicBezTo>
                  <a:cubicBezTo>
                    <a:pt x="2562" y="2406"/>
                    <a:pt x="2562" y="2406"/>
                    <a:pt x="2562" y="2406"/>
                  </a:cubicBezTo>
                  <a:cubicBezTo>
                    <a:pt x="2406" y="2313"/>
                    <a:pt x="2406" y="2313"/>
                    <a:pt x="2406" y="2313"/>
                  </a:cubicBezTo>
                  <a:cubicBezTo>
                    <a:pt x="2374" y="2281"/>
                    <a:pt x="2312" y="2281"/>
                    <a:pt x="2249" y="2313"/>
                  </a:cubicBezTo>
                  <a:cubicBezTo>
                    <a:pt x="2156" y="2406"/>
                    <a:pt x="2031" y="2500"/>
                    <a:pt x="1906" y="2531"/>
                  </a:cubicBezTo>
                  <a:cubicBezTo>
                    <a:pt x="1843" y="2563"/>
                    <a:pt x="1812" y="2594"/>
                    <a:pt x="1812" y="2656"/>
                  </a:cubicBezTo>
                  <a:cubicBezTo>
                    <a:pt x="1812" y="2844"/>
                    <a:pt x="1812" y="2844"/>
                    <a:pt x="1812" y="2844"/>
                  </a:cubicBezTo>
                  <a:cubicBezTo>
                    <a:pt x="1343" y="2844"/>
                    <a:pt x="1343" y="2844"/>
                    <a:pt x="1343" y="2844"/>
                  </a:cubicBezTo>
                  <a:cubicBezTo>
                    <a:pt x="1343" y="2656"/>
                    <a:pt x="1343" y="2656"/>
                    <a:pt x="1343" y="2656"/>
                  </a:cubicBezTo>
                  <a:cubicBezTo>
                    <a:pt x="1343" y="2594"/>
                    <a:pt x="1312" y="2563"/>
                    <a:pt x="1249" y="2531"/>
                  </a:cubicBezTo>
                  <a:cubicBezTo>
                    <a:pt x="1124" y="2469"/>
                    <a:pt x="999" y="2406"/>
                    <a:pt x="906" y="2313"/>
                  </a:cubicBezTo>
                  <a:cubicBezTo>
                    <a:pt x="843" y="2281"/>
                    <a:pt x="781" y="2281"/>
                    <a:pt x="749" y="2313"/>
                  </a:cubicBezTo>
                  <a:cubicBezTo>
                    <a:pt x="593" y="2406"/>
                    <a:pt x="593" y="2406"/>
                    <a:pt x="593" y="2406"/>
                  </a:cubicBezTo>
                  <a:cubicBezTo>
                    <a:pt x="343" y="2000"/>
                    <a:pt x="343" y="2000"/>
                    <a:pt x="343" y="2000"/>
                  </a:cubicBezTo>
                  <a:cubicBezTo>
                    <a:pt x="531" y="1906"/>
                    <a:pt x="531" y="1906"/>
                    <a:pt x="531" y="1906"/>
                  </a:cubicBezTo>
                  <a:cubicBezTo>
                    <a:pt x="562" y="1875"/>
                    <a:pt x="593" y="1813"/>
                    <a:pt x="593" y="1750"/>
                  </a:cubicBezTo>
                  <a:cubicBezTo>
                    <a:pt x="562" y="1688"/>
                    <a:pt x="562" y="1625"/>
                    <a:pt x="562" y="1563"/>
                  </a:cubicBezTo>
                  <a:cubicBezTo>
                    <a:pt x="562" y="1500"/>
                    <a:pt x="562" y="1438"/>
                    <a:pt x="593" y="1344"/>
                  </a:cubicBezTo>
                  <a:cubicBezTo>
                    <a:pt x="593" y="1313"/>
                    <a:pt x="562" y="1250"/>
                    <a:pt x="531" y="1219"/>
                  </a:cubicBezTo>
                  <a:cubicBezTo>
                    <a:pt x="343" y="1125"/>
                    <a:pt x="343" y="1125"/>
                    <a:pt x="343" y="1125"/>
                  </a:cubicBezTo>
                  <a:cubicBezTo>
                    <a:pt x="593" y="719"/>
                    <a:pt x="593" y="719"/>
                    <a:pt x="593" y="719"/>
                  </a:cubicBezTo>
                  <a:cubicBezTo>
                    <a:pt x="749" y="813"/>
                    <a:pt x="749" y="813"/>
                    <a:pt x="749" y="813"/>
                  </a:cubicBezTo>
                  <a:cubicBezTo>
                    <a:pt x="812" y="844"/>
                    <a:pt x="874" y="844"/>
                    <a:pt x="906" y="781"/>
                  </a:cubicBezTo>
                  <a:cubicBezTo>
                    <a:pt x="999" y="719"/>
                    <a:pt x="1124" y="625"/>
                    <a:pt x="1249" y="594"/>
                  </a:cubicBezTo>
                  <a:cubicBezTo>
                    <a:pt x="1312" y="563"/>
                    <a:pt x="1343" y="531"/>
                    <a:pt x="1343" y="469"/>
                  </a:cubicBezTo>
                  <a:cubicBezTo>
                    <a:pt x="1343" y="281"/>
                    <a:pt x="1343" y="281"/>
                    <a:pt x="1343" y="281"/>
                  </a:cubicBezTo>
                  <a:cubicBezTo>
                    <a:pt x="1812" y="281"/>
                    <a:pt x="1812" y="281"/>
                    <a:pt x="1812" y="281"/>
                  </a:cubicBezTo>
                  <a:cubicBezTo>
                    <a:pt x="1812" y="469"/>
                    <a:pt x="1812" y="469"/>
                    <a:pt x="1812" y="469"/>
                  </a:cubicBezTo>
                  <a:cubicBezTo>
                    <a:pt x="1812" y="531"/>
                    <a:pt x="1843" y="563"/>
                    <a:pt x="1906" y="594"/>
                  </a:cubicBezTo>
                  <a:cubicBezTo>
                    <a:pt x="2031" y="625"/>
                    <a:pt x="2156" y="719"/>
                    <a:pt x="2249" y="781"/>
                  </a:cubicBezTo>
                  <a:cubicBezTo>
                    <a:pt x="2281" y="844"/>
                    <a:pt x="2343" y="844"/>
                    <a:pt x="2406" y="813"/>
                  </a:cubicBezTo>
                  <a:cubicBezTo>
                    <a:pt x="2562" y="719"/>
                    <a:pt x="2562" y="719"/>
                    <a:pt x="2562" y="719"/>
                  </a:cubicBezTo>
                  <a:cubicBezTo>
                    <a:pt x="2812" y="1125"/>
                    <a:pt x="2812" y="1125"/>
                    <a:pt x="2812" y="1125"/>
                  </a:cubicBezTo>
                  <a:cubicBezTo>
                    <a:pt x="2624" y="1219"/>
                    <a:pt x="2624" y="1219"/>
                    <a:pt x="2624" y="1219"/>
                  </a:cubicBezTo>
                  <a:cubicBezTo>
                    <a:pt x="2593" y="1250"/>
                    <a:pt x="2562" y="1281"/>
                    <a:pt x="2562" y="1344"/>
                  </a:cubicBez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D1813B1C-F798-40D2-AD2A-67AC01E6E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313" y="2443163"/>
              <a:ext cx="349250" cy="360362"/>
            </a:xfrm>
            <a:custGeom>
              <a:avLst/>
              <a:gdLst>
                <a:gd name="T0" fmla="*/ 500 w 970"/>
                <a:gd name="T1" fmla="*/ 0 h 1001"/>
                <a:gd name="T2" fmla="*/ 500 w 970"/>
                <a:gd name="T3" fmla="*/ 0 h 1001"/>
                <a:gd name="T4" fmla="*/ 0 w 970"/>
                <a:gd name="T5" fmla="*/ 500 h 1001"/>
                <a:gd name="T6" fmla="*/ 500 w 970"/>
                <a:gd name="T7" fmla="*/ 1000 h 1001"/>
                <a:gd name="T8" fmla="*/ 969 w 970"/>
                <a:gd name="T9" fmla="*/ 500 h 1001"/>
                <a:gd name="T10" fmla="*/ 500 w 970"/>
                <a:gd name="T11" fmla="*/ 0 h 1001"/>
                <a:gd name="T12" fmla="*/ 500 w 970"/>
                <a:gd name="T13" fmla="*/ 719 h 1001"/>
                <a:gd name="T14" fmla="*/ 500 w 970"/>
                <a:gd name="T15" fmla="*/ 719 h 1001"/>
                <a:gd name="T16" fmla="*/ 250 w 970"/>
                <a:gd name="T17" fmla="*/ 500 h 1001"/>
                <a:gd name="T18" fmla="*/ 500 w 970"/>
                <a:gd name="T19" fmla="*/ 282 h 1001"/>
                <a:gd name="T20" fmla="*/ 719 w 970"/>
                <a:gd name="T21" fmla="*/ 500 h 1001"/>
                <a:gd name="T22" fmla="*/ 500 w 970"/>
                <a:gd name="T23" fmla="*/ 7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70" h="1001">
                  <a:moveTo>
                    <a:pt x="500" y="0"/>
                  </a:moveTo>
                  <a:lnTo>
                    <a:pt x="500" y="0"/>
                  </a:lnTo>
                  <a:cubicBezTo>
                    <a:pt x="219" y="0"/>
                    <a:pt x="0" y="219"/>
                    <a:pt x="0" y="500"/>
                  </a:cubicBezTo>
                  <a:cubicBezTo>
                    <a:pt x="0" y="782"/>
                    <a:pt x="219" y="1000"/>
                    <a:pt x="500" y="1000"/>
                  </a:cubicBezTo>
                  <a:cubicBezTo>
                    <a:pt x="750" y="1000"/>
                    <a:pt x="969" y="782"/>
                    <a:pt x="969" y="500"/>
                  </a:cubicBezTo>
                  <a:cubicBezTo>
                    <a:pt x="969" y="219"/>
                    <a:pt x="750" y="0"/>
                    <a:pt x="500" y="0"/>
                  </a:cubicBezTo>
                  <a:close/>
                  <a:moveTo>
                    <a:pt x="500" y="719"/>
                  </a:moveTo>
                  <a:lnTo>
                    <a:pt x="500" y="719"/>
                  </a:lnTo>
                  <a:cubicBezTo>
                    <a:pt x="375" y="719"/>
                    <a:pt x="250" y="625"/>
                    <a:pt x="250" y="500"/>
                  </a:cubicBezTo>
                  <a:cubicBezTo>
                    <a:pt x="250" y="375"/>
                    <a:pt x="375" y="282"/>
                    <a:pt x="500" y="282"/>
                  </a:cubicBezTo>
                  <a:cubicBezTo>
                    <a:pt x="625" y="282"/>
                    <a:pt x="719" y="375"/>
                    <a:pt x="719" y="500"/>
                  </a:cubicBezTo>
                  <a:cubicBezTo>
                    <a:pt x="719" y="625"/>
                    <a:pt x="625" y="719"/>
                    <a:pt x="500" y="719"/>
                  </a:cubicBez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4">
              <a:extLst>
                <a:ext uri="{FF2B5EF4-FFF2-40B4-BE49-F238E27FC236}">
                  <a16:creationId xmlns:a16="http://schemas.microsoft.com/office/drawing/2014/main" id="{B76A7B95-4D01-4825-9F22-616F2437B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513" y="2151063"/>
              <a:ext cx="957262" cy="944562"/>
            </a:xfrm>
            <a:custGeom>
              <a:avLst/>
              <a:gdLst>
                <a:gd name="T0" fmla="*/ 2563 w 2657"/>
                <a:gd name="T1" fmla="*/ 1531 h 2625"/>
                <a:gd name="T2" fmla="*/ 2406 w 2657"/>
                <a:gd name="T3" fmla="*/ 1312 h 2625"/>
                <a:gd name="T4" fmla="*/ 2563 w 2657"/>
                <a:gd name="T5" fmla="*/ 1094 h 2625"/>
                <a:gd name="T6" fmla="*/ 2313 w 2657"/>
                <a:gd name="T7" fmla="*/ 406 h 2625"/>
                <a:gd name="T8" fmla="*/ 1969 w 2657"/>
                <a:gd name="T9" fmla="*/ 437 h 2625"/>
                <a:gd name="T10" fmla="*/ 1750 w 2657"/>
                <a:gd name="T11" fmla="*/ 125 h 2625"/>
                <a:gd name="T12" fmla="*/ 1031 w 2657"/>
                <a:gd name="T13" fmla="*/ 0 h 2625"/>
                <a:gd name="T14" fmla="*/ 906 w 2657"/>
                <a:gd name="T15" fmla="*/ 312 h 2625"/>
                <a:gd name="T16" fmla="*/ 531 w 2657"/>
                <a:gd name="T17" fmla="*/ 344 h 2625"/>
                <a:gd name="T18" fmla="*/ 31 w 2657"/>
                <a:gd name="T19" fmla="*/ 906 h 2625"/>
                <a:gd name="T20" fmla="*/ 250 w 2657"/>
                <a:gd name="T21" fmla="*/ 1187 h 2625"/>
                <a:gd name="T22" fmla="*/ 250 w 2657"/>
                <a:gd name="T23" fmla="*/ 1437 h 2625"/>
                <a:gd name="T24" fmla="*/ 31 w 2657"/>
                <a:gd name="T25" fmla="*/ 1687 h 2625"/>
                <a:gd name="T26" fmla="*/ 438 w 2657"/>
                <a:gd name="T27" fmla="*/ 2280 h 2625"/>
                <a:gd name="T28" fmla="*/ 688 w 2657"/>
                <a:gd name="T29" fmla="*/ 2186 h 2625"/>
                <a:gd name="T30" fmla="*/ 906 w 2657"/>
                <a:gd name="T31" fmla="*/ 2468 h 2625"/>
                <a:gd name="T32" fmla="*/ 1625 w 2657"/>
                <a:gd name="T33" fmla="*/ 2624 h 2625"/>
                <a:gd name="T34" fmla="*/ 1750 w 2657"/>
                <a:gd name="T35" fmla="*/ 2311 h 2625"/>
                <a:gd name="T36" fmla="*/ 2125 w 2657"/>
                <a:gd name="T37" fmla="*/ 2280 h 2625"/>
                <a:gd name="T38" fmla="*/ 2313 w 2657"/>
                <a:gd name="T39" fmla="*/ 2218 h 2625"/>
                <a:gd name="T40" fmla="*/ 2563 w 2657"/>
                <a:gd name="T41" fmla="*/ 1531 h 2625"/>
                <a:gd name="T42" fmla="*/ 2125 w 2657"/>
                <a:gd name="T43" fmla="*/ 1156 h 2625"/>
                <a:gd name="T44" fmla="*/ 2125 w 2657"/>
                <a:gd name="T45" fmla="*/ 1469 h 2625"/>
                <a:gd name="T46" fmla="*/ 2313 w 2657"/>
                <a:gd name="T47" fmla="*/ 1687 h 2625"/>
                <a:gd name="T48" fmla="*/ 2031 w 2657"/>
                <a:gd name="T49" fmla="*/ 1905 h 2625"/>
                <a:gd name="T50" fmla="*/ 1594 w 2657"/>
                <a:gd name="T51" fmla="*/ 2093 h 2625"/>
                <a:gd name="T52" fmla="*/ 1500 w 2657"/>
                <a:gd name="T53" fmla="*/ 2343 h 2625"/>
                <a:gd name="T54" fmla="*/ 1156 w 2657"/>
                <a:gd name="T55" fmla="*/ 2218 h 2625"/>
                <a:gd name="T56" fmla="*/ 781 w 2657"/>
                <a:gd name="T57" fmla="*/ 1936 h 2625"/>
                <a:gd name="T58" fmla="*/ 500 w 2657"/>
                <a:gd name="T59" fmla="*/ 1968 h 2625"/>
                <a:gd name="T60" fmla="*/ 469 w 2657"/>
                <a:gd name="T61" fmla="*/ 1625 h 2625"/>
                <a:gd name="T62" fmla="*/ 500 w 2657"/>
                <a:gd name="T63" fmla="*/ 1312 h 2625"/>
                <a:gd name="T64" fmla="*/ 469 w 2657"/>
                <a:gd name="T65" fmla="*/ 1000 h 2625"/>
                <a:gd name="T66" fmla="*/ 500 w 2657"/>
                <a:gd name="T67" fmla="*/ 656 h 2625"/>
                <a:gd name="T68" fmla="*/ 781 w 2657"/>
                <a:gd name="T69" fmla="*/ 687 h 2625"/>
                <a:gd name="T70" fmla="*/ 1156 w 2657"/>
                <a:gd name="T71" fmla="*/ 406 h 2625"/>
                <a:gd name="T72" fmla="*/ 1500 w 2657"/>
                <a:gd name="T73" fmla="*/ 281 h 2625"/>
                <a:gd name="T74" fmla="*/ 1594 w 2657"/>
                <a:gd name="T75" fmla="*/ 531 h 2625"/>
                <a:gd name="T76" fmla="*/ 2031 w 2657"/>
                <a:gd name="T77" fmla="*/ 719 h 2625"/>
                <a:gd name="T78" fmla="*/ 2313 w 2657"/>
                <a:gd name="T79" fmla="*/ 937 h 2625"/>
                <a:gd name="T80" fmla="*/ 2125 w 2657"/>
                <a:gd name="T81" fmla="*/ 1156 h 2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57" h="2625">
                  <a:moveTo>
                    <a:pt x="2563" y="1531"/>
                  </a:moveTo>
                  <a:lnTo>
                    <a:pt x="2563" y="1531"/>
                  </a:lnTo>
                  <a:cubicBezTo>
                    <a:pt x="2406" y="1437"/>
                    <a:pt x="2406" y="1437"/>
                    <a:pt x="2406" y="1437"/>
                  </a:cubicBezTo>
                  <a:cubicBezTo>
                    <a:pt x="2406" y="1406"/>
                    <a:pt x="2406" y="1344"/>
                    <a:pt x="2406" y="1312"/>
                  </a:cubicBezTo>
                  <a:cubicBezTo>
                    <a:pt x="2406" y="1281"/>
                    <a:pt x="2406" y="1219"/>
                    <a:pt x="2406" y="1187"/>
                  </a:cubicBezTo>
                  <a:cubicBezTo>
                    <a:pt x="2563" y="1094"/>
                    <a:pt x="2563" y="1094"/>
                    <a:pt x="2563" y="1094"/>
                  </a:cubicBezTo>
                  <a:cubicBezTo>
                    <a:pt x="2625" y="1062"/>
                    <a:pt x="2656" y="969"/>
                    <a:pt x="2594" y="906"/>
                  </a:cubicBezTo>
                  <a:cubicBezTo>
                    <a:pt x="2313" y="406"/>
                    <a:pt x="2313" y="406"/>
                    <a:pt x="2313" y="406"/>
                  </a:cubicBezTo>
                  <a:cubicBezTo>
                    <a:pt x="2281" y="344"/>
                    <a:pt x="2188" y="312"/>
                    <a:pt x="2125" y="344"/>
                  </a:cubicBezTo>
                  <a:cubicBezTo>
                    <a:pt x="1969" y="437"/>
                    <a:pt x="1969" y="437"/>
                    <a:pt x="1969" y="437"/>
                  </a:cubicBezTo>
                  <a:cubicBezTo>
                    <a:pt x="1906" y="406"/>
                    <a:pt x="1844" y="344"/>
                    <a:pt x="1750" y="312"/>
                  </a:cubicBezTo>
                  <a:cubicBezTo>
                    <a:pt x="1750" y="125"/>
                    <a:pt x="1750" y="125"/>
                    <a:pt x="1750" y="125"/>
                  </a:cubicBezTo>
                  <a:cubicBezTo>
                    <a:pt x="1750" y="62"/>
                    <a:pt x="1688" y="0"/>
                    <a:pt x="1625" y="0"/>
                  </a:cubicBezTo>
                  <a:cubicBezTo>
                    <a:pt x="1031" y="0"/>
                    <a:pt x="1031" y="0"/>
                    <a:pt x="1031" y="0"/>
                  </a:cubicBezTo>
                  <a:cubicBezTo>
                    <a:pt x="938" y="0"/>
                    <a:pt x="906" y="62"/>
                    <a:pt x="906" y="125"/>
                  </a:cubicBezTo>
                  <a:cubicBezTo>
                    <a:pt x="906" y="312"/>
                    <a:pt x="906" y="312"/>
                    <a:pt x="906" y="312"/>
                  </a:cubicBezTo>
                  <a:cubicBezTo>
                    <a:pt x="813" y="344"/>
                    <a:pt x="750" y="406"/>
                    <a:pt x="688" y="437"/>
                  </a:cubicBezTo>
                  <a:cubicBezTo>
                    <a:pt x="531" y="344"/>
                    <a:pt x="531" y="344"/>
                    <a:pt x="531" y="344"/>
                  </a:cubicBezTo>
                  <a:cubicBezTo>
                    <a:pt x="469" y="312"/>
                    <a:pt x="375" y="344"/>
                    <a:pt x="344" y="406"/>
                  </a:cubicBezTo>
                  <a:cubicBezTo>
                    <a:pt x="31" y="906"/>
                    <a:pt x="31" y="906"/>
                    <a:pt x="31" y="906"/>
                  </a:cubicBezTo>
                  <a:cubicBezTo>
                    <a:pt x="0" y="969"/>
                    <a:pt x="31" y="1062"/>
                    <a:pt x="94" y="1094"/>
                  </a:cubicBezTo>
                  <a:cubicBezTo>
                    <a:pt x="250" y="1187"/>
                    <a:pt x="250" y="1187"/>
                    <a:pt x="250" y="1187"/>
                  </a:cubicBezTo>
                  <a:cubicBezTo>
                    <a:pt x="250" y="1219"/>
                    <a:pt x="250" y="1281"/>
                    <a:pt x="250" y="1312"/>
                  </a:cubicBezTo>
                  <a:cubicBezTo>
                    <a:pt x="250" y="1344"/>
                    <a:pt x="250" y="1406"/>
                    <a:pt x="250" y="1437"/>
                  </a:cubicBezTo>
                  <a:cubicBezTo>
                    <a:pt x="94" y="1531"/>
                    <a:pt x="94" y="1531"/>
                    <a:pt x="94" y="1531"/>
                  </a:cubicBezTo>
                  <a:cubicBezTo>
                    <a:pt x="31" y="1562"/>
                    <a:pt x="0" y="1625"/>
                    <a:pt x="31" y="1687"/>
                  </a:cubicBezTo>
                  <a:cubicBezTo>
                    <a:pt x="344" y="2218"/>
                    <a:pt x="344" y="2218"/>
                    <a:pt x="344" y="2218"/>
                  </a:cubicBezTo>
                  <a:cubicBezTo>
                    <a:pt x="375" y="2249"/>
                    <a:pt x="406" y="2280"/>
                    <a:pt x="438" y="2280"/>
                  </a:cubicBezTo>
                  <a:cubicBezTo>
                    <a:pt x="469" y="2280"/>
                    <a:pt x="500" y="2280"/>
                    <a:pt x="531" y="2280"/>
                  </a:cubicBezTo>
                  <a:cubicBezTo>
                    <a:pt x="688" y="2186"/>
                    <a:pt x="688" y="2186"/>
                    <a:pt x="688" y="2186"/>
                  </a:cubicBezTo>
                  <a:cubicBezTo>
                    <a:pt x="750" y="2249"/>
                    <a:pt x="813" y="2280"/>
                    <a:pt x="906" y="2311"/>
                  </a:cubicBezTo>
                  <a:cubicBezTo>
                    <a:pt x="906" y="2468"/>
                    <a:pt x="906" y="2468"/>
                    <a:pt x="906" y="2468"/>
                  </a:cubicBezTo>
                  <a:cubicBezTo>
                    <a:pt x="906" y="2561"/>
                    <a:pt x="938" y="2624"/>
                    <a:pt x="1031" y="2624"/>
                  </a:cubicBezTo>
                  <a:cubicBezTo>
                    <a:pt x="1625" y="2624"/>
                    <a:pt x="1625" y="2624"/>
                    <a:pt x="1625" y="2624"/>
                  </a:cubicBezTo>
                  <a:cubicBezTo>
                    <a:pt x="1688" y="2624"/>
                    <a:pt x="1750" y="2561"/>
                    <a:pt x="1750" y="2468"/>
                  </a:cubicBezTo>
                  <a:cubicBezTo>
                    <a:pt x="1750" y="2311"/>
                    <a:pt x="1750" y="2311"/>
                    <a:pt x="1750" y="2311"/>
                  </a:cubicBezTo>
                  <a:cubicBezTo>
                    <a:pt x="1844" y="2280"/>
                    <a:pt x="1906" y="2249"/>
                    <a:pt x="1969" y="2186"/>
                  </a:cubicBezTo>
                  <a:cubicBezTo>
                    <a:pt x="2125" y="2280"/>
                    <a:pt x="2125" y="2280"/>
                    <a:pt x="2125" y="2280"/>
                  </a:cubicBezTo>
                  <a:cubicBezTo>
                    <a:pt x="2156" y="2280"/>
                    <a:pt x="2188" y="2280"/>
                    <a:pt x="2219" y="2280"/>
                  </a:cubicBezTo>
                  <a:cubicBezTo>
                    <a:pt x="2250" y="2280"/>
                    <a:pt x="2281" y="2249"/>
                    <a:pt x="2313" y="2218"/>
                  </a:cubicBezTo>
                  <a:cubicBezTo>
                    <a:pt x="2594" y="1687"/>
                    <a:pt x="2594" y="1687"/>
                    <a:pt x="2594" y="1687"/>
                  </a:cubicBezTo>
                  <a:cubicBezTo>
                    <a:pt x="2656" y="1625"/>
                    <a:pt x="2625" y="1562"/>
                    <a:pt x="2563" y="1531"/>
                  </a:cubicBezTo>
                  <a:close/>
                  <a:moveTo>
                    <a:pt x="2125" y="1156"/>
                  </a:moveTo>
                  <a:lnTo>
                    <a:pt x="2125" y="1156"/>
                  </a:lnTo>
                  <a:cubicBezTo>
                    <a:pt x="2156" y="1187"/>
                    <a:pt x="2156" y="1250"/>
                    <a:pt x="2156" y="1312"/>
                  </a:cubicBezTo>
                  <a:cubicBezTo>
                    <a:pt x="2156" y="1375"/>
                    <a:pt x="2156" y="1437"/>
                    <a:pt x="2125" y="1469"/>
                  </a:cubicBezTo>
                  <a:cubicBezTo>
                    <a:pt x="2125" y="1531"/>
                    <a:pt x="2156" y="1594"/>
                    <a:pt x="2188" y="1625"/>
                  </a:cubicBezTo>
                  <a:cubicBezTo>
                    <a:pt x="2313" y="1687"/>
                    <a:pt x="2313" y="1687"/>
                    <a:pt x="2313" y="1687"/>
                  </a:cubicBezTo>
                  <a:cubicBezTo>
                    <a:pt x="2156" y="1968"/>
                    <a:pt x="2156" y="1968"/>
                    <a:pt x="2156" y="1968"/>
                  </a:cubicBezTo>
                  <a:cubicBezTo>
                    <a:pt x="2031" y="1905"/>
                    <a:pt x="2031" y="1905"/>
                    <a:pt x="2031" y="1905"/>
                  </a:cubicBezTo>
                  <a:cubicBezTo>
                    <a:pt x="1969" y="1874"/>
                    <a:pt x="1906" y="1874"/>
                    <a:pt x="1875" y="1936"/>
                  </a:cubicBezTo>
                  <a:cubicBezTo>
                    <a:pt x="1781" y="1999"/>
                    <a:pt x="1688" y="2061"/>
                    <a:pt x="1594" y="2093"/>
                  </a:cubicBezTo>
                  <a:cubicBezTo>
                    <a:pt x="1531" y="2124"/>
                    <a:pt x="1500" y="2155"/>
                    <a:pt x="1500" y="2218"/>
                  </a:cubicBezTo>
                  <a:cubicBezTo>
                    <a:pt x="1500" y="2343"/>
                    <a:pt x="1500" y="2343"/>
                    <a:pt x="1500" y="2343"/>
                  </a:cubicBezTo>
                  <a:cubicBezTo>
                    <a:pt x="1156" y="2343"/>
                    <a:pt x="1156" y="2343"/>
                    <a:pt x="1156" y="2343"/>
                  </a:cubicBezTo>
                  <a:cubicBezTo>
                    <a:pt x="1156" y="2218"/>
                    <a:pt x="1156" y="2218"/>
                    <a:pt x="1156" y="2218"/>
                  </a:cubicBezTo>
                  <a:cubicBezTo>
                    <a:pt x="1156" y="2155"/>
                    <a:pt x="1125" y="2124"/>
                    <a:pt x="1063" y="2093"/>
                  </a:cubicBezTo>
                  <a:cubicBezTo>
                    <a:pt x="969" y="2061"/>
                    <a:pt x="875" y="1999"/>
                    <a:pt x="781" y="1936"/>
                  </a:cubicBezTo>
                  <a:cubicBezTo>
                    <a:pt x="750" y="1874"/>
                    <a:pt x="688" y="1874"/>
                    <a:pt x="625" y="1905"/>
                  </a:cubicBezTo>
                  <a:cubicBezTo>
                    <a:pt x="500" y="1968"/>
                    <a:pt x="500" y="1968"/>
                    <a:pt x="500" y="1968"/>
                  </a:cubicBezTo>
                  <a:cubicBezTo>
                    <a:pt x="344" y="1687"/>
                    <a:pt x="344" y="1687"/>
                    <a:pt x="344" y="1687"/>
                  </a:cubicBezTo>
                  <a:cubicBezTo>
                    <a:pt x="469" y="1625"/>
                    <a:pt x="469" y="1625"/>
                    <a:pt x="469" y="1625"/>
                  </a:cubicBezTo>
                  <a:cubicBezTo>
                    <a:pt x="500" y="1594"/>
                    <a:pt x="531" y="1531"/>
                    <a:pt x="531" y="1469"/>
                  </a:cubicBezTo>
                  <a:cubicBezTo>
                    <a:pt x="531" y="1406"/>
                    <a:pt x="500" y="1375"/>
                    <a:pt x="500" y="1312"/>
                  </a:cubicBezTo>
                  <a:cubicBezTo>
                    <a:pt x="500" y="1250"/>
                    <a:pt x="531" y="1219"/>
                    <a:pt x="531" y="1156"/>
                  </a:cubicBezTo>
                  <a:cubicBezTo>
                    <a:pt x="531" y="1094"/>
                    <a:pt x="531" y="1031"/>
                    <a:pt x="469" y="1000"/>
                  </a:cubicBezTo>
                  <a:cubicBezTo>
                    <a:pt x="344" y="937"/>
                    <a:pt x="344" y="937"/>
                    <a:pt x="344" y="937"/>
                  </a:cubicBezTo>
                  <a:cubicBezTo>
                    <a:pt x="500" y="656"/>
                    <a:pt x="500" y="656"/>
                    <a:pt x="500" y="656"/>
                  </a:cubicBezTo>
                  <a:cubicBezTo>
                    <a:pt x="625" y="719"/>
                    <a:pt x="625" y="719"/>
                    <a:pt x="625" y="719"/>
                  </a:cubicBezTo>
                  <a:cubicBezTo>
                    <a:pt x="688" y="750"/>
                    <a:pt x="750" y="750"/>
                    <a:pt x="781" y="687"/>
                  </a:cubicBezTo>
                  <a:cubicBezTo>
                    <a:pt x="875" y="625"/>
                    <a:pt x="969" y="562"/>
                    <a:pt x="1063" y="531"/>
                  </a:cubicBezTo>
                  <a:cubicBezTo>
                    <a:pt x="1125" y="531"/>
                    <a:pt x="1156" y="469"/>
                    <a:pt x="1156" y="406"/>
                  </a:cubicBezTo>
                  <a:cubicBezTo>
                    <a:pt x="1156" y="281"/>
                    <a:pt x="1156" y="281"/>
                    <a:pt x="1156" y="281"/>
                  </a:cubicBezTo>
                  <a:cubicBezTo>
                    <a:pt x="1500" y="281"/>
                    <a:pt x="1500" y="281"/>
                    <a:pt x="1500" y="281"/>
                  </a:cubicBezTo>
                  <a:cubicBezTo>
                    <a:pt x="1500" y="406"/>
                    <a:pt x="1500" y="406"/>
                    <a:pt x="1500" y="406"/>
                  </a:cubicBezTo>
                  <a:cubicBezTo>
                    <a:pt x="1500" y="469"/>
                    <a:pt x="1531" y="531"/>
                    <a:pt x="1594" y="531"/>
                  </a:cubicBezTo>
                  <a:cubicBezTo>
                    <a:pt x="1688" y="562"/>
                    <a:pt x="1781" y="625"/>
                    <a:pt x="1875" y="687"/>
                  </a:cubicBezTo>
                  <a:cubicBezTo>
                    <a:pt x="1906" y="750"/>
                    <a:pt x="1969" y="750"/>
                    <a:pt x="2031" y="719"/>
                  </a:cubicBezTo>
                  <a:cubicBezTo>
                    <a:pt x="2156" y="656"/>
                    <a:pt x="2156" y="656"/>
                    <a:pt x="2156" y="656"/>
                  </a:cubicBezTo>
                  <a:cubicBezTo>
                    <a:pt x="2313" y="937"/>
                    <a:pt x="2313" y="937"/>
                    <a:pt x="2313" y="937"/>
                  </a:cubicBezTo>
                  <a:cubicBezTo>
                    <a:pt x="2188" y="1000"/>
                    <a:pt x="2188" y="1000"/>
                    <a:pt x="2188" y="1000"/>
                  </a:cubicBezTo>
                  <a:cubicBezTo>
                    <a:pt x="2156" y="1031"/>
                    <a:pt x="2125" y="1094"/>
                    <a:pt x="2125" y="1156"/>
                  </a:cubicBez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4A420AB4-959F-445A-AA43-AECCF1FB0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663" y="2443163"/>
              <a:ext cx="349250" cy="573087"/>
            </a:xfrm>
            <a:custGeom>
              <a:avLst/>
              <a:gdLst>
                <a:gd name="T0" fmla="*/ 531 w 970"/>
                <a:gd name="T1" fmla="*/ 1312 h 1594"/>
                <a:gd name="T2" fmla="*/ 531 w 970"/>
                <a:gd name="T3" fmla="*/ 1312 h 1594"/>
                <a:gd name="T4" fmla="*/ 187 w 970"/>
                <a:gd name="T5" fmla="*/ 1156 h 1594"/>
                <a:gd name="T6" fmla="*/ 125 w 970"/>
                <a:gd name="T7" fmla="*/ 1124 h 1594"/>
                <a:gd name="T8" fmla="*/ 0 w 970"/>
                <a:gd name="T9" fmla="*/ 1281 h 1594"/>
                <a:gd name="T10" fmla="*/ 31 w 970"/>
                <a:gd name="T11" fmla="*/ 1406 h 1594"/>
                <a:gd name="T12" fmla="*/ 531 w 970"/>
                <a:gd name="T13" fmla="*/ 1593 h 1594"/>
                <a:gd name="T14" fmla="*/ 969 w 970"/>
                <a:gd name="T15" fmla="*/ 1124 h 1594"/>
                <a:gd name="T16" fmla="*/ 969 w 970"/>
                <a:gd name="T17" fmla="*/ 1124 h 1594"/>
                <a:gd name="T18" fmla="*/ 594 w 970"/>
                <a:gd name="T19" fmla="*/ 657 h 1594"/>
                <a:gd name="T20" fmla="*/ 312 w 970"/>
                <a:gd name="T21" fmla="*/ 438 h 1594"/>
                <a:gd name="T22" fmla="*/ 312 w 970"/>
                <a:gd name="T23" fmla="*/ 438 h 1594"/>
                <a:gd name="T24" fmla="*/ 469 w 970"/>
                <a:gd name="T25" fmla="*/ 313 h 1594"/>
                <a:gd name="T26" fmla="*/ 719 w 970"/>
                <a:gd name="T27" fmla="*/ 407 h 1594"/>
                <a:gd name="T28" fmla="*/ 812 w 970"/>
                <a:gd name="T29" fmla="*/ 438 h 1594"/>
                <a:gd name="T30" fmla="*/ 937 w 970"/>
                <a:gd name="T31" fmla="*/ 282 h 1594"/>
                <a:gd name="T32" fmla="*/ 875 w 970"/>
                <a:gd name="T33" fmla="*/ 125 h 1594"/>
                <a:gd name="T34" fmla="*/ 469 w 970"/>
                <a:gd name="T35" fmla="*/ 0 h 1594"/>
                <a:gd name="T36" fmla="*/ 31 w 970"/>
                <a:gd name="T37" fmla="*/ 469 h 1594"/>
                <a:gd name="T38" fmla="*/ 31 w 970"/>
                <a:gd name="T39" fmla="*/ 469 h 1594"/>
                <a:gd name="T40" fmla="*/ 437 w 970"/>
                <a:gd name="T41" fmla="*/ 938 h 1594"/>
                <a:gd name="T42" fmla="*/ 687 w 970"/>
                <a:gd name="T43" fmla="*/ 1156 h 1594"/>
                <a:gd name="T44" fmla="*/ 687 w 970"/>
                <a:gd name="T45" fmla="*/ 1156 h 1594"/>
                <a:gd name="T46" fmla="*/ 531 w 970"/>
                <a:gd name="T47" fmla="*/ 1312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0" h="1594">
                  <a:moveTo>
                    <a:pt x="531" y="1312"/>
                  </a:moveTo>
                  <a:lnTo>
                    <a:pt x="531" y="1312"/>
                  </a:lnTo>
                  <a:cubicBezTo>
                    <a:pt x="406" y="1312"/>
                    <a:pt x="281" y="1249"/>
                    <a:pt x="187" y="1156"/>
                  </a:cubicBezTo>
                  <a:cubicBezTo>
                    <a:pt x="187" y="1156"/>
                    <a:pt x="156" y="1124"/>
                    <a:pt x="125" y="1124"/>
                  </a:cubicBezTo>
                  <a:cubicBezTo>
                    <a:pt x="62" y="1124"/>
                    <a:pt x="0" y="1187"/>
                    <a:pt x="0" y="1281"/>
                  </a:cubicBezTo>
                  <a:cubicBezTo>
                    <a:pt x="0" y="1343"/>
                    <a:pt x="0" y="1374"/>
                    <a:pt x="31" y="1406"/>
                  </a:cubicBezTo>
                  <a:cubicBezTo>
                    <a:pt x="187" y="1531"/>
                    <a:pt x="344" y="1593"/>
                    <a:pt x="531" y="1593"/>
                  </a:cubicBezTo>
                  <a:cubicBezTo>
                    <a:pt x="781" y="1593"/>
                    <a:pt x="969" y="1437"/>
                    <a:pt x="969" y="1124"/>
                  </a:cubicBezTo>
                  <a:lnTo>
                    <a:pt x="969" y="1124"/>
                  </a:lnTo>
                  <a:cubicBezTo>
                    <a:pt x="969" y="844"/>
                    <a:pt x="844" y="719"/>
                    <a:pt x="594" y="657"/>
                  </a:cubicBezTo>
                  <a:cubicBezTo>
                    <a:pt x="375" y="563"/>
                    <a:pt x="312" y="532"/>
                    <a:pt x="312" y="438"/>
                  </a:cubicBezTo>
                  <a:lnTo>
                    <a:pt x="312" y="438"/>
                  </a:lnTo>
                  <a:cubicBezTo>
                    <a:pt x="312" y="344"/>
                    <a:pt x="375" y="313"/>
                    <a:pt x="469" y="313"/>
                  </a:cubicBezTo>
                  <a:cubicBezTo>
                    <a:pt x="562" y="313"/>
                    <a:pt x="656" y="344"/>
                    <a:pt x="719" y="407"/>
                  </a:cubicBezTo>
                  <a:cubicBezTo>
                    <a:pt x="750" y="407"/>
                    <a:pt x="781" y="438"/>
                    <a:pt x="812" y="438"/>
                  </a:cubicBezTo>
                  <a:cubicBezTo>
                    <a:pt x="875" y="438"/>
                    <a:pt x="937" y="344"/>
                    <a:pt x="937" y="282"/>
                  </a:cubicBezTo>
                  <a:cubicBezTo>
                    <a:pt x="937" y="188"/>
                    <a:pt x="906" y="157"/>
                    <a:pt x="875" y="125"/>
                  </a:cubicBezTo>
                  <a:cubicBezTo>
                    <a:pt x="750" y="32"/>
                    <a:pt x="625" y="0"/>
                    <a:pt x="469" y="0"/>
                  </a:cubicBezTo>
                  <a:cubicBezTo>
                    <a:pt x="219" y="0"/>
                    <a:pt x="31" y="188"/>
                    <a:pt x="31" y="469"/>
                  </a:cubicBezTo>
                  <a:lnTo>
                    <a:pt x="31" y="469"/>
                  </a:lnTo>
                  <a:cubicBezTo>
                    <a:pt x="31" y="782"/>
                    <a:pt x="187" y="875"/>
                    <a:pt x="437" y="938"/>
                  </a:cubicBezTo>
                  <a:cubicBezTo>
                    <a:pt x="656" y="1000"/>
                    <a:pt x="687" y="1062"/>
                    <a:pt x="687" y="1156"/>
                  </a:cubicBezTo>
                  <a:lnTo>
                    <a:pt x="687" y="1156"/>
                  </a:lnTo>
                  <a:cubicBezTo>
                    <a:pt x="687" y="1249"/>
                    <a:pt x="625" y="1312"/>
                    <a:pt x="531" y="1312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D0EE116-103B-4E83-9869-7ED0448A61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2075" y="2443163"/>
              <a:ext cx="327025" cy="573087"/>
            </a:xfrm>
            <a:custGeom>
              <a:avLst/>
              <a:gdLst>
                <a:gd name="T0" fmla="*/ 125 w 907"/>
                <a:gd name="T1" fmla="*/ 0 h 1594"/>
                <a:gd name="T2" fmla="*/ 125 w 907"/>
                <a:gd name="T3" fmla="*/ 0 h 1594"/>
                <a:gd name="T4" fmla="*/ 0 w 907"/>
                <a:gd name="T5" fmla="*/ 188 h 1594"/>
                <a:gd name="T6" fmla="*/ 0 w 907"/>
                <a:gd name="T7" fmla="*/ 1406 h 1594"/>
                <a:gd name="T8" fmla="*/ 125 w 907"/>
                <a:gd name="T9" fmla="*/ 1593 h 1594"/>
                <a:gd name="T10" fmla="*/ 781 w 907"/>
                <a:gd name="T11" fmla="*/ 1593 h 1594"/>
                <a:gd name="T12" fmla="*/ 906 w 907"/>
                <a:gd name="T13" fmla="*/ 1437 h 1594"/>
                <a:gd name="T14" fmla="*/ 781 w 907"/>
                <a:gd name="T15" fmla="*/ 1281 h 1594"/>
                <a:gd name="T16" fmla="*/ 281 w 907"/>
                <a:gd name="T17" fmla="*/ 1281 h 1594"/>
                <a:gd name="T18" fmla="*/ 281 w 907"/>
                <a:gd name="T19" fmla="*/ 188 h 1594"/>
                <a:gd name="T20" fmla="*/ 125 w 907"/>
                <a:gd name="T21" fmla="*/ 0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7" h="1594">
                  <a:moveTo>
                    <a:pt x="125" y="0"/>
                  </a:moveTo>
                  <a:lnTo>
                    <a:pt x="125" y="0"/>
                  </a:lnTo>
                  <a:cubicBezTo>
                    <a:pt x="63" y="0"/>
                    <a:pt x="0" y="63"/>
                    <a:pt x="0" y="188"/>
                  </a:cubicBezTo>
                  <a:cubicBezTo>
                    <a:pt x="0" y="1406"/>
                    <a:pt x="0" y="1406"/>
                    <a:pt x="0" y="1406"/>
                  </a:cubicBezTo>
                  <a:cubicBezTo>
                    <a:pt x="0" y="1499"/>
                    <a:pt x="63" y="1593"/>
                    <a:pt x="125" y="1593"/>
                  </a:cubicBezTo>
                  <a:cubicBezTo>
                    <a:pt x="781" y="1593"/>
                    <a:pt x="781" y="1593"/>
                    <a:pt x="781" y="1593"/>
                  </a:cubicBezTo>
                  <a:cubicBezTo>
                    <a:pt x="844" y="1593"/>
                    <a:pt x="906" y="1499"/>
                    <a:pt x="906" y="1437"/>
                  </a:cubicBezTo>
                  <a:cubicBezTo>
                    <a:pt x="906" y="1343"/>
                    <a:pt x="844" y="1281"/>
                    <a:pt x="781" y="1281"/>
                  </a:cubicBezTo>
                  <a:cubicBezTo>
                    <a:pt x="281" y="1281"/>
                    <a:pt x="281" y="1281"/>
                    <a:pt x="281" y="1281"/>
                  </a:cubicBezTo>
                  <a:cubicBezTo>
                    <a:pt x="281" y="188"/>
                    <a:pt x="281" y="188"/>
                    <a:pt x="281" y="188"/>
                  </a:cubicBezTo>
                  <a:cubicBezTo>
                    <a:pt x="281" y="63"/>
                    <a:pt x="219" y="0"/>
                    <a:pt x="125" y="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31FC17CC-E138-42E5-AFFA-F56BF9FF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0700" y="2443163"/>
              <a:ext cx="449263" cy="573087"/>
            </a:xfrm>
            <a:custGeom>
              <a:avLst/>
              <a:gdLst>
                <a:gd name="T0" fmla="*/ 343 w 1250"/>
                <a:gd name="T1" fmla="*/ 1218 h 1594"/>
                <a:gd name="T2" fmla="*/ 343 w 1250"/>
                <a:gd name="T3" fmla="*/ 1218 h 1594"/>
                <a:gd name="T4" fmla="*/ 905 w 1250"/>
                <a:gd name="T5" fmla="*/ 1218 h 1594"/>
                <a:gd name="T6" fmla="*/ 967 w 1250"/>
                <a:gd name="T7" fmla="*/ 1468 h 1594"/>
                <a:gd name="T8" fmla="*/ 1124 w 1250"/>
                <a:gd name="T9" fmla="*/ 1593 h 1594"/>
                <a:gd name="T10" fmla="*/ 1249 w 1250"/>
                <a:gd name="T11" fmla="*/ 1437 h 1594"/>
                <a:gd name="T12" fmla="*/ 1217 w 1250"/>
                <a:gd name="T13" fmla="*/ 1374 h 1594"/>
                <a:gd name="T14" fmla="*/ 780 w 1250"/>
                <a:gd name="T15" fmla="*/ 125 h 1594"/>
                <a:gd name="T16" fmla="*/ 624 w 1250"/>
                <a:gd name="T17" fmla="*/ 0 h 1594"/>
                <a:gd name="T18" fmla="*/ 624 w 1250"/>
                <a:gd name="T19" fmla="*/ 0 h 1594"/>
                <a:gd name="T20" fmla="*/ 468 w 1250"/>
                <a:gd name="T21" fmla="*/ 125 h 1594"/>
                <a:gd name="T22" fmla="*/ 31 w 1250"/>
                <a:gd name="T23" fmla="*/ 1374 h 1594"/>
                <a:gd name="T24" fmla="*/ 0 w 1250"/>
                <a:gd name="T25" fmla="*/ 1437 h 1594"/>
                <a:gd name="T26" fmla="*/ 125 w 1250"/>
                <a:gd name="T27" fmla="*/ 1593 h 1594"/>
                <a:gd name="T28" fmla="*/ 250 w 1250"/>
                <a:gd name="T29" fmla="*/ 1499 h 1594"/>
                <a:gd name="T30" fmla="*/ 343 w 1250"/>
                <a:gd name="T31" fmla="*/ 1218 h 1594"/>
                <a:gd name="T32" fmla="*/ 624 w 1250"/>
                <a:gd name="T33" fmla="*/ 407 h 1594"/>
                <a:gd name="T34" fmla="*/ 624 w 1250"/>
                <a:gd name="T35" fmla="*/ 407 h 1594"/>
                <a:gd name="T36" fmla="*/ 780 w 1250"/>
                <a:gd name="T37" fmla="*/ 938 h 1594"/>
                <a:gd name="T38" fmla="*/ 437 w 1250"/>
                <a:gd name="T39" fmla="*/ 938 h 1594"/>
                <a:gd name="T40" fmla="*/ 624 w 1250"/>
                <a:gd name="T41" fmla="*/ 407 h 1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0" h="1594">
                  <a:moveTo>
                    <a:pt x="343" y="1218"/>
                  </a:moveTo>
                  <a:lnTo>
                    <a:pt x="343" y="1218"/>
                  </a:lnTo>
                  <a:cubicBezTo>
                    <a:pt x="905" y="1218"/>
                    <a:pt x="905" y="1218"/>
                    <a:pt x="905" y="1218"/>
                  </a:cubicBezTo>
                  <a:cubicBezTo>
                    <a:pt x="967" y="1468"/>
                    <a:pt x="967" y="1468"/>
                    <a:pt x="967" y="1468"/>
                  </a:cubicBezTo>
                  <a:cubicBezTo>
                    <a:pt x="999" y="1562"/>
                    <a:pt x="1061" y="1593"/>
                    <a:pt x="1124" y="1593"/>
                  </a:cubicBezTo>
                  <a:cubicBezTo>
                    <a:pt x="1186" y="1593"/>
                    <a:pt x="1249" y="1531"/>
                    <a:pt x="1249" y="1437"/>
                  </a:cubicBezTo>
                  <a:cubicBezTo>
                    <a:pt x="1249" y="1406"/>
                    <a:pt x="1249" y="1374"/>
                    <a:pt x="1217" y="1374"/>
                  </a:cubicBezTo>
                  <a:cubicBezTo>
                    <a:pt x="780" y="125"/>
                    <a:pt x="780" y="125"/>
                    <a:pt x="780" y="125"/>
                  </a:cubicBezTo>
                  <a:cubicBezTo>
                    <a:pt x="749" y="32"/>
                    <a:pt x="717" y="0"/>
                    <a:pt x="624" y="0"/>
                  </a:cubicBezTo>
                  <a:lnTo>
                    <a:pt x="624" y="0"/>
                  </a:lnTo>
                  <a:cubicBezTo>
                    <a:pt x="530" y="0"/>
                    <a:pt x="500" y="32"/>
                    <a:pt x="468" y="125"/>
                  </a:cubicBezTo>
                  <a:cubicBezTo>
                    <a:pt x="31" y="1374"/>
                    <a:pt x="31" y="1374"/>
                    <a:pt x="31" y="1374"/>
                  </a:cubicBezTo>
                  <a:cubicBezTo>
                    <a:pt x="0" y="1374"/>
                    <a:pt x="0" y="1406"/>
                    <a:pt x="0" y="1437"/>
                  </a:cubicBezTo>
                  <a:cubicBezTo>
                    <a:pt x="0" y="1531"/>
                    <a:pt x="62" y="1593"/>
                    <a:pt x="125" y="1593"/>
                  </a:cubicBezTo>
                  <a:cubicBezTo>
                    <a:pt x="187" y="1593"/>
                    <a:pt x="250" y="1562"/>
                    <a:pt x="250" y="1499"/>
                  </a:cubicBezTo>
                  <a:lnTo>
                    <a:pt x="343" y="1218"/>
                  </a:lnTo>
                  <a:close/>
                  <a:moveTo>
                    <a:pt x="624" y="407"/>
                  </a:moveTo>
                  <a:lnTo>
                    <a:pt x="624" y="407"/>
                  </a:lnTo>
                  <a:cubicBezTo>
                    <a:pt x="780" y="938"/>
                    <a:pt x="780" y="938"/>
                    <a:pt x="780" y="938"/>
                  </a:cubicBezTo>
                  <a:cubicBezTo>
                    <a:pt x="437" y="938"/>
                    <a:pt x="437" y="938"/>
                    <a:pt x="437" y="938"/>
                  </a:cubicBezTo>
                  <a:lnTo>
                    <a:pt x="624" y="407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01A6280-BF17-4DED-ABD6-0B2332203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25" y="1498600"/>
              <a:ext cx="2216150" cy="2216150"/>
            </a:xfrm>
            <a:custGeom>
              <a:avLst/>
              <a:gdLst>
                <a:gd name="T0" fmla="*/ 3532 w 6157"/>
                <a:gd name="T1" fmla="*/ 5906 h 6157"/>
                <a:gd name="T2" fmla="*/ 3532 w 6157"/>
                <a:gd name="T3" fmla="*/ 5906 h 6157"/>
                <a:gd name="T4" fmla="*/ 594 w 6157"/>
                <a:gd name="T5" fmla="*/ 5906 h 6157"/>
                <a:gd name="T6" fmla="*/ 250 w 6157"/>
                <a:gd name="T7" fmla="*/ 5562 h 6157"/>
                <a:gd name="T8" fmla="*/ 250 w 6157"/>
                <a:gd name="T9" fmla="*/ 625 h 6157"/>
                <a:gd name="T10" fmla="*/ 594 w 6157"/>
                <a:gd name="T11" fmla="*/ 282 h 6157"/>
                <a:gd name="T12" fmla="*/ 5562 w 6157"/>
                <a:gd name="T13" fmla="*/ 282 h 6157"/>
                <a:gd name="T14" fmla="*/ 5874 w 6157"/>
                <a:gd name="T15" fmla="*/ 625 h 6157"/>
                <a:gd name="T16" fmla="*/ 5874 w 6157"/>
                <a:gd name="T17" fmla="*/ 1875 h 6157"/>
                <a:gd name="T18" fmla="*/ 6031 w 6157"/>
                <a:gd name="T19" fmla="*/ 2032 h 6157"/>
                <a:gd name="T20" fmla="*/ 6156 w 6157"/>
                <a:gd name="T21" fmla="*/ 1875 h 6157"/>
                <a:gd name="T22" fmla="*/ 6156 w 6157"/>
                <a:gd name="T23" fmla="*/ 625 h 6157"/>
                <a:gd name="T24" fmla="*/ 5562 w 6157"/>
                <a:gd name="T25" fmla="*/ 0 h 6157"/>
                <a:gd name="T26" fmla="*/ 594 w 6157"/>
                <a:gd name="T27" fmla="*/ 0 h 6157"/>
                <a:gd name="T28" fmla="*/ 0 w 6157"/>
                <a:gd name="T29" fmla="*/ 625 h 6157"/>
                <a:gd name="T30" fmla="*/ 0 w 6157"/>
                <a:gd name="T31" fmla="*/ 5562 h 6157"/>
                <a:gd name="T32" fmla="*/ 594 w 6157"/>
                <a:gd name="T33" fmla="*/ 6156 h 6157"/>
                <a:gd name="T34" fmla="*/ 3532 w 6157"/>
                <a:gd name="T35" fmla="*/ 6156 h 6157"/>
                <a:gd name="T36" fmla="*/ 3688 w 6157"/>
                <a:gd name="T37" fmla="*/ 6031 h 6157"/>
                <a:gd name="T38" fmla="*/ 3532 w 6157"/>
                <a:gd name="T39" fmla="*/ 5906 h 6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57" h="6157">
                  <a:moveTo>
                    <a:pt x="3532" y="5906"/>
                  </a:moveTo>
                  <a:lnTo>
                    <a:pt x="3532" y="5906"/>
                  </a:lnTo>
                  <a:cubicBezTo>
                    <a:pt x="594" y="5906"/>
                    <a:pt x="594" y="5906"/>
                    <a:pt x="594" y="5906"/>
                  </a:cubicBezTo>
                  <a:cubicBezTo>
                    <a:pt x="407" y="5906"/>
                    <a:pt x="250" y="5749"/>
                    <a:pt x="250" y="5562"/>
                  </a:cubicBezTo>
                  <a:cubicBezTo>
                    <a:pt x="250" y="625"/>
                    <a:pt x="250" y="625"/>
                    <a:pt x="250" y="625"/>
                  </a:cubicBezTo>
                  <a:cubicBezTo>
                    <a:pt x="250" y="438"/>
                    <a:pt x="407" y="282"/>
                    <a:pt x="594" y="282"/>
                  </a:cubicBezTo>
                  <a:cubicBezTo>
                    <a:pt x="5562" y="282"/>
                    <a:pt x="5562" y="282"/>
                    <a:pt x="5562" y="282"/>
                  </a:cubicBezTo>
                  <a:cubicBezTo>
                    <a:pt x="5749" y="282"/>
                    <a:pt x="5874" y="438"/>
                    <a:pt x="5874" y="625"/>
                  </a:cubicBezTo>
                  <a:cubicBezTo>
                    <a:pt x="5874" y="1875"/>
                    <a:pt x="5874" y="1875"/>
                    <a:pt x="5874" y="1875"/>
                  </a:cubicBezTo>
                  <a:cubicBezTo>
                    <a:pt x="5874" y="1969"/>
                    <a:pt x="5937" y="2032"/>
                    <a:pt x="6031" y="2032"/>
                  </a:cubicBezTo>
                  <a:cubicBezTo>
                    <a:pt x="6093" y="2032"/>
                    <a:pt x="6156" y="1969"/>
                    <a:pt x="6156" y="1875"/>
                  </a:cubicBezTo>
                  <a:cubicBezTo>
                    <a:pt x="6156" y="625"/>
                    <a:pt x="6156" y="625"/>
                    <a:pt x="6156" y="625"/>
                  </a:cubicBezTo>
                  <a:cubicBezTo>
                    <a:pt x="6156" y="282"/>
                    <a:pt x="5874" y="0"/>
                    <a:pt x="5562" y="0"/>
                  </a:cubicBezTo>
                  <a:cubicBezTo>
                    <a:pt x="594" y="0"/>
                    <a:pt x="594" y="0"/>
                    <a:pt x="594" y="0"/>
                  </a:cubicBezTo>
                  <a:cubicBezTo>
                    <a:pt x="250" y="0"/>
                    <a:pt x="0" y="282"/>
                    <a:pt x="0" y="625"/>
                  </a:cubicBezTo>
                  <a:cubicBezTo>
                    <a:pt x="0" y="5562"/>
                    <a:pt x="0" y="5562"/>
                    <a:pt x="0" y="5562"/>
                  </a:cubicBezTo>
                  <a:cubicBezTo>
                    <a:pt x="0" y="5906"/>
                    <a:pt x="250" y="6156"/>
                    <a:pt x="594" y="6156"/>
                  </a:cubicBezTo>
                  <a:cubicBezTo>
                    <a:pt x="3532" y="6156"/>
                    <a:pt x="3532" y="6156"/>
                    <a:pt x="3532" y="6156"/>
                  </a:cubicBezTo>
                  <a:cubicBezTo>
                    <a:pt x="3625" y="6156"/>
                    <a:pt x="3688" y="6093"/>
                    <a:pt x="3688" y="6031"/>
                  </a:cubicBezTo>
                  <a:cubicBezTo>
                    <a:pt x="3688" y="5968"/>
                    <a:pt x="3625" y="5906"/>
                    <a:pt x="3532" y="5906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700EEE6-1D69-4E78-BAB4-E4B3CAB681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763" y="1858963"/>
              <a:ext cx="1506537" cy="101600"/>
            </a:xfrm>
            <a:custGeom>
              <a:avLst/>
              <a:gdLst>
                <a:gd name="T0" fmla="*/ 4186 w 4187"/>
                <a:gd name="T1" fmla="*/ 125 h 283"/>
                <a:gd name="T2" fmla="*/ 4186 w 4187"/>
                <a:gd name="T3" fmla="*/ 125 h 283"/>
                <a:gd name="T4" fmla="*/ 4061 w 4187"/>
                <a:gd name="T5" fmla="*/ 0 h 283"/>
                <a:gd name="T6" fmla="*/ 125 w 4187"/>
                <a:gd name="T7" fmla="*/ 0 h 283"/>
                <a:gd name="T8" fmla="*/ 0 w 4187"/>
                <a:gd name="T9" fmla="*/ 125 h 283"/>
                <a:gd name="T10" fmla="*/ 125 w 4187"/>
                <a:gd name="T11" fmla="*/ 282 h 283"/>
                <a:gd name="T12" fmla="*/ 4061 w 4187"/>
                <a:gd name="T13" fmla="*/ 282 h 283"/>
                <a:gd name="T14" fmla="*/ 4186 w 4187"/>
                <a:gd name="T15" fmla="*/ 12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87" h="283">
                  <a:moveTo>
                    <a:pt x="4186" y="125"/>
                  </a:moveTo>
                  <a:lnTo>
                    <a:pt x="4186" y="125"/>
                  </a:lnTo>
                  <a:cubicBezTo>
                    <a:pt x="4186" y="63"/>
                    <a:pt x="4124" y="0"/>
                    <a:pt x="4061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62" y="0"/>
                    <a:pt x="0" y="63"/>
                    <a:pt x="0" y="125"/>
                  </a:cubicBezTo>
                  <a:cubicBezTo>
                    <a:pt x="0" y="219"/>
                    <a:pt x="62" y="282"/>
                    <a:pt x="125" y="282"/>
                  </a:cubicBezTo>
                  <a:cubicBezTo>
                    <a:pt x="4061" y="282"/>
                    <a:pt x="4061" y="282"/>
                    <a:pt x="4061" y="282"/>
                  </a:cubicBezTo>
                  <a:cubicBezTo>
                    <a:pt x="4124" y="282"/>
                    <a:pt x="4186" y="219"/>
                    <a:pt x="4186" y="125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D46530-3D06-4BBA-8097-C3AACBB54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845" y="1352723"/>
            <a:ext cx="5726741" cy="49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534E41-C83C-5C46-8299-517A5E8E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Integration with new and existing automation toolsets</a:t>
            </a:r>
          </a:p>
        </p:txBody>
      </p:sp>
    </p:spTree>
    <p:extLst>
      <p:ext uri="{BB962C8B-B14F-4D97-AF65-F5344CB8AC3E}">
        <p14:creationId xmlns:p14="http://schemas.microsoft.com/office/powerpoint/2010/main" val="65724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00BE7-CD5B-4F38-85E7-FD38D7E3C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Just use the APIs – It’s easy right?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BE405A-EBE7-498D-B46A-03FC7653C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41" y="1580119"/>
            <a:ext cx="4314053" cy="4314053"/>
          </a:xfrm>
          <a:prstGeom prst="rect">
            <a:avLst/>
          </a:prstGeom>
        </p:spPr>
      </p:pic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8703AB80-5DF9-4523-BFC5-4D0CCD4B886A}"/>
              </a:ext>
            </a:extLst>
          </p:cNvPr>
          <p:cNvSpPr txBox="1">
            <a:spLocks/>
          </p:cNvSpPr>
          <p:nvPr/>
        </p:nvSpPr>
        <p:spPr>
          <a:xfrm>
            <a:off x="6096000" y="1578573"/>
            <a:ext cx="5547360" cy="4165600"/>
          </a:xfrm>
          <a:prstGeom prst="rect">
            <a:avLst/>
          </a:prstGeom>
        </p:spPr>
        <p:txBody>
          <a:bodyPr/>
          <a:lstStyle>
            <a:lvl1pPr marL="347472" indent="-347472" algn="l" defTabSz="457189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Arial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Calibri Light"/>
              </a:defRPr>
            </a:lvl1pPr>
            <a:lvl2pPr marL="685800" indent="-347472" algn="l" defTabSz="457189" rtl="0" eaLnBrk="1" latinLnBrk="0" hangingPunct="1">
              <a:spcBef>
                <a:spcPts val="500"/>
              </a:spcBef>
              <a:buClr>
                <a:schemeClr val="accent1"/>
              </a:buClr>
              <a:buSzPct val="80000"/>
              <a:buFont typeface="Arial"/>
              <a:buChar char="•"/>
              <a:tabLst/>
              <a:defRPr sz="20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Calibri Light"/>
              </a:defRPr>
            </a:lvl2pPr>
            <a:lvl3pPr marL="1024128" indent="-347472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Calibri Light"/>
              </a:defRPr>
            </a:lvl3pPr>
            <a:lvl4pPr marL="1380744" indent="-347472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Char char="•"/>
              <a:tabLst>
                <a:tab pos="1887538" algn="l"/>
              </a:tabLst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Calibri Light"/>
              </a:defRPr>
            </a:lvl4pPr>
            <a:lvl5pPr marL="1719072" indent="-347472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Calibri Light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Just figure out the hidden parameters, form the JSON body, craft some token based authentication, set the content-type, build the request headers, guess the associated HTTP method, construct the URI, send the request and parse the massive response we send back for what you need!</a:t>
            </a:r>
          </a:p>
          <a:p>
            <a:r>
              <a:rPr lang="en-US" dirty="0">
                <a:solidFill>
                  <a:schemeClr val="bg1"/>
                </a:solidFill>
              </a:rPr>
              <a:t>Oh you are trying to do that – we don’t have an API for that yet</a:t>
            </a:r>
          </a:p>
        </p:txBody>
      </p:sp>
      <p:pic>
        <p:nvPicPr>
          <p:cNvPr id="5" name="Picture 4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9013D2A5-10C6-4231-A93D-97B5B8B15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94" y="1814687"/>
            <a:ext cx="5188306" cy="346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5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70"/>
            <a:r>
              <a:rPr lang="en-US" b="1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Taking a Different Approach with APIs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8212806" y="2059954"/>
            <a:ext cx="3490068" cy="3125578"/>
            <a:chOff x="8386999" y="1707253"/>
            <a:chExt cx="3490068" cy="3125577"/>
          </a:xfrm>
        </p:grpSpPr>
        <p:sp>
          <p:nvSpPr>
            <p:cNvPr id="6" name="TextBox 5"/>
            <p:cNvSpPr txBox="1"/>
            <p:nvPr/>
          </p:nvSpPr>
          <p:spPr>
            <a:xfrm>
              <a:off x="8436286" y="3509542"/>
              <a:ext cx="3391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0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Raleway"/>
                </a:rPr>
                <a:t>Pre-built Integrations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6999" y="4001833"/>
              <a:ext cx="34900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0"/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Myriad Apple Text"/>
                </a:rPr>
                <a:t>Integrate with your existing tools</a:t>
              </a:r>
            </a:p>
            <a:p>
              <a:pPr algn="ctr" defTabSz="609570"/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Myriad Apple Text"/>
              </a:endParaRPr>
            </a:p>
            <a:p>
              <a:pPr algn="ctr" defTabSz="609570"/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Myriad Apple Text"/>
                </a:rPr>
                <a:t>Easy to consume &amp; integrate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9384844" y="1707253"/>
              <a:ext cx="1494379" cy="1494379"/>
              <a:chOff x="9384844" y="1707253"/>
              <a:chExt cx="1494379" cy="1494379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9384844" y="1707253"/>
                <a:ext cx="1494379" cy="1494379"/>
              </a:xfrm>
              <a:prstGeom prst="ellipse">
                <a:avLst/>
              </a:prstGeom>
              <a:gradFill flip="none" rotWithShape="1">
                <a:gsLst>
                  <a:gs pos="0">
                    <a:srgbClr val="00B2A9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01020" y="1919884"/>
                <a:ext cx="1262026" cy="1069116"/>
              </a:xfrm>
              <a:prstGeom prst="rect">
                <a:avLst/>
              </a:prstGeom>
            </p:spPr>
          </p:pic>
        </p:grpSp>
      </p:grpSp>
      <p:grpSp>
        <p:nvGrpSpPr>
          <p:cNvPr id="30" name="Group 29"/>
          <p:cNvGrpSpPr/>
          <p:nvPr/>
        </p:nvGrpSpPr>
        <p:grpSpPr>
          <a:xfrm>
            <a:off x="489129" y="2059954"/>
            <a:ext cx="3466404" cy="3125578"/>
            <a:chOff x="663322" y="1707253"/>
            <a:chExt cx="3466404" cy="3125577"/>
          </a:xfrm>
        </p:grpSpPr>
        <p:sp>
          <p:nvSpPr>
            <p:cNvPr id="8" name="TextBox 7"/>
            <p:cNvSpPr txBox="1"/>
            <p:nvPr/>
          </p:nvSpPr>
          <p:spPr>
            <a:xfrm>
              <a:off x="700777" y="3509542"/>
              <a:ext cx="3391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0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Raleway"/>
                </a:rPr>
                <a:t>Full-featured APIs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3322" y="4001833"/>
              <a:ext cx="34664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0"/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Myriad Apple Text"/>
                </a:rPr>
                <a:t>Built API-first</a:t>
              </a:r>
            </a:p>
            <a:p>
              <a:pPr algn="ctr" defTabSz="609570"/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Myriad Apple Text"/>
              </a:endParaRPr>
            </a:p>
            <a:p>
              <a:pPr algn="ctr" defTabSz="609570"/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Myriad Apple Text"/>
                </a:rPr>
                <a:t>All functionality is exposed.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649335" y="1707253"/>
              <a:ext cx="1494379" cy="1494379"/>
              <a:chOff x="1649335" y="1707253"/>
              <a:chExt cx="1494379" cy="1494379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1649335" y="1707253"/>
                <a:ext cx="1494379" cy="1494379"/>
              </a:xfrm>
              <a:prstGeom prst="ellipse">
                <a:avLst/>
              </a:prstGeom>
              <a:gradFill flip="none" rotWithShape="1">
                <a:gsLst>
                  <a:gs pos="0">
                    <a:srgbClr val="00B2A9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129"/>
              <p:cNvSpPr>
                <a:spLocks noEditPoints="1"/>
              </p:cNvSpPr>
              <p:nvPr/>
            </p:nvSpPr>
            <p:spPr bwMode="auto">
              <a:xfrm>
                <a:off x="1891686" y="1949604"/>
                <a:ext cx="1009677" cy="1009677"/>
              </a:xfrm>
              <a:custGeom>
                <a:avLst/>
                <a:gdLst>
                  <a:gd name="T0" fmla="*/ 162 w 185"/>
                  <a:gd name="T1" fmla="*/ 52 h 185"/>
                  <a:gd name="T2" fmla="*/ 149 w 185"/>
                  <a:gd name="T3" fmla="*/ 18 h 185"/>
                  <a:gd name="T4" fmla="*/ 133 w 185"/>
                  <a:gd name="T5" fmla="*/ 23 h 185"/>
                  <a:gd name="T6" fmla="*/ 105 w 185"/>
                  <a:gd name="T7" fmla="*/ 0 h 185"/>
                  <a:gd name="T8" fmla="*/ 72 w 185"/>
                  <a:gd name="T9" fmla="*/ 15 h 185"/>
                  <a:gd name="T10" fmla="*/ 40 w 185"/>
                  <a:gd name="T11" fmla="*/ 17 h 185"/>
                  <a:gd name="T12" fmla="*/ 18 w 185"/>
                  <a:gd name="T13" fmla="*/ 44 h 185"/>
                  <a:gd name="T14" fmla="*/ 6 w 185"/>
                  <a:gd name="T15" fmla="*/ 74 h 185"/>
                  <a:gd name="T16" fmla="*/ 6 w 185"/>
                  <a:gd name="T17" fmla="*/ 111 h 185"/>
                  <a:gd name="T18" fmla="*/ 18 w 185"/>
                  <a:gd name="T19" fmla="*/ 141 h 185"/>
                  <a:gd name="T20" fmla="*/ 39 w 185"/>
                  <a:gd name="T21" fmla="*/ 168 h 185"/>
                  <a:gd name="T22" fmla="*/ 72 w 185"/>
                  <a:gd name="T23" fmla="*/ 170 h 185"/>
                  <a:gd name="T24" fmla="*/ 105 w 185"/>
                  <a:gd name="T25" fmla="*/ 185 h 185"/>
                  <a:gd name="T26" fmla="*/ 133 w 185"/>
                  <a:gd name="T27" fmla="*/ 162 h 185"/>
                  <a:gd name="T28" fmla="*/ 149 w 185"/>
                  <a:gd name="T29" fmla="*/ 167 h 185"/>
                  <a:gd name="T30" fmla="*/ 162 w 185"/>
                  <a:gd name="T31" fmla="*/ 133 h 185"/>
                  <a:gd name="T32" fmla="*/ 185 w 185"/>
                  <a:gd name="T33" fmla="*/ 105 h 185"/>
                  <a:gd name="T34" fmla="*/ 177 w 185"/>
                  <a:gd name="T35" fmla="*/ 103 h 185"/>
                  <a:gd name="T36" fmla="*/ 162 w 185"/>
                  <a:gd name="T37" fmla="*/ 111 h 185"/>
                  <a:gd name="T38" fmla="*/ 160 w 185"/>
                  <a:gd name="T39" fmla="*/ 145 h 185"/>
                  <a:gd name="T40" fmla="*/ 137 w 185"/>
                  <a:gd name="T41" fmla="*/ 155 h 185"/>
                  <a:gd name="T42" fmla="*/ 111 w 185"/>
                  <a:gd name="T43" fmla="*/ 162 h 185"/>
                  <a:gd name="T44" fmla="*/ 103 w 185"/>
                  <a:gd name="T45" fmla="*/ 177 h 185"/>
                  <a:gd name="T46" fmla="*/ 74 w 185"/>
                  <a:gd name="T47" fmla="*/ 162 h 185"/>
                  <a:gd name="T48" fmla="*/ 48 w 185"/>
                  <a:gd name="T49" fmla="*/ 155 h 185"/>
                  <a:gd name="T50" fmla="*/ 26 w 185"/>
                  <a:gd name="T51" fmla="*/ 145 h 185"/>
                  <a:gd name="T52" fmla="*/ 23 w 185"/>
                  <a:gd name="T53" fmla="*/ 111 h 185"/>
                  <a:gd name="T54" fmla="*/ 8 w 185"/>
                  <a:gd name="T55" fmla="*/ 103 h 185"/>
                  <a:gd name="T56" fmla="*/ 23 w 185"/>
                  <a:gd name="T57" fmla="*/ 74 h 185"/>
                  <a:gd name="T58" fmla="*/ 26 w 185"/>
                  <a:gd name="T59" fmla="*/ 40 h 185"/>
                  <a:gd name="T60" fmla="*/ 48 w 185"/>
                  <a:gd name="T61" fmla="*/ 30 h 185"/>
                  <a:gd name="T62" fmla="*/ 74 w 185"/>
                  <a:gd name="T63" fmla="*/ 23 h 185"/>
                  <a:gd name="T64" fmla="*/ 103 w 185"/>
                  <a:gd name="T65" fmla="*/ 8 h 185"/>
                  <a:gd name="T66" fmla="*/ 111 w 185"/>
                  <a:gd name="T67" fmla="*/ 23 h 185"/>
                  <a:gd name="T68" fmla="*/ 137 w 185"/>
                  <a:gd name="T69" fmla="*/ 30 h 185"/>
                  <a:gd name="T70" fmla="*/ 160 w 185"/>
                  <a:gd name="T71" fmla="*/ 40 h 185"/>
                  <a:gd name="T72" fmla="*/ 162 w 185"/>
                  <a:gd name="T73" fmla="*/ 74 h 185"/>
                  <a:gd name="T74" fmla="*/ 177 w 185"/>
                  <a:gd name="T75" fmla="*/ 103 h 185"/>
                  <a:gd name="T76" fmla="*/ 93 w 185"/>
                  <a:gd name="T77" fmla="*/ 143 h 185"/>
                  <a:gd name="T78" fmla="*/ 93 w 185"/>
                  <a:gd name="T79" fmla="*/ 50 h 185"/>
                  <a:gd name="T80" fmla="*/ 93 w 185"/>
                  <a:gd name="T81" fmla="*/ 76 h 185"/>
                  <a:gd name="T82" fmla="*/ 93 w 185"/>
                  <a:gd name="T83" fmla="*/ 50 h 185"/>
                  <a:gd name="T84" fmla="*/ 54 w 185"/>
                  <a:gd name="T85" fmla="*/ 76 h 185"/>
                  <a:gd name="T86" fmla="*/ 88 w 185"/>
                  <a:gd name="T87" fmla="*/ 109 h 185"/>
                  <a:gd name="T88" fmla="*/ 93 w 185"/>
                  <a:gd name="T89" fmla="*/ 84 h 185"/>
                  <a:gd name="T90" fmla="*/ 84 w 185"/>
                  <a:gd name="T91" fmla="*/ 93 h 185"/>
                  <a:gd name="T92" fmla="*/ 97 w 185"/>
                  <a:gd name="T93" fmla="*/ 109 h 185"/>
                  <a:gd name="T94" fmla="*/ 131 w 185"/>
                  <a:gd name="T95" fmla="*/ 76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5" h="185">
                    <a:moveTo>
                      <a:pt x="179" y="74"/>
                    </a:moveTo>
                    <a:cubicBezTo>
                      <a:pt x="170" y="72"/>
                      <a:pt x="170" y="72"/>
                      <a:pt x="170" y="72"/>
                    </a:cubicBezTo>
                    <a:cubicBezTo>
                      <a:pt x="168" y="65"/>
                      <a:pt x="166" y="58"/>
                      <a:pt x="162" y="52"/>
                    </a:cubicBezTo>
                    <a:cubicBezTo>
                      <a:pt x="167" y="44"/>
                      <a:pt x="167" y="44"/>
                      <a:pt x="167" y="44"/>
                    </a:cubicBezTo>
                    <a:cubicBezTo>
                      <a:pt x="168" y="42"/>
                      <a:pt x="169" y="38"/>
                      <a:pt x="167" y="36"/>
                    </a:cubicBezTo>
                    <a:cubicBezTo>
                      <a:pt x="149" y="18"/>
                      <a:pt x="149" y="18"/>
                      <a:pt x="149" y="18"/>
                    </a:cubicBezTo>
                    <a:cubicBezTo>
                      <a:pt x="148" y="17"/>
                      <a:pt x="147" y="17"/>
                      <a:pt x="146" y="17"/>
                    </a:cubicBezTo>
                    <a:cubicBezTo>
                      <a:pt x="144" y="17"/>
                      <a:pt x="142" y="17"/>
                      <a:pt x="141" y="18"/>
                    </a:cubicBezTo>
                    <a:cubicBezTo>
                      <a:pt x="133" y="23"/>
                      <a:pt x="133" y="23"/>
                      <a:pt x="133" y="23"/>
                    </a:cubicBezTo>
                    <a:cubicBezTo>
                      <a:pt x="127" y="19"/>
                      <a:pt x="120" y="17"/>
                      <a:pt x="113" y="15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10" y="3"/>
                      <a:pt x="108" y="0"/>
                      <a:pt x="105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7" y="0"/>
                      <a:pt x="75" y="3"/>
                      <a:pt x="74" y="6"/>
                    </a:cubicBezTo>
                    <a:cubicBezTo>
                      <a:pt x="72" y="15"/>
                      <a:pt x="72" y="15"/>
                      <a:pt x="72" y="15"/>
                    </a:cubicBezTo>
                    <a:cubicBezTo>
                      <a:pt x="65" y="17"/>
                      <a:pt x="58" y="19"/>
                      <a:pt x="52" y="23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3" y="17"/>
                      <a:pt x="41" y="17"/>
                      <a:pt x="40" y="17"/>
                    </a:cubicBezTo>
                    <a:cubicBezTo>
                      <a:pt x="38" y="17"/>
                      <a:pt x="37" y="17"/>
                      <a:pt x="36" y="1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6" y="38"/>
                      <a:pt x="17" y="42"/>
                      <a:pt x="18" y="44"/>
                    </a:cubicBezTo>
                    <a:cubicBezTo>
                      <a:pt x="23" y="52"/>
                      <a:pt x="23" y="52"/>
                      <a:pt x="23" y="52"/>
                    </a:cubicBezTo>
                    <a:cubicBezTo>
                      <a:pt x="19" y="58"/>
                      <a:pt x="17" y="65"/>
                      <a:pt x="15" y="72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3" y="75"/>
                      <a:pt x="0" y="77"/>
                      <a:pt x="0" y="80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0" y="108"/>
                      <a:pt x="3" y="110"/>
                      <a:pt x="6" y="111"/>
                    </a:cubicBezTo>
                    <a:cubicBezTo>
                      <a:pt x="15" y="113"/>
                      <a:pt x="15" y="113"/>
                      <a:pt x="15" y="113"/>
                    </a:cubicBezTo>
                    <a:cubicBezTo>
                      <a:pt x="17" y="120"/>
                      <a:pt x="19" y="127"/>
                      <a:pt x="23" y="133"/>
                    </a:cubicBezTo>
                    <a:cubicBezTo>
                      <a:pt x="18" y="141"/>
                      <a:pt x="18" y="141"/>
                      <a:pt x="18" y="141"/>
                    </a:cubicBezTo>
                    <a:cubicBezTo>
                      <a:pt x="17" y="143"/>
                      <a:pt x="16" y="147"/>
                      <a:pt x="18" y="149"/>
                    </a:cubicBezTo>
                    <a:cubicBezTo>
                      <a:pt x="36" y="167"/>
                      <a:pt x="36" y="167"/>
                      <a:pt x="36" y="167"/>
                    </a:cubicBezTo>
                    <a:cubicBezTo>
                      <a:pt x="37" y="168"/>
                      <a:pt x="38" y="168"/>
                      <a:pt x="39" y="168"/>
                    </a:cubicBezTo>
                    <a:cubicBezTo>
                      <a:pt x="41" y="168"/>
                      <a:pt x="43" y="168"/>
                      <a:pt x="44" y="167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58" y="166"/>
                      <a:pt x="65" y="168"/>
                      <a:pt x="72" y="170"/>
                    </a:cubicBezTo>
                    <a:cubicBezTo>
                      <a:pt x="74" y="179"/>
                      <a:pt x="74" y="179"/>
                      <a:pt x="74" y="179"/>
                    </a:cubicBezTo>
                    <a:cubicBezTo>
                      <a:pt x="75" y="182"/>
                      <a:pt x="77" y="185"/>
                      <a:pt x="80" y="185"/>
                    </a:cubicBezTo>
                    <a:cubicBezTo>
                      <a:pt x="105" y="185"/>
                      <a:pt x="105" y="185"/>
                      <a:pt x="105" y="185"/>
                    </a:cubicBezTo>
                    <a:cubicBezTo>
                      <a:pt x="108" y="185"/>
                      <a:pt x="110" y="182"/>
                      <a:pt x="111" y="179"/>
                    </a:cubicBezTo>
                    <a:cubicBezTo>
                      <a:pt x="113" y="170"/>
                      <a:pt x="113" y="170"/>
                      <a:pt x="113" y="170"/>
                    </a:cubicBezTo>
                    <a:cubicBezTo>
                      <a:pt x="120" y="168"/>
                      <a:pt x="127" y="166"/>
                      <a:pt x="133" y="162"/>
                    </a:cubicBezTo>
                    <a:cubicBezTo>
                      <a:pt x="141" y="167"/>
                      <a:pt x="141" y="167"/>
                      <a:pt x="141" y="167"/>
                    </a:cubicBezTo>
                    <a:cubicBezTo>
                      <a:pt x="142" y="168"/>
                      <a:pt x="144" y="168"/>
                      <a:pt x="146" y="168"/>
                    </a:cubicBezTo>
                    <a:cubicBezTo>
                      <a:pt x="147" y="168"/>
                      <a:pt x="148" y="168"/>
                      <a:pt x="149" y="167"/>
                    </a:cubicBezTo>
                    <a:cubicBezTo>
                      <a:pt x="167" y="149"/>
                      <a:pt x="167" y="149"/>
                      <a:pt x="167" y="149"/>
                    </a:cubicBezTo>
                    <a:cubicBezTo>
                      <a:pt x="169" y="147"/>
                      <a:pt x="169" y="143"/>
                      <a:pt x="167" y="141"/>
                    </a:cubicBezTo>
                    <a:cubicBezTo>
                      <a:pt x="162" y="133"/>
                      <a:pt x="162" y="133"/>
                      <a:pt x="162" y="133"/>
                    </a:cubicBezTo>
                    <a:cubicBezTo>
                      <a:pt x="166" y="127"/>
                      <a:pt x="168" y="120"/>
                      <a:pt x="170" y="113"/>
                    </a:cubicBezTo>
                    <a:cubicBezTo>
                      <a:pt x="179" y="111"/>
                      <a:pt x="179" y="111"/>
                      <a:pt x="179" y="111"/>
                    </a:cubicBezTo>
                    <a:cubicBezTo>
                      <a:pt x="182" y="110"/>
                      <a:pt x="185" y="108"/>
                      <a:pt x="185" y="105"/>
                    </a:cubicBezTo>
                    <a:cubicBezTo>
                      <a:pt x="185" y="80"/>
                      <a:pt x="185" y="80"/>
                      <a:pt x="185" y="80"/>
                    </a:cubicBezTo>
                    <a:cubicBezTo>
                      <a:pt x="185" y="77"/>
                      <a:pt x="182" y="75"/>
                      <a:pt x="179" y="74"/>
                    </a:cubicBezTo>
                    <a:close/>
                    <a:moveTo>
                      <a:pt x="177" y="103"/>
                    </a:moveTo>
                    <a:cubicBezTo>
                      <a:pt x="177" y="103"/>
                      <a:pt x="177" y="103"/>
                      <a:pt x="177" y="103"/>
                    </a:cubicBezTo>
                    <a:cubicBezTo>
                      <a:pt x="168" y="105"/>
                      <a:pt x="168" y="105"/>
                      <a:pt x="168" y="105"/>
                    </a:cubicBezTo>
                    <a:cubicBezTo>
                      <a:pt x="165" y="106"/>
                      <a:pt x="163" y="108"/>
                      <a:pt x="162" y="111"/>
                    </a:cubicBezTo>
                    <a:cubicBezTo>
                      <a:pt x="161" y="117"/>
                      <a:pt x="158" y="123"/>
                      <a:pt x="155" y="129"/>
                    </a:cubicBezTo>
                    <a:cubicBezTo>
                      <a:pt x="153" y="131"/>
                      <a:pt x="153" y="134"/>
                      <a:pt x="155" y="137"/>
                    </a:cubicBezTo>
                    <a:cubicBezTo>
                      <a:pt x="160" y="145"/>
                      <a:pt x="160" y="145"/>
                      <a:pt x="160" y="145"/>
                    </a:cubicBezTo>
                    <a:cubicBezTo>
                      <a:pt x="145" y="160"/>
                      <a:pt x="145" y="160"/>
                      <a:pt x="145" y="160"/>
                    </a:cubicBezTo>
                    <a:cubicBezTo>
                      <a:pt x="145" y="160"/>
                      <a:pt x="145" y="160"/>
                      <a:pt x="145" y="160"/>
                    </a:cubicBezTo>
                    <a:cubicBezTo>
                      <a:pt x="137" y="155"/>
                      <a:pt x="137" y="155"/>
                      <a:pt x="137" y="155"/>
                    </a:cubicBezTo>
                    <a:cubicBezTo>
                      <a:pt x="136" y="154"/>
                      <a:pt x="134" y="154"/>
                      <a:pt x="133" y="154"/>
                    </a:cubicBezTo>
                    <a:cubicBezTo>
                      <a:pt x="131" y="154"/>
                      <a:pt x="130" y="154"/>
                      <a:pt x="129" y="155"/>
                    </a:cubicBezTo>
                    <a:cubicBezTo>
                      <a:pt x="123" y="158"/>
                      <a:pt x="117" y="160"/>
                      <a:pt x="111" y="162"/>
                    </a:cubicBezTo>
                    <a:cubicBezTo>
                      <a:pt x="108" y="163"/>
                      <a:pt x="106" y="165"/>
                      <a:pt x="105" y="168"/>
                    </a:cubicBezTo>
                    <a:cubicBezTo>
                      <a:pt x="103" y="177"/>
                      <a:pt x="103" y="177"/>
                      <a:pt x="103" y="177"/>
                    </a:cubicBezTo>
                    <a:cubicBezTo>
                      <a:pt x="103" y="177"/>
                      <a:pt x="103" y="177"/>
                      <a:pt x="103" y="177"/>
                    </a:cubicBezTo>
                    <a:cubicBezTo>
                      <a:pt x="82" y="177"/>
                      <a:pt x="82" y="177"/>
                      <a:pt x="82" y="177"/>
                    </a:cubicBezTo>
                    <a:cubicBezTo>
                      <a:pt x="80" y="168"/>
                      <a:pt x="80" y="168"/>
                      <a:pt x="80" y="168"/>
                    </a:cubicBezTo>
                    <a:cubicBezTo>
                      <a:pt x="79" y="165"/>
                      <a:pt x="77" y="163"/>
                      <a:pt x="74" y="162"/>
                    </a:cubicBezTo>
                    <a:cubicBezTo>
                      <a:pt x="68" y="160"/>
                      <a:pt x="62" y="158"/>
                      <a:pt x="57" y="155"/>
                    </a:cubicBezTo>
                    <a:cubicBezTo>
                      <a:pt x="55" y="154"/>
                      <a:pt x="54" y="154"/>
                      <a:pt x="52" y="154"/>
                    </a:cubicBezTo>
                    <a:cubicBezTo>
                      <a:pt x="51" y="154"/>
                      <a:pt x="49" y="154"/>
                      <a:pt x="48" y="155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26" y="145"/>
                      <a:pt x="26" y="145"/>
                      <a:pt x="26" y="145"/>
                    </a:cubicBezTo>
                    <a:cubicBezTo>
                      <a:pt x="30" y="137"/>
                      <a:pt x="30" y="137"/>
                      <a:pt x="30" y="137"/>
                    </a:cubicBezTo>
                    <a:cubicBezTo>
                      <a:pt x="32" y="134"/>
                      <a:pt x="32" y="131"/>
                      <a:pt x="30" y="129"/>
                    </a:cubicBezTo>
                    <a:cubicBezTo>
                      <a:pt x="27" y="123"/>
                      <a:pt x="25" y="117"/>
                      <a:pt x="23" y="111"/>
                    </a:cubicBezTo>
                    <a:cubicBezTo>
                      <a:pt x="22" y="108"/>
                      <a:pt x="20" y="106"/>
                      <a:pt x="17" y="105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103"/>
                      <a:pt x="8" y="103"/>
                      <a:pt x="8" y="103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17" y="80"/>
                      <a:pt x="17" y="80"/>
                      <a:pt x="17" y="80"/>
                    </a:cubicBezTo>
                    <a:cubicBezTo>
                      <a:pt x="20" y="79"/>
                      <a:pt x="22" y="77"/>
                      <a:pt x="23" y="74"/>
                    </a:cubicBezTo>
                    <a:cubicBezTo>
                      <a:pt x="25" y="68"/>
                      <a:pt x="27" y="62"/>
                      <a:pt x="30" y="57"/>
                    </a:cubicBezTo>
                    <a:cubicBezTo>
                      <a:pt x="32" y="54"/>
                      <a:pt x="32" y="51"/>
                      <a:pt x="30" y="48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8" y="30"/>
                      <a:pt x="48" y="30"/>
                      <a:pt x="48" y="30"/>
                    </a:cubicBezTo>
                    <a:cubicBezTo>
                      <a:pt x="49" y="31"/>
                      <a:pt x="51" y="31"/>
                      <a:pt x="52" y="31"/>
                    </a:cubicBezTo>
                    <a:cubicBezTo>
                      <a:pt x="54" y="31"/>
                      <a:pt x="55" y="31"/>
                      <a:pt x="57" y="30"/>
                    </a:cubicBezTo>
                    <a:cubicBezTo>
                      <a:pt x="62" y="27"/>
                      <a:pt x="68" y="25"/>
                      <a:pt x="74" y="23"/>
                    </a:cubicBezTo>
                    <a:cubicBezTo>
                      <a:pt x="77" y="22"/>
                      <a:pt x="79" y="20"/>
                      <a:pt x="80" y="17"/>
                    </a:cubicBezTo>
                    <a:cubicBezTo>
                      <a:pt x="82" y="8"/>
                      <a:pt x="82" y="8"/>
                      <a:pt x="82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3" y="8"/>
                      <a:pt x="103" y="8"/>
                      <a:pt x="103" y="8"/>
                    </a:cubicBezTo>
                    <a:cubicBezTo>
                      <a:pt x="105" y="17"/>
                      <a:pt x="105" y="17"/>
                      <a:pt x="105" y="17"/>
                    </a:cubicBezTo>
                    <a:cubicBezTo>
                      <a:pt x="106" y="20"/>
                      <a:pt x="108" y="22"/>
                      <a:pt x="111" y="23"/>
                    </a:cubicBezTo>
                    <a:cubicBezTo>
                      <a:pt x="117" y="25"/>
                      <a:pt x="123" y="27"/>
                      <a:pt x="129" y="30"/>
                    </a:cubicBezTo>
                    <a:cubicBezTo>
                      <a:pt x="130" y="31"/>
                      <a:pt x="131" y="31"/>
                      <a:pt x="133" y="31"/>
                    </a:cubicBezTo>
                    <a:cubicBezTo>
                      <a:pt x="134" y="31"/>
                      <a:pt x="136" y="31"/>
                      <a:pt x="137" y="30"/>
                    </a:cubicBezTo>
                    <a:cubicBezTo>
                      <a:pt x="145" y="26"/>
                      <a:pt x="145" y="26"/>
                      <a:pt x="145" y="26"/>
                    </a:cubicBezTo>
                    <a:cubicBezTo>
                      <a:pt x="160" y="40"/>
                      <a:pt x="160" y="40"/>
                      <a:pt x="160" y="40"/>
                    </a:cubicBezTo>
                    <a:cubicBezTo>
                      <a:pt x="160" y="40"/>
                      <a:pt x="160" y="40"/>
                      <a:pt x="160" y="40"/>
                    </a:cubicBezTo>
                    <a:cubicBezTo>
                      <a:pt x="155" y="48"/>
                      <a:pt x="155" y="48"/>
                      <a:pt x="155" y="48"/>
                    </a:cubicBezTo>
                    <a:cubicBezTo>
                      <a:pt x="153" y="51"/>
                      <a:pt x="153" y="54"/>
                      <a:pt x="155" y="57"/>
                    </a:cubicBezTo>
                    <a:cubicBezTo>
                      <a:pt x="158" y="62"/>
                      <a:pt x="161" y="68"/>
                      <a:pt x="162" y="74"/>
                    </a:cubicBezTo>
                    <a:cubicBezTo>
                      <a:pt x="163" y="77"/>
                      <a:pt x="165" y="79"/>
                      <a:pt x="168" y="80"/>
                    </a:cubicBezTo>
                    <a:cubicBezTo>
                      <a:pt x="177" y="82"/>
                      <a:pt x="177" y="82"/>
                      <a:pt x="177" y="82"/>
                    </a:cubicBezTo>
                    <a:lnTo>
                      <a:pt x="177" y="103"/>
                    </a:lnTo>
                    <a:close/>
                    <a:moveTo>
                      <a:pt x="93" y="42"/>
                    </a:moveTo>
                    <a:cubicBezTo>
                      <a:pt x="65" y="42"/>
                      <a:pt x="42" y="65"/>
                      <a:pt x="42" y="93"/>
                    </a:cubicBezTo>
                    <a:cubicBezTo>
                      <a:pt x="42" y="120"/>
                      <a:pt x="65" y="143"/>
                      <a:pt x="93" y="143"/>
                    </a:cubicBezTo>
                    <a:cubicBezTo>
                      <a:pt x="121" y="143"/>
                      <a:pt x="143" y="120"/>
                      <a:pt x="143" y="93"/>
                    </a:cubicBezTo>
                    <a:cubicBezTo>
                      <a:pt x="143" y="65"/>
                      <a:pt x="121" y="42"/>
                      <a:pt x="93" y="42"/>
                    </a:cubicBezTo>
                    <a:close/>
                    <a:moveTo>
                      <a:pt x="93" y="50"/>
                    </a:moveTo>
                    <a:cubicBezTo>
                      <a:pt x="107" y="50"/>
                      <a:pt x="120" y="58"/>
                      <a:pt x="127" y="68"/>
                    </a:cubicBezTo>
                    <a:cubicBezTo>
                      <a:pt x="105" y="81"/>
                      <a:pt x="105" y="81"/>
                      <a:pt x="105" y="81"/>
                    </a:cubicBezTo>
                    <a:cubicBezTo>
                      <a:pt x="102" y="78"/>
                      <a:pt x="97" y="76"/>
                      <a:pt x="93" y="76"/>
                    </a:cubicBezTo>
                    <a:cubicBezTo>
                      <a:pt x="88" y="76"/>
                      <a:pt x="83" y="78"/>
                      <a:pt x="80" y="81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66" y="58"/>
                      <a:pt x="78" y="50"/>
                      <a:pt x="93" y="50"/>
                    </a:cubicBezTo>
                    <a:close/>
                    <a:moveTo>
                      <a:pt x="88" y="135"/>
                    </a:moveTo>
                    <a:cubicBezTo>
                      <a:pt x="67" y="132"/>
                      <a:pt x="50" y="114"/>
                      <a:pt x="50" y="93"/>
                    </a:cubicBezTo>
                    <a:cubicBezTo>
                      <a:pt x="50" y="87"/>
                      <a:pt x="52" y="81"/>
                      <a:pt x="54" y="76"/>
                    </a:cubicBezTo>
                    <a:cubicBezTo>
                      <a:pt x="76" y="88"/>
                      <a:pt x="76" y="88"/>
                      <a:pt x="76" y="88"/>
                    </a:cubicBezTo>
                    <a:cubicBezTo>
                      <a:pt x="76" y="90"/>
                      <a:pt x="76" y="91"/>
                      <a:pt x="76" y="93"/>
                    </a:cubicBezTo>
                    <a:cubicBezTo>
                      <a:pt x="76" y="100"/>
                      <a:pt x="81" y="107"/>
                      <a:pt x="88" y="109"/>
                    </a:cubicBezTo>
                    <a:lnTo>
                      <a:pt x="88" y="135"/>
                    </a:lnTo>
                    <a:close/>
                    <a:moveTo>
                      <a:pt x="84" y="93"/>
                    </a:moveTo>
                    <a:cubicBezTo>
                      <a:pt x="84" y="88"/>
                      <a:pt x="88" y="84"/>
                      <a:pt x="93" y="84"/>
                    </a:cubicBezTo>
                    <a:cubicBezTo>
                      <a:pt x="97" y="84"/>
                      <a:pt x="101" y="88"/>
                      <a:pt x="101" y="93"/>
                    </a:cubicBezTo>
                    <a:cubicBezTo>
                      <a:pt x="101" y="97"/>
                      <a:pt x="97" y="101"/>
                      <a:pt x="93" y="101"/>
                    </a:cubicBezTo>
                    <a:cubicBezTo>
                      <a:pt x="88" y="101"/>
                      <a:pt x="84" y="97"/>
                      <a:pt x="84" y="93"/>
                    </a:cubicBezTo>
                    <a:close/>
                    <a:moveTo>
                      <a:pt x="135" y="93"/>
                    </a:moveTo>
                    <a:cubicBezTo>
                      <a:pt x="135" y="114"/>
                      <a:pt x="118" y="132"/>
                      <a:pt x="97" y="135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04" y="107"/>
                      <a:pt x="109" y="100"/>
                      <a:pt x="109" y="93"/>
                    </a:cubicBezTo>
                    <a:cubicBezTo>
                      <a:pt x="109" y="91"/>
                      <a:pt x="109" y="90"/>
                      <a:pt x="109" y="88"/>
                    </a:cubicBezTo>
                    <a:cubicBezTo>
                      <a:pt x="131" y="76"/>
                      <a:pt x="131" y="76"/>
                      <a:pt x="131" y="76"/>
                    </a:cubicBezTo>
                    <a:cubicBezTo>
                      <a:pt x="134" y="81"/>
                      <a:pt x="135" y="87"/>
                      <a:pt x="135" y="93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28928" tIns="14464" rIns="28928" bIns="14464" numCol="1" anchor="t" anchorCtr="0" compatLnSpc="1">
                <a:prstTxWarp prst="textNoShape">
                  <a:avLst/>
                </a:prstTxWarp>
              </a:bodyPr>
              <a:lstStyle/>
              <a:p>
                <a:pPr defTabSz="457189">
                  <a:defRPr/>
                </a:pPr>
                <a:endParaRPr lang="en-US" sz="600" kern="0" dirty="0">
                  <a:solidFill>
                    <a:schemeClr val="bg1"/>
                  </a:solidFill>
                  <a:latin typeface="Tahoma"/>
                </a:endParaRP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4131379" y="2059955"/>
            <a:ext cx="3905580" cy="3125577"/>
            <a:chOff x="4305572" y="1707253"/>
            <a:chExt cx="3905580" cy="3125577"/>
          </a:xfrm>
        </p:grpSpPr>
        <p:sp>
          <p:nvSpPr>
            <p:cNvPr id="10" name="TextBox 9"/>
            <p:cNvSpPr txBox="1"/>
            <p:nvPr/>
          </p:nvSpPr>
          <p:spPr>
            <a:xfrm>
              <a:off x="4305572" y="3509542"/>
              <a:ext cx="39055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570"/>
              <a:r>
                <a:rPr 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Raleway"/>
                </a:rPr>
                <a:t>User-friendly Resources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59783" y="4001833"/>
              <a:ext cx="33971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Myriad Apple Text"/>
                </a:rPr>
                <a:t>Get started immediately</a:t>
              </a:r>
            </a:p>
            <a:p>
              <a:pPr algn="ctr"/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Myriad Apple Text"/>
              </a:endParaRPr>
            </a:p>
            <a:p>
              <a:pPr algn="ctr"/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Myriad Apple Text"/>
                </a:rPr>
                <a:t>Easy to access and learn.  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511173" y="1707253"/>
              <a:ext cx="1494379" cy="1494379"/>
              <a:chOff x="5511173" y="1707253"/>
              <a:chExt cx="1494379" cy="1494379"/>
            </a:xfrm>
          </p:grpSpPr>
          <p:sp>
            <p:nvSpPr>
              <p:cNvPr id="22" name="Oval 21"/>
              <p:cNvSpPr/>
              <p:nvPr/>
            </p:nvSpPr>
            <p:spPr>
              <a:xfrm>
                <a:off x="5511173" y="1707253"/>
                <a:ext cx="1494379" cy="1494379"/>
              </a:xfrm>
              <a:prstGeom prst="ellipse">
                <a:avLst/>
              </a:prstGeom>
              <a:gradFill flip="none" rotWithShape="1">
                <a:gsLst>
                  <a:gs pos="0">
                    <a:srgbClr val="00B2A9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37336" y="2009337"/>
                <a:ext cx="1042053" cy="89021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4526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B4984C6C-18A0-42B2-AC28-2096A133A4F9}"/>
              </a:ext>
            </a:extLst>
          </p:cNvPr>
          <p:cNvSpPr txBox="1">
            <a:spLocks/>
          </p:cNvSpPr>
          <p:nvPr/>
        </p:nvSpPr>
        <p:spPr>
          <a:xfrm>
            <a:off x="5802401" y="1605586"/>
            <a:ext cx="5511267" cy="1382148"/>
          </a:xfrm>
          <a:prstGeom prst="rect">
            <a:avLst/>
          </a:prstGeom>
        </p:spPr>
        <p:txBody>
          <a:bodyPr vert="horz" lIns="609600" tIns="60960" rIns="609600" bIns="60960" rtlCol="0" anchor="ctr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>
                <a:solidFill>
                  <a:schemeClr val="tx1"/>
                </a:solidFill>
                <a:latin typeface="Gotham Book" charset="0"/>
                <a:ea typeface="Gotham Book" charset="0"/>
                <a:cs typeface="Gotham Book" charset="0"/>
              </a:defRPr>
            </a:lvl1pPr>
          </a:lstStyle>
          <a:p>
            <a:pPr defTabSz="1219170">
              <a:defRPr/>
            </a:pPr>
            <a:r>
              <a:rPr lang="en-US" sz="3100" b="1" spc="-50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ea typeface="+mj-ea"/>
                <a:cs typeface="Arial" panose="020B0604020202020204" pitchFamily="34" charset="0"/>
              </a:rPr>
              <a:t>Daniel Alfredsson</a:t>
            </a: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7E319AFE-EF60-4719-AABC-A35C291F08E0}"/>
              </a:ext>
            </a:extLst>
          </p:cNvPr>
          <p:cNvSpPr txBox="1">
            <a:spLocks/>
          </p:cNvSpPr>
          <p:nvPr/>
        </p:nvSpPr>
        <p:spPr>
          <a:xfrm>
            <a:off x="378496" y="1662329"/>
            <a:ext cx="5232583" cy="1442413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67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defTabSz="1219170">
              <a:defRPr/>
            </a:pPr>
            <a:r>
              <a:rPr lang="en-US" sz="3100" b="1" spc="-50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cs typeface="Arial" panose="020B0604020202020204" pitchFamily="34" charset="0"/>
              </a:rPr>
              <a:t>Mike</a:t>
            </a:r>
            <a:r>
              <a:rPr lang="en-US" sz="3733" b="1" dirty="0">
                <a:solidFill>
                  <a:prstClr val="black"/>
                </a:solidFill>
                <a:latin typeface="Calibri Light" panose="020F0302020204030204"/>
              </a:rPr>
              <a:t> </a:t>
            </a:r>
            <a:r>
              <a:rPr lang="en-US" sz="3100" b="1" spc="-50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  <a:latin typeface="+mj-lt"/>
                <a:cs typeface="Arial" panose="020B0604020202020204" pitchFamily="34" charset="0"/>
              </a:rPr>
              <a:t>Preston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1CACF32-99C6-447B-AEAE-C774B2235C93}"/>
              </a:ext>
            </a:extLst>
          </p:cNvPr>
          <p:cNvGrpSpPr/>
          <p:nvPr/>
        </p:nvGrpSpPr>
        <p:grpSpPr>
          <a:xfrm>
            <a:off x="219296" y="3206503"/>
            <a:ext cx="12486468" cy="2488037"/>
            <a:chOff x="-39864" y="2972394"/>
            <a:chExt cx="7274718" cy="1260330"/>
          </a:xfrm>
        </p:grpSpPr>
        <p:sp>
          <p:nvSpPr>
            <p:cNvPr id="65" name="Text Placeholder 5">
              <a:extLst>
                <a:ext uri="{FF2B5EF4-FFF2-40B4-BE49-F238E27FC236}">
                  <a16:creationId xmlns:a16="http://schemas.microsoft.com/office/drawing/2014/main" id="{41CC8E7F-7CD7-4472-BB76-67470E15EA81}"/>
                </a:ext>
              </a:extLst>
            </p:cNvPr>
            <p:cNvSpPr txBox="1">
              <a:spLocks/>
            </p:cNvSpPr>
            <p:nvPr/>
          </p:nvSpPr>
          <p:spPr>
            <a:xfrm>
              <a:off x="-39864" y="2979884"/>
              <a:ext cx="868083" cy="1243038"/>
            </a:xfrm>
            <a:prstGeom prst="rect">
              <a:avLst/>
            </a:prstGeom>
          </p:spPr>
          <p:txBody>
            <a:bodyPr vert="horz" lIns="216747" tIns="108373" rIns="216747" bIns="108373" rtlCol="0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609570">
                <a:defRPr/>
              </a:pPr>
              <a:r>
                <a:rPr lang="en-US" sz="2400" b="1" spc="-50" dirty="0">
                  <a:solidFill>
                    <a:schemeClr val="bg1"/>
                  </a:solidFill>
                  <a:latin typeface="+mn-lt"/>
                  <a:ea typeface="+mj-ea"/>
                  <a:cs typeface="Arial" panose="020B0604020202020204" pitchFamily="34" charset="0"/>
                </a:rPr>
                <a:t>Tweets</a:t>
              </a:r>
            </a:p>
            <a:p>
              <a:pPr algn="r" defTabSz="609570">
                <a:defRPr/>
              </a:pPr>
              <a:r>
                <a:rPr lang="en-US" sz="2400" b="1" spc="-50" dirty="0">
                  <a:solidFill>
                    <a:schemeClr val="bg1"/>
                  </a:solidFill>
                  <a:latin typeface="+mn-lt"/>
                  <a:ea typeface="+mj-ea"/>
                  <a:cs typeface="Arial" panose="020B0604020202020204" pitchFamily="34" charset="0"/>
                </a:rPr>
                <a:t>Codes</a:t>
              </a:r>
            </a:p>
            <a:p>
              <a:pPr algn="r" defTabSz="609570">
                <a:defRPr/>
              </a:pPr>
              <a:r>
                <a:rPr lang="en-US" sz="2400" b="1" spc="-50" dirty="0">
                  <a:solidFill>
                    <a:schemeClr val="bg1"/>
                  </a:solidFill>
                  <a:latin typeface="+mn-lt"/>
                  <a:ea typeface="+mj-ea"/>
                  <a:cs typeface="Arial" panose="020B0604020202020204" pitchFamily="34" charset="0"/>
                </a:rPr>
                <a:t>Works</a:t>
              </a:r>
            </a:p>
            <a:p>
              <a:pPr algn="r" defTabSz="609570">
                <a:defRPr/>
              </a:pPr>
              <a:r>
                <a:rPr lang="en-US" sz="2400" b="1" spc="-50" dirty="0">
                  <a:solidFill>
                    <a:schemeClr val="bg1"/>
                  </a:solidFill>
                  <a:latin typeface="+mn-lt"/>
                  <a:ea typeface="+mj-ea"/>
                  <a:cs typeface="Arial" panose="020B0604020202020204" pitchFamily="34" charset="0"/>
                </a:rPr>
                <a:t>Does</a:t>
              </a:r>
            </a:p>
            <a:p>
              <a:pPr algn="r" defTabSz="609570">
                <a:defRPr/>
              </a:pPr>
              <a:r>
                <a:rPr lang="en-US" sz="2400" b="1" spc="-50" dirty="0">
                  <a:solidFill>
                    <a:schemeClr val="bg1"/>
                  </a:solidFill>
                  <a:latin typeface="+mn-lt"/>
                  <a:ea typeface="+mj-ea"/>
                  <a:cs typeface="Arial" panose="020B0604020202020204" pitchFamily="34" charset="0"/>
                </a:rPr>
                <a:t>Likes</a:t>
              </a:r>
            </a:p>
          </p:txBody>
        </p:sp>
        <p:sp>
          <p:nvSpPr>
            <p:cNvPr id="66" name="Text Placeholder 5">
              <a:extLst>
                <a:ext uri="{FF2B5EF4-FFF2-40B4-BE49-F238E27FC236}">
                  <a16:creationId xmlns:a16="http://schemas.microsoft.com/office/drawing/2014/main" id="{6961A3BA-F714-461A-AAEB-975B2CB4F833}"/>
                </a:ext>
              </a:extLst>
            </p:cNvPr>
            <p:cNvSpPr txBox="1">
              <a:spLocks/>
            </p:cNvSpPr>
            <p:nvPr/>
          </p:nvSpPr>
          <p:spPr>
            <a:xfrm>
              <a:off x="828219" y="2982197"/>
              <a:ext cx="3076286" cy="1250527"/>
            </a:xfrm>
            <a:prstGeom prst="rect">
              <a:avLst/>
            </a:prstGeom>
          </p:spPr>
          <p:txBody>
            <a:bodyPr vert="horz" lIns="216747" tIns="108373" rIns="216747" bIns="108373" rtlCol="0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      mwpreston</a:t>
              </a:r>
            </a:p>
            <a:p>
              <a:pPr defTabSz="609570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      mwpreston</a:t>
              </a:r>
            </a:p>
            <a:p>
              <a:pPr defTabSz="609570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Developer Advocate @ Rubrik</a:t>
              </a:r>
            </a:p>
            <a:p>
              <a:pPr defTabSz="609570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Coding, Writing, Talking</a:t>
              </a:r>
            </a:p>
            <a:p>
              <a:pPr defTabSz="609570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Hockey and Maple Syrup</a:t>
              </a:r>
            </a:p>
          </p:txBody>
        </p:sp>
        <p:sp>
          <p:nvSpPr>
            <p:cNvPr id="14" name="Text Placeholder 5">
              <a:extLst>
                <a:ext uri="{FF2B5EF4-FFF2-40B4-BE49-F238E27FC236}">
                  <a16:creationId xmlns:a16="http://schemas.microsoft.com/office/drawing/2014/main" id="{CC367FA1-C8E4-4291-91FE-BA5C50A4C2C3}"/>
                </a:ext>
              </a:extLst>
            </p:cNvPr>
            <p:cNvSpPr txBox="1">
              <a:spLocks/>
            </p:cNvSpPr>
            <p:nvPr/>
          </p:nvSpPr>
          <p:spPr>
            <a:xfrm>
              <a:off x="4158568" y="2972394"/>
              <a:ext cx="3076286" cy="1250527"/>
            </a:xfrm>
            <a:prstGeom prst="rect">
              <a:avLst/>
            </a:prstGeom>
          </p:spPr>
          <p:txBody>
            <a:bodyPr vert="horz" lIns="216747" tIns="108373" rIns="216747" bIns="108373" rtlCol="0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09570">
                <a:defRPr/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Technology Evangelist @ </a:t>
              </a:r>
              <a:r>
                <a:rPr lang="en-US" sz="2000" dirty="0" err="1">
                  <a:solidFill>
                    <a:schemeClr val="bg1"/>
                  </a:solidFill>
                  <a:latin typeface="+mj-lt"/>
                </a:rPr>
                <a:t>Trygg</a:t>
              </a: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-Hansa</a:t>
              </a:r>
            </a:p>
            <a:p>
              <a:pPr defTabSz="609570">
                <a:defRPr/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Lead-architect, Coding, Talking</a:t>
              </a:r>
            </a:p>
            <a:p>
              <a:pPr defTabSz="609570">
                <a:defRPr/>
              </a:pPr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Cloud Tech, Tennis and Golf</a:t>
              </a:r>
            </a:p>
          </p:txBody>
        </p:sp>
      </p:grpSp>
      <p:pic>
        <p:nvPicPr>
          <p:cNvPr id="77" name="Picture 76" descr="A close up of a logo&#10;&#10;Description automatically generated">
            <a:extLst>
              <a:ext uri="{FF2B5EF4-FFF2-40B4-BE49-F238E27FC236}">
                <a16:creationId xmlns:a16="http://schemas.microsoft.com/office/drawing/2014/main" id="{66331374-60AC-426A-A196-BE16022B7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806" y="3256759"/>
            <a:ext cx="452825" cy="452825"/>
          </a:xfrm>
          <a:prstGeom prst="rect">
            <a:avLst/>
          </a:prstGeom>
        </p:spPr>
      </p:pic>
      <p:pic>
        <p:nvPicPr>
          <p:cNvPr id="81" name="Picture 80" descr="A close up of a logo&#10;&#10;Description automatically generated">
            <a:extLst>
              <a:ext uri="{FF2B5EF4-FFF2-40B4-BE49-F238E27FC236}">
                <a16:creationId xmlns:a16="http://schemas.microsoft.com/office/drawing/2014/main" id="{61B3D084-6B9A-493E-9CC3-44C83928C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806" y="3740488"/>
            <a:ext cx="406333" cy="406333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59BD84E5-1947-4FB0-A660-89EFB45AD918}"/>
              </a:ext>
            </a:extLst>
          </p:cNvPr>
          <p:cNvGrpSpPr/>
          <p:nvPr/>
        </p:nvGrpSpPr>
        <p:grpSpPr>
          <a:xfrm>
            <a:off x="5935571" y="3221287"/>
            <a:ext cx="7079111" cy="2473253"/>
            <a:chOff x="-219843" y="2979883"/>
            <a:chExt cx="4124348" cy="1252841"/>
          </a:xfrm>
        </p:grpSpPr>
        <p:sp>
          <p:nvSpPr>
            <p:cNvPr id="83" name="Text Placeholder 5">
              <a:extLst>
                <a:ext uri="{FF2B5EF4-FFF2-40B4-BE49-F238E27FC236}">
                  <a16:creationId xmlns:a16="http://schemas.microsoft.com/office/drawing/2014/main" id="{CE0BAF7E-63EC-4AD6-938A-8F62419F80CF}"/>
                </a:ext>
              </a:extLst>
            </p:cNvPr>
            <p:cNvSpPr txBox="1">
              <a:spLocks/>
            </p:cNvSpPr>
            <p:nvPr/>
          </p:nvSpPr>
          <p:spPr>
            <a:xfrm>
              <a:off x="-219843" y="2979883"/>
              <a:ext cx="868083" cy="1243038"/>
            </a:xfrm>
            <a:prstGeom prst="rect">
              <a:avLst/>
            </a:prstGeom>
          </p:spPr>
          <p:txBody>
            <a:bodyPr vert="horz" lIns="216747" tIns="108373" rIns="216747" bIns="108373" rtlCol="0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609570">
                <a:defRPr/>
              </a:pPr>
              <a:r>
                <a:rPr lang="en-US" sz="2000" b="1" spc="-50" dirty="0">
                  <a:solidFill>
                    <a:schemeClr val="bg1"/>
                  </a:solidFill>
                  <a:latin typeface="+mn-lt"/>
                  <a:ea typeface="+mj-ea"/>
                  <a:cs typeface="Arial" panose="020B0604020202020204" pitchFamily="34" charset="0"/>
                </a:rPr>
                <a:t>Works</a:t>
              </a:r>
            </a:p>
            <a:p>
              <a:pPr algn="r" defTabSz="609570">
                <a:defRPr/>
              </a:pPr>
              <a:r>
                <a:rPr lang="en-US" sz="2000" b="1" spc="-50" dirty="0">
                  <a:solidFill>
                    <a:schemeClr val="bg1"/>
                  </a:solidFill>
                  <a:latin typeface="+mn-lt"/>
                  <a:ea typeface="+mj-ea"/>
                  <a:cs typeface="Arial" panose="020B0604020202020204" pitchFamily="34" charset="0"/>
                </a:rPr>
                <a:t>Does</a:t>
              </a:r>
            </a:p>
            <a:p>
              <a:pPr algn="r" defTabSz="609570">
                <a:defRPr/>
              </a:pPr>
              <a:r>
                <a:rPr lang="en-US" sz="2000" b="1" spc="-50" dirty="0">
                  <a:solidFill>
                    <a:schemeClr val="bg1"/>
                  </a:solidFill>
                  <a:latin typeface="+mn-lt"/>
                  <a:ea typeface="+mj-ea"/>
                  <a:cs typeface="Arial" panose="020B0604020202020204" pitchFamily="34" charset="0"/>
                </a:rPr>
                <a:t>Likes</a:t>
              </a:r>
            </a:p>
          </p:txBody>
        </p:sp>
        <p:sp>
          <p:nvSpPr>
            <p:cNvPr id="84" name="Text Placeholder 5">
              <a:extLst>
                <a:ext uri="{FF2B5EF4-FFF2-40B4-BE49-F238E27FC236}">
                  <a16:creationId xmlns:a16="http://schemas.microsoft.com/office/drawing/2014/main" id="{6E8BAB8A-C3B6-41FB-8D84-9DA169C44C82}"/>
                </a:ext>
              </a:extLst>
            </p:cNvPr>
            <p:cNvSpPr txBox="1">
              <a:spLocks/>
            </p:cNvSpPr>
            <p:nvPr/>
          </p:nvSpPr>
          <p:spPr>
            <a:xfrm>
              <a:off x="828219" y="2982197"/>
              <a:ext cx="3076286" cy="1250527"/>
            </a:xfrm>
            <a:prstGeom prst="rect">
              <a:avLst/>
            </a:prstGeom>
          </p:spPr>
          <p:txBody>
            <a:bodyPr vert="horz" lIns="216747" tIns="108373" rIns="216747" bIns="108373" rtlCol="0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5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1pPr>
              <a:lvl2pPr marL="3429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10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2pPr>
              <a:lvl3pPr marL="6858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90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3pPr>
              <a:lvl4pPr marL="10287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4pPr>
              <a:lvl5pPr marL="13716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b="0" i="0" kern="1200">
                  <a:solidFill>
                    <a:schemeClr val="bg1">
                      <a:lumMod val="65000"/>
                    </a:schemeClr>
                  </a:solidFill>
                  <a:latin typeface="Tahoma"/>
                  <a:ea typeface="+mn-ea"/>
                  <a:cs typeface="Tahoma"/>
                </a:defRPr>
              </a:lvl5pPr>
              <a:lvl6pPr marL="17145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457189" rtl="0" eaLnBrk="1" latinLnBrk="0" hangingPunct="1">
                <a:spcBef>
                  <a:spcPct val="20000"/>
                </a:spcBef>
                <a:buFont typeface="Arial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      </a:t>
              </a:r>
            </a:p>
            <a:p>
              <a:pPr defTabSz="609570">
                <a:defRPr/>
              </a:pPr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      </a:t>
              </a:r>
            </a:p>
          </p:txBody>
        </p:sp>
      </p:grpSp>
      <p:pic>
        <p:nvPicPr>
          <p:cNvPr id="1026" name="Picture 2" descr="Trygg-Hansa Försäkringsbolag">
            <a:extLst>
              <a:ext uri="{FF2B5EF4-FFF2-40B4-BE49-F238E27FC236}">
                <a16:creationId xmlns:a16="http://schemas.microsoft.com/office/drawing/2014/main" id="{43BA45DA-2AF2-4EAF-BED0-167E24CB6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0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Straight Connector 377"/>
          <p:cNvCxnSpPr/>
          <p:nvPr/>
        </p:nvCxnSpPr>
        <p:spPr>
          <a:xfrm>
            <a:off x="8919541" y="4700095"/>
            <a:ext cx="0" cy="561879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  <a:effectLst>
            <a:outerShdw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Connector 378"/>
          <p:cNvCxnSpPr/>
          <p:nvPr/>
        </p:nvCxnSpPr>
        <p:spPr>
          <a:xfrm>
            <a:off x="6096655" y="5259202"/>
            <a:ext cx="0" cy="561879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  <a:effectLst>
            <a:outerShdw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348FE84C-2078-7845-BF06-358EFAD8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Data Protection Integration Points</a:t>
            </a:r>
          </a:p>
        </p:txBody>
      </p:sp>
      <p:pic>
        <p:nvPicPr>
          <p:cNvPr id="245" name="Picture 24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2229" y="5463193"/>
            <a:ext cx="1830049" cy="945816"/>
          </a:xfrm>
          <a:prstGeom prst="rect">
            <a:avLst/>
          </a:prstGeom>
        </p:spPr>
      </p:pic>
      <p:sp>
        <p:nvSpPr>
          <p:cNvPr id="327" name="Rectangle: Rounded Corners 5"/>
          <p:cNvSpPr/>
          <p:nvPr/>
        </p:nvSpPr>
        <p:spPr>
          <a:xfrm>
            <a:off x="6176486" y="1520262"/>
            <a:ext cx="5486111" cy="1422953"/>
          </a:xfrm>
          <a:prstGeom prst="roundRect">
            <a:avLst>
              <a:gd name="adj" fmla="val 3764"/>
            </a:avLst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</a:ln>
          <a:effectLst>
            <a:outerShdw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endParaRPr lang="en-US" kern="0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6258861" y="1683667"/>
            <a:ext cx="5321363" cy="1064056"/>
            <a:chOff x="6258860" y="1661533"/>
            <a:chExt cx="5321363" cy="1064056"/>
          </a:xfrm>
        </p:grpSpPr>
        <p:sp>
          <p:nvSpPr>
            <p:cNvPr id="328" name="TextBox 327"/>
            <p:cNvSpPr txBox="1"/>
            <p:nvPr/>
          </p:nvSpPr>
          <p:spPr>
            <a:xfrm>
              <a:off x="6902165" y="1661533"/>
              <a:ext cx="40347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Configuration Management</a:t>
              </a:r>
            </a:p>
          </p:txBody>
        </p:sp>
        <p:grpSp>
          <p:nvGrpSpPr>
            <p:cNvPr id="329" name="Group 328"/>
            <p:cNvGrpSpPr/>
            <p:nvPr/>
          </p:nvGrpSpPr>
          <p:grpSpPr>
            <a:xfrm>
              <a:off x="6258860" y="2115723"/>
              <a:ext cx="5321363" cy="609866"/>
              <a:chOff x="3972458" y="3800507"/>
              <a:chExt cx="6289851" cy="720862"/>
            </a:xfrm>
          </p:grpSpPr>
          <p:grpSp>
            <p:nvGrpSpPr>
              <p:cNvPr id="330" name="Group 329"/>
              <p:cNvGrpSpPr/>
              <p:nvPr/>
            </p:nvGrpSpPr>
            <p:grpSpPr>
              <a:xfrm>
                <a:off x="5601252" y="3800507"/>
                <a:ext cx="1443149" cy="720862"/>
                <a:chOff x="-3287239" y="446750"/>
                <a:chExt cx="1443149" cy="720862"/>
              </a:xfrm>
            </p:grpSpPr>
            <p:sp>
              <p:nvSpPr>
                <p:cNvPr id="343" name="Rectangle: Rounded Corners 3">
                  <a:extLst>
                    <a:ext uri="{FF2B5EF4-FFF2-40B4-BE49-F238E27FC236}">
                      <a16:creationId xmlns:a16="http://schemas.microsoft.com/office/drawing/2014/main" id="{53B0007E-E48A-41D6-ABD3-06E071498EC1}"/>
                    </a:ext>
                  </a:extLst>
                </p:cNvPr>
                <p:cNvSpPr/>
                <p:nvPr/>
              </p:nvSpPr>
              <p:spPr>
                <a:xfrm>
                  <a:off x="-3287239" y="446750"/>
                  <a:ext cx="1443149" cy="720862"/>
                </a:xfrm>
                <a:prstGeom prst="roundRect">
                  <a:avLst>
                    <a:gd name="adj" fmla="val 5088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2133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44" name="Picture 343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048595" y="632660"/>
                  <a:ext cx="965861" cy="349042"/>
                </a:xfrm>
                <a:prstGeom prst="rect">
                  <a:avLst/>
                </a:prstGeom>
              </p:spPr>
            </p:pic>
          </p:grpSp>
          <p:grpSp>
            <p:nvGrpSpPr>
              <p:cNvPr id="331" name="Group 330"/>
              <p:cNvGrpSpPr/>
              <p:nvPr/>
            </p:nvGrpSpPr>
            <p:grpSpPr>
              <a:xfrm>
                <a:off x="3972458" y="3800507"/>
                <a:ext cx="1443149" cy="720862"/>
                <a:chOff x="-1605446" y="446750"/>
                <a:chExt cx="1443149" cy="720862"/>
              </a:xfrm>
            </p:grpSpPr>
            <p:sp>
              <p:nvSpPr>
                <p:cNvPr id="341" name="Rectangle: Rounded Corners 3">
                  <a:extLst>
                    <a:ext uri="{FF2B5EF4-FFF2-40B4-BE49-F238E27FC236}">
                      <a16:creationId xmlns:a16="http://schemas.microsoft.com/office/drawing/2014/main" id="{53B0007E-E48A-41D6-ABD3-06E071498EC1}"/>
                    </a:ext>
                  </a:extLst>
                </p:cNvPr>
                <p:cNvSpPr/>
                <p:nvPr/>
              </p:nvSpPr>
              <p:spPr>
                <a:xfrm>
                  <a:off x="-1605446" y="446750"/>
                  <a:ext cx="1443149" cy="720862"/>
                </a:xfrm>
                <a:prstGeom prst="roundRect">
                  <a:avLst>
                    <a:gd name="adj" fmla="val 5088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2133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42" name="Picture 341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374529" y="632658"/>
                  <a:ext cx="989350" cy="349042"/>
                </a:xfrm>
                <a:prstGeom prst="rect">
                  <a:avLst/>
                </a:prstGeom>
              </p:spPr>
            </p:pic>
          </p:grpSp>
          <p:grpSp>
            <p:nvGrpSpPr>
              <p:cNvPr id="332" name="Group 331"/>
              <p:cNvGrpSpPr/>
              <p:nvPr/>
            </p:nvGrpSpPr>
            <p:grpSpPr>
              <a:xfrm>
                <a:off x="7238037" y="3800507"/>
                <a:ext cx="1443149" cy="720862"/>
                <a:chOff x="-3287239" y="1353520"/>
                <a:chExt cx="1443149" cy="720862"/>
              </a:xfrm>
            </p:grpSpPr>
            <p:sp>
              <p:nvSpPr>
                <p:cNvPr id="339" name="Rectangle: Rounded Corners 3">
                  <a:extLst>
                    <a:ext uri="{FF2B5EF4-FFF2-40B4-BE49-F238E27FC236}">
                      <a16:creationId xmlns:a16="http://schemas.microsoft.com/office/drawing/2014/main" id="{53B0007E-E48A-41D6-ABD3-06E071498EC1}"/>
                    </a:ext>
                  </a:extLst>
                </p:cNvPr>
                <p:cNvSpPr/>
                <p:nvPr/>
              </p:nvSpPr>
              <p:spPr>
                <a:xfrm>
                  <a:off x="-3287239" y="1353520"/>
                  <a:ext cx="1443149" cy="720862"/>
                </a:xfrm>
                <a:prstGeom prst="roundRect">
                  <a:avLst>
                    <a:gd name="adj" fmla="val 5088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2133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40" name="Picture 339"/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2905664" y="1444752"/>
                  <a:ext cx="680000" cy="538398"/>
                </a:xfrm>
                <a:prstGeom prst="rect">
                  <a:avLst/>
                </a:prstGeom>
              </p:spPr>
            </p:pic>
          </p:grpSp>
          <p:grpSp>
            <p:nvGrpSpPr>
              <p:cNvPr id="333" name="Group 332"/>
              <p:cNvGrpSpPr/>
              <p:nvPr/>
            </p:nvGrpSpPr>
            <p:grpSpPr>
              <a:xfrm>
                <a:off x="8819160" y="3800507"/>
                <a:ext cx="1443149" cy="720862"/>
                <a:chOff x="-1598904" y="1353520"/>
                <a:chExt cx="1443149" cy="720862"/>
              </a:xfrm>
            </p:grpSpPr>
            <p:sp>
              <p:nvSpPr>
                <p:cNvPr id="337" name="Rectangle: Rounded Corners 3">
                  <a:extLst>
                    <a:ext uri="{FF2B5EF4-FFF2-40B4-BE49-F238E27FC236}">
                      <a16:creationId xmlns:a16="http://schemas.microsoft.com/office/drawing/2014/main" id="{53B0007E-E48A-41D6-ABD3-06E071498EC1}"/>
                    </a:ext>
                  </a:extLst>
                </p:cNvPr>
                <p:cNvSpPr/>
                <p:nvPr/>
              </p:nvSpPr>
              <p:spPr>
                <a:xfrm>
                  <a:off x="-1598904" y="1353520"/>
                  <a:ext cx="1443149" cy="720862"/>
                </a:xfrm>
                <a:prstGeom prst="roundRect">
                  <a:avLst>
                    <a:gd name="adj" fmla="val 5088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2133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38" name="Picture 337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387552" y="1553868"/>
                  <a:ext cx="1020445" cy="32016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" name="Group 1"/>
          <p:cNvGrpSpPr/>
          <p:nvPr/>
        </p:nvGrpSpPr>
        <p:grpSpPr>
          <a:xfrm>
            <a:off x="6176486" y="3308245"/>
            <a:ext cx="5486111" cy="1422953"/>
            <a:chOff x="6176486" y="3308244"/>
            <a:chExt cx="5486110" cy="1422953"/>
          </a:xfrm>
          <a:solidFill>
            <a:schemeClr val="accent6">
              <a:lumMod val="75000"/>
            </a:schemeClr>
          </a:solidFill>
        </p:grpSpPr>
        <p:sp>
          <p:nvSpPr>
            <p:cNvPr id="347" name="Rectangle: Rounded Corners 5"/>
            <p:cNvSpPr/>
            <p:nvPr/>
          </p:nvSpPr>
          <p:spPr>
            <a:xfrm>
              <a:off x="6176486" y="3308244"/>
              <a:ext cx="5486110" cy="1422953"/>
            </a:xfrm>
            <a:prstGeom prst="roundRect">
              <a:avLst>
                <a:gd name="adj" fmla="val 3764"/>
              </a:avLst>
            </a:prstGeom>
            <a:grpFill/>
            <a:ln w="9525" cap="flat" cmpd="sng" algn="ctr">
              <a:noFill/>
              <a:prstDash val="solid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defRPr/>
              </a:pPr>
              <a:endParaRPr lang="en-US" kern="0" dirty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348" name="TextBox 347"/>
            <p:cNvSpPr txBox="1"/>
            <p:nvPr/>
          </p:nvSpPr>
          <p:spPr>
            <a:xfrm>
              <a:off x="6902166" y="3460065"/>
              <a:ext cx="403475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Cloud Management</a:t>
              </a:r>
            </a:p>
          </p:txBody>
        </p:sp>
        <p:grpSp>
          <p:nvGrpSpPr>
            <p:cNvPr id="349" name="Group 348"/>
            <p:cNvGrpSpPr/>
            <p:nvPr/>
          </p:nvGrpSpPr>
          <p:grpSpPr>
            <a:xfrm>
              <a:off x="6933974" y="3914142"/>
              <a:ext cx="3971134" cy="611011"/>
              <a:chOff x="4840340" y="5601044"/>
              <a:chExt cx="4685085" cy="720862"/>
            </a:xfrm>
            <a:grpFill/>
          </p:grpSpPr>
          <p:grpSp>
            <p:nvGrpSpPr>
              <p:cNvPr id="350" name="Group 349"/>
              <p:cNvGrpSpPr/>
              <p:nvPr/>
            </p:nvGrpSpPr>
            <p:grpSpPr>
              <a:xfrm>
                <a:off x="4840340" y="5601044"/>
                <a:ext cx="1443149" cy="720862"/>
                <a:chOff x="5042634" y="1773958"/>
                <a:chExt cx="1443149" cy="720862"/>
              </a:xfrm>
              <a:grpFill/>
            </p:grpSpPr>
            <p:sp>
              <p:nvSpPr>
                <p:cNvPr id="363" name="Rectangle: Rounded Corners 3">
                  <a:extLst>
                    <a:ext uri="{FF2B5EF4-FFF2-40B4-BE49-F238E27FC236}">
                      <a16:creationId xmlns:a16="http://schemas.microsoft.com/office/drawing/2014/main" id="{53B0007E-E48A-41D6-ABD3-06E071498EC1}"/>
                    </a:ext>
                  </a:extLst>
                </p:cNvPr>
                <p:cNvSpPr/>
                <p:nvPr/>
              </p:nvSpPr>
              <p:spPr>
                <a:xfrm>
                  <a:off x="5042634" y="1773958"/>
                  <a:ext cx="1443149" cy="720862"/>
                </a:xfrm>
                <a:prstGeom prst="roundRect">
                  <a:avLst>
                    <a:gd name="adj" fmla="val 5088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2133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64" name="Picture 363"/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7662" y="1816779"/>
                  <a:ext cx="773092" cy="678041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grpSp>
            <p:nvGrpSpPr>
              <p:cNvPr id="352" name="Group 351"/>
              <p:cNvGrpSpPr/>
              <p:nvPr/>
            </p:nvGrpSpPr>
            <p:grpSpPr>
              <a:xfrm>
                <a:off x="6445107" y="5601044"/>
                <a:ext cx="1443149" cy="720862"/>
                <a:chOff x="4892067" y="4560992"/>
                <a:chExt cx="1443149" cy="720862"/>
              </a:xfrm>
              <a:grpFill/>
            </p:grpSpPr>
            <p:sp>
              <p:nvSpPr>
                <p:cNvPr id="359" name="Rectangle: Rounded Corners 3">
                  <a:extLst>
                    <a:ext uri="{FF2B5EF4-FFF2-40B4-BE49-F238E27FC236}">
                      <a16:creationId xmlns:a16="http://schemas.microsoft.com/office/drawing/2014/main" id="{53B0007E-E48A-41D6-ABD3-06E071498EC1}"/>
                    </a:ext>
                  </a:extLst>
                </p:cNvPr>
                <p:cNvSpPr/>
                <p:nvPr/>
              </p:nvSpPr>
              <p:spPr>
                <a:xfrm>
                  <a:off x="4892067" y="4560992"/>
                  <a:ext cx="1443149" cy="720862"/>
                </a:xfrm>
                <a:prstGeom prst="roundRect">
                  <a:avLst>
                    <a:gd name="adj" fmla="val 5088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2133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60" name="Picture 359"/>
                <p:cNvPicPr>
                  <a:picLocks noChangeAspect="1"/>
                </p:cNvPicPr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56065" y="4692635"/>
                  <a:ext cx="915153" cy="457576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grpSp>
            <p:nvGrpSpPr>
              <p:cNvPr id="353" name="Group 352"/>
              <p:cNvGrpSpPr/>
              <p:nvPr/>
            </p:nvGrpSpPr>
            <p:grpSpPr>
              <a:xfrm>
                <a:off x="8066075" y="5601044"/>
                <a:ext cx="1459350" cy="720862"/>
                <a:chOff x="456050" y="3667323"/>
                <a:chExt cx="1459350" cy="720862"/>
              </a:xfrm>
              <a:grpFill/>
            </p:grpSpPr>
            <p:sp>
              <p:nvSpPr>
                <p:cNvPr id="357" name="Rectangle: Rounded Corners 3">
                  <a:extLst>
                    <a:ext uri="{FF2B5EF4-FFF2-40B4-BE49-F238E27FC236}">
                      <a16:creationId xmlns:a16="http://schemas.microsoft.com/office/drawing/2014/main" id="{53B0007E-E48A-41D6-ABD3-06E071498EC1}"/>
                    </a:ext>
                  </a:extLst>
                </p:cNvPr>
                <p:cNvSpPr/>
                <p:nvPr/>
              </p:nvSpPr>
              <p:spPr>
                <a:xfrm>
                  <a:off x="456050" y="3667323"/>
                  <a:ext cx="1443149" cy="720862"/>
                </a:xfrm>
                <a:prstGeom prst="roundRect">
                  <a:avLst>
                    <a:gd name="adj" fmla="val 5088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2133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58" name="Picture 357"/>
                <p:cNvPicPr>
                  <a:picLocks noChangeAspect="1"/>
                </p:cNvPicPr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5625" y="3816961"/>
                  <a:ext cx="1429775" cy="421586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</p:grpSp>
      </p:grpSp>
      <p:grpSp>
        <p:nvGrpSpPr>
          <p:cNvPr id="5" name="Group 4"/>
          <p:cNvGrpSpPr/>
          <p:nvPr/>
        </p:nvGrpSpPr>
        <p:grpSpPr>
          <a:xfrm>
            <a:off x="514586" y="1520262"/>
            <a:ext cx="5486111" cy="1422953"/>
            <a:chOff x="514585" y="1520261"/>
            <a:chExt cx="5486110" cy="1422953"/>
          </a:xfrm>
          <a:solidFill>
            <a:schemeClr val="accent6">
              <a:lumMod val="75000"/>
            </a:schemeClr>
          </a:solidFill>
        </p:grpSpPr>
        <p:sp>
          <p:nvSpPr>
            <p:cNvPr id="119" name="Rectangle: Rounded Corners 5"/>
            <p:cNvSpPr/>
            <p:nvPr/>
          </p:nvSpPr>
          <p:spPr>
            <a:xfrm>
              <a:off x="514585" y="1520261"/>
              <a:ext cx="5486110" cy="1422953"/>
            </a:xfrm>
            <a:prstGeom prst="roundRect">
              <a:avLst>
                <a:gd name="adj" fmla="val 3764"/>
              </a:avLst>
            </a:prstGeom>
            <a:grpFill/>
            <a:ln w="9525" cap="flat" cmpd="sng" algn="ctr">
              <a:noFill/>
              <a:prstDash val="solid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defRPr/>
              </a:pPr>
              <a:endParaRPr lang="en-US" kern="0" dirty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grpSp>
          <p:nvGrpSpPr>
            <p:cNvPr id="309" name="Group 308"/>
            <p:cNvGrpSpPr/>
            <p:nvPr/>
          </p:nvGrpSpPr>
          <p:grpSpPr>
            <a:xfrm>
              <a:off x="1272217" y="2138019"/>
              <a:ext cx="3970846" cy="609770"/>
              <a:chOff x="3972458" y="1655261"/>
              <a:chExt cx="4694285" cy="720862"/>
            </a:xfrm>
            <a:grpFill/>
          </p:grpSpPr>
          <p:grpSp>
            <p:nvGrpSpPr>
              <p:cNvPr id="310" name="Group 309"/>
              <p:cNvGrpSpPr/>
              <p:nvPr/>
            </p:nvGrpSpPr>
            <p:grpSpPr>
              <a:xfrm>
                <a:off x="3972458" y="1655261"/>
                <a:ext cx="1443149" cy="720862"/>
                <a:chOff x="7763452" y="2855230"/>
                <a:chExt cx="1443149" cy="720862"/>
              </a:xfrm>
              <a:grpFill/>
            </p:grpSpPr>
            <p:sp>
              <p:nvSpPr>
                <p:cNvPr id="324" name="Rectangle: Rounded Corners 3">
                  <a:extLst>
                    <a:ext uri="{FF2B5EF4-FFF2-40B4-BE49-F238E27FC236}">
                      <a16:creationId xmlns:a16="http://schemas.microsoft.com/office/drawing/2014/main" id="{53B0007E-E48A-41D6-ABD3-06E071498EC1}"/>
                    </a:ext>
                  </a:extLst>
                </p:cNvPr>
                <p:cNvSpPr/>
                <p:nvPr/>
              </p:nvSpPr>
              <p:spPr>
                <a:xfrm>
                  <a:off x="7763452" y="2855230"/>
                  <a:ext cx="1443149" cy="720862"/>
                </a:xfrm>
                <a:prstGeom prst="roundRect">
                  <a:avLst>
                    <a:gd name="adj" fmla="val 5088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2133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25" name="Picture 324"/>
                <p:cNvPicPr>
                  <a:picLocks noChangeAspect="1"/>
                </p:cNvPicPr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45021" y="3121252"/>
                  <a:ext cx="1280010" cy="188818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312" name="Group 311"/>
              <p:cNvGrpSpPr/>
              <p:nvPr/>
            </p:nvGrpSpPr>
            <p:grpSpPr>
              <a:xfrm>
                <a:off x="5572626" y="1655261"/>
                <a:ext cx="1443149" cy="720862"/>
                <a:chOff x="7181120" y="1897395"/>
                <a:chExt cx="1443149" cy="720862"/>
              </a:xfrm>
              <a:grpFill/>
            </p:grpSpPr>
            <p:sp>
              <p:nvSpPr>
                <p:cNvPr id="316" name="Rectangle: Rounded Corners 3">
                  <a:extLst>
                    <a:ext uri="{FF2B5EF4-FFF2-40B4-BE49-F238E27FC236}">
                      <a16:creationId xmlns:a16="http://schemas.microsoft.com/office/drawing/2014/main" id="{53B0007E-E48A-41D6-ABD3-06E071498EC1}"/>
                    </a:ext>
                  </a:extLst>
                </p:cNvPr>
                <p:cNvSpPr/>
                <p:nvPr/>
              </p:nvSpPr>
              <p:spPr>
                <a:xfrm>
                  <a:off x="7181120" y="1897395"/>
                  <a:ext cx="1443149" cy="720862"/>
                </a:xfrm>
                <a:prstGeom prst="roundRect">
                  <a:avLst>
                    <a:gd name="adj" fmla="val 5088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2133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17" name="Group 316"/>
                <p:cNvGrpSpPr/>
                <p:nvPr/>
              </p:nvGrpSpPr>
              <p:grpSpPr>
                <a:xfrm>
                  <a:off x="7231919" y="2041481"/>
                  <a:ext cx="1388784" cy="432693"/>
                  <a:chOff x="3608961" y="3006699"/>
                  <a:chExt cx="1473042" cy="458943"/>
                </a:xfrm>
                <a:grpFill/>
              </p:grpSpPr>
              <p:grpSp>
                <p:nvGrpSpPr>
                  <p:cNvPr id="318" name="Group 317"/>
                  <p:cNvGrpSpPr/>
                  <p:nvPr/>
                </p:nvGrpSpPr>
                <p:grpSpPr>
                  <a:xfrm>
                    <a:off x="4064693" y="3098622"/>
                    <a:ext cx="1017310" cy="299233"/>
                    <a:chOff x="3031923" y="3572153"/>
                    <a:chExt cx="1292515" cy="380180"/>
                  </a:xfrm>
                  <a:grpFill/>
                </p:grpSpPr>
                <p:sp>
                  <p:nvSpPr>
                    <p:cNvPr id="321" name="TextBox 320"/>
                    <p:cNvSpPr txBox="1"/>
                    <p:nvPr/>
                  </p:nvSpPr>
                  <p:spPr>
                    <a:xfrm>
                      <a:off x="3079717" y="3658141"/>
                      <a:ext cx="1244721" cy="294192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rIns="0" rtlCol="0">
                      <a:spAutoFit/>
                    </a:bodyPr>
                    <a:lstStyle/>
                    <a:p>
                      <a:pPr algn="l"/>
                      <a:r>
                        <a:rPr lang="en-US" sz="600" b="1" dirty="0"/>
                        <a:t>vRealize Automation</a:t>
                      </a:r>
                    </a:p>
                  </p:txBody>
                </p:sp>
                <p:pic>
                  <p:nvPicPr>
                    <p:cNvPr id="320" name="Picture 319"/>
                    <p:cNvPicPr>
                      <a:picLocks noChangeAspect="1"/>
                    </p:cNvPicPr>
                    <p:nvPr/>
                  </p:nvPicPr>
                  <p:blipFill>
                    <a:blip r:embed="rId13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031923" y="3572153"/>
                      <a:ext cx="883925" cy="14408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</p:pic>
              </p:grpSp>
              <p:pic>
                <p:nvPicPr>
                  <p:cNvPr id="319" name="Picture 318"/>
                  <p:cNvPicPr>
                    <a:picLocks noChangeAspect="1"/>
                  </p:cNvPicPr>
                  <p:nvPr/>
                </p:nvPicPr>
                <p:blipFill>
                  <a:blip r:embed="rId1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8961" y="3006699"/>
                    <a:ext cx="458943" cy="45894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</p:pic>
            </p:grpSp>
          </p:grpSp>
          <p:grpSp>
            <p:nvGrpSpPr>
              <p:cNvPr id="313" name="Group 312"/>
              <p:cNvGrpSpPr/>
              <p:nvPr/>
            </p:nvGrpSpPr>
            <p:grpSpPr>
              <a:xfrm>
                <a:off x="7223594" y="1655261"/>
                <a:ext cx="1443149" cy="720862"/>
                <a:chOff x="5711294" y="7738113"/>
                <a:chExt cx="1443149" cy="720862"/>
              </a:xfrm>
              <a:grpFill/>
            </p:grpSpPr>
            <p:sp>
              <p:nvSpPr>
                <p:cNvPr id="314" name="Rectangle: Rounded Corners 3">
                  <a:extLst>
                    <a:ext uri="{FF2B5EF4-FFF2-40B4-BE49-F238E27FC236}">
                      <a16:creationId xmlns:a16="http://schemas.microsoft.com/office/drawing/2014/main" id="{53B0007E-E48A-41D6-ABD3-06E071498EC1}"/>
                    </a:ext>
                  </a:extLst>
                </p:cNvPr>
                <p:cNvSpPr/>
                <p:nvPr/>
              </p:nvSpPr>
              <p:spPr>
                <a:xfrm>
                  <a:off x="5711294" y="7738113"/>
                  <a:ext cx="1443149" cy="720862"/>
                </a:xfrm>
                <a:prstGeom prst="roundRect">
                  <a:avLst>
                    <a:gd name="adj" fmla="val 5088"/>
                  </a:avLst>
                </a:prstGeom>
                <a:solidFill>
                  <a:schemeClr val="bg1"/>
                </a:solidFill>
                <a:ln>
                  <a:solidFill>
                    <a:schemeClr val="tx1">
                      <a:lumMod val="20000"/>
                      <a:lumOff val="8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09570"/>
                  <a:endParaRPr lang="en-US" sz="2133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5" name="Picture 314"/>
                <p:cNvPicPr>
                  <a:picLocks noChangeAspect="1"/>
                </p:cNvPicPr>
                <p:nvPr/>
              </p:nvPicPr>
              <p:blipFill rotWithShape="1"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947366" y="7925914"/>
                  <a:ext cx="971006" cy="345260"/>
                </a:xfrm>
                <a:prstGeom prst="rect">
                  <a:avLst/>
                </a:prstGeom>
                <a:grpFill/>
              </p:spPr>
            </p:pic>
          </p:grpSp>
        </p:grpSp>
        <p:sp>
          <p:nvSpPr>
            <p:cNvPr id="326" name="TextBox 325"/>
            <p:cNvSpPr txBox="1"/>
            <p:nvPr/>
          </p:nvSpPr>
          <p:spPr>
            <a:xfrm>
              <a:off x="1240265" y="1683602"/>
              <a:ext cx="403475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IT Service Catalogs</a:t>
              </a:r>
            </a:p>
          </p:txBody>
        </p:sp>
      </p:grpSp>
      <p:cxnSp>
        <p:nvCxnSpPr>
          <p:cNvPr id="376" name="Straight Connector 375"/>
          <p:cNvCxnSpPr/>
          <p:nvPr/>
        </p:nvCxnSpPr>
        <p:spPr>
          <a:xfrm flipV="1">
            <a:off x="3257640" y="5259203"/>
            <a:ext cx="5661901" cy="0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  <a:effectLst>
            <a:outerShdw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/>
          <p:cNvCxnSpPr/>
          <p:nvPr/>
        </p:nvCxnSpPr>
        <p:spPr>
          <a:xfrm>
            <a:off x="3257640" y="4697325"/>
            <a:ext cx="0" cy="561879"/>
          </a:xfrm>
          <a:prstGeom prst="line">
            <a:avLst/>
          </a:prstGeom>
          <a:ln w="12700">
            <a:solidFill>
              <a:schemeClr val="bg1"/>
            </a:solidFill>
            <a:prstDash val="dash"/>
            <a:headEnd type="none"/>
            <a:tailEnd type="none"/>
          </a:ln>
          <a:effectLst>
            <a:outerShdw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B637D73A-96B7-4C6E-AFA6-9E72D7D3BD36}"/>
              </a:ext>
            </a:extLst>
          </p:cNvPr>
          <p:cNvGrpSpPr/>
          <p:nvPr/>
        </p:nvGrpSpPr>
        <p:grpSpPr>
          <a:xfrm>
            <a:off x="514586" y="3316685"/>
            <a:ext cx="5486111" cy="1422953"/>
            <a:chOff x="6176486" y="3308244"/>
            <a:chExt cx="5486110" cy="1422953"/>
          </a:xfrm>
          <a:solidFill>
            <a:schemeClr val="accent6">
              <a:lumMod val="75000"/>
            </a:schemeClr>
          </a:solidFill>
        </p:grpSpPr>
        <p:sp>
          <p:nvSpPr>
            <p:cNvPr id="81" name="Rectangle: Rounded Corners 5">
              <a:extLst>
                <a:ext uri="{FF2B5EF4-FFF2-40B4-BE49-F238E27FC236}">
                  <a16:creationId xmlns:a16="http://schemas.microsoft.com/office/drawing/2014/main" id="{56CA392C-2446-4C0B-87DE-EB1C13F99CEA}"/>
                </a:ext>
              </a:extLst>
            </p:cNvPr>
            <p:cNvSpPr/>
            <p:nvPr/>
          </p:nvSpPr>
          <p:spPr>
            <a:xfrm>
              <a:off x="6176486" y="3308244"/>
              <a:ext cx="5486110" cy="1422953"/>
            </a:xfrm>
            <a:prstGeom prst="roundRect">
              <a:avLst>
                <a:gd name="adj" fmla="val 3764"/>
              </a:avLst>
            </a:prstGeom>
            <a:grpFill/>
            <a:ln w="9525" cap="flat" cmpd="sng" algn="ctr">
              <a:noFill/>
              <a:prstDash val="solid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>
                <a:defRPr/>
              </a:pPr>
              <a:endParaRPr lang="en-US" kern="0" dirty="0">
                <a:solidFill>
                  <a:prstClr val="white"/>
                </a:solidFill>
                <a:latin typeface="Calibri"/>
                <a:ea typeface=""/>
                <a:cs typeface="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4FC31B8-10EF-42F9-8DA5-FFA8CA9D53C0}"/>
                </a:ext>
              </a:extLst>
            </p:cNvPr>
            <p:cNvSpPr txBox="1"/>
            <p:nvPr/>
          </p:nvSpPr>
          <p:spPr>
            <a:xfrm>
              <a:off x="6902166" y="3460065"/>
              <a:ext cx="4034752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Automation Tools</a:t>
              </a:r>
            </a:p>
          </p:txBody>
        </p:sp>
      </p:grpSp>
      <p:grpSp>
        <p:nvGrpSpPr>
          <p:cNvPr id="365" name="Group 364"/>
          <p:cNvGrpSpPr/>
          <p:nvPr/>
        </p:nvGrpSpPr>
        <p:grpSpPr>
          <a:xfrm>
            <a:off x="1124810" y="3901847"/>
            <a:ext cx="4118255" cy="633146"/>
            <a:chOff x="3659651" y="5718019"/>
            <a:chExt cx="4688797" cy="720862"/>
          </a:xfrm>
        </p:grpSpPr>
        <p:grpSp>
          <p:nvGrpSpPr>
            <p:cNvPr id="366" name="Group 365"/>
            <p:cNvGrpSpPr/>
            <p:nvPr/>
          </p:nvGrpSpPr>
          <p:grpSpPr>
            <a:xfrm>
              <a:off x="3659651" y="5718019"/>
              <a:ext cx="1443149" cy="720862"/>
              <a:chOff x="3659651" y="5718019"/>
              <a:chExt cx="1443149" cy="720862"/>
            </a:xfrm>
          </p:grpSpPr>
          <p:sp>
            <p:nvSpPr>
              <p:cNvPr id="373" name="Rectangle: Rounded Corners 3">
                <a:extLst>
                  <a:ext uri="{FF2B5EF4-FFF2-40B4-BE49-F238E27FC236}">
                    <a16:creationId xmlns:a16="http://schemas.microsoft.com/office/drawing/2014/main" id="{53B0007E-E48A-41D6-ABD3-06E071498EC1}"/>
                  </a:ext>
                </a:extLst>
              </p:cNvPr>
              <p:cNvSpPr/>
              <p:nvPr/>
            </p:nvSpPr>
            <p:spPr>
              <a:xfrm>
                <a:off x="3659651" y="5718019"/>
                <a:ext cx="1443149" cy="720862"/>
              </a:xfrm>
              <a:prstGeom prst="roundRect">
                <a:avLst>
                  <a:gd name="adj" fmla="val 5088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2133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4" name="Picture 373"/>
              <p:cNvPicPr>
                <a:picLocks noChangeAspect="1"/>
              </p:cNvPicPr>
              <p:nvPr/>
            </p:nvPicPr>
            <p:blipFill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15894" y="5819836"/>
                <a:ext cx="1130662" cy="517228"/>
              </a:xfrm>
              <a:prstGeom prst="rect">
                <a:avLst/>
              </a:prstGeom>
            </p:spPr>
          </p:pic>
        </p:grpSp>
        <p:grpSp>
          <p:nvGrpSpPr>
            <p:cNvPr id="367" name="Group 366"/>
            <p:cNvGrpSpPr/>
            <p:nvPr/>
          </p:nvGrpSpPr>
          <p:grpSpPr>
            <a:xfrm>
              <a:off x="5282475" y="5718019"/>
              <a:ext cx="1443149" cy="720862"/>
              <a:chOff x="5282475" y="5718019"/>
              <a:chExt cx="1443149" cy="720862"/>
            </a:xfrm>
          </p:grpSpPr>
          <p:sp>
            <p:nvSpPr>
              <p:cNvPr id="371" name="Rectangle: Rounded Corners 3">
                <a:extLst>
                  <a:ext uri="{FF2B5EF4-FFF2-40B4-BE49-F238E27FC236}">
                    <a16:creationId xmlns:a16="http://schemas.microsoft.com/office/drawing/2014/main" id="{53B0007E-E48A-41D6-ABD3-06E071498EC1}"/>
                  </a:ext>
                </a:extLst>
              </p:cNvPr>
              <p:cNvSpPr/>
              <p:nvPr/>
            </p:nvSpPr>
            <p:spPr>
              <a:xfrm>
                <a:off x="5282475" y="5718019"/>
                <a:ext cx="1443149" cy="720862"/>
              </a:xfrm>
              <a:prstGeom prst="roundRect">
                <a:avLst>
                  <a:gd name="adj" fmla="val 5088"/>
                </a:avLst>
              </a:prstGeom>
              <a:solidFill>
                <a:schemeClr val="bg1"/>
              </a:solidFill>
              <a:ln>
                <a:solidFill>
                  <a:schemeClr val="tx1">
                    <a:lumMod val="20000"/>
                    <a:lumOff val="80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09570"/>
                <a:endParaRPr lang="en-US" sz="2133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72" name="Picture 371"/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78133" y="5939118"/>
                <a:ext cx="1330444" cy="392969"/>
              </a:xfrm>
              <a:prstGeom prst="rect">
                <a:avLst/>
              </a:prstGeom>
            </p:spPr>
          </p:pic>
        </p:grpSp>
        <p:sp>
          <p:nvSpPr>
            <p:cNvPr id="369" name="Rectangle: Rounded Corners 3">
              <a:extLst>
                <a:ext uri="{FF2B5EF4-FFF2-40B4-BE49-F238E27FC236}">
                  <a16:creationId xmlns:a16="http://schemas.microsoft.com/office/drawing/2014/main" id="{53B0007E-E48A-41D6-ABD3-06E071498EC1}"/>
                </a:ext>
              </a:extLst>
            </p:cNvPr>
            <p:cNvSpPr/>
            <p:nvPr/>
          </p:nvSpPr>
          <p:spPr>
            <a:xfrm>
              <a:off x="6905299" y="5718019"/>
              <a:ext cx="1443149" cy="720862"/>
            </a:xfrm>
            <a:prstGeom prst="roundRect">
              <a:avLst>
                <a:gd name="adj" fmla="val 5088"/>
              </a:avLst>
            </a:prstGeom>
            <a:solidFill>
              <a:schemeClr val="bg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70"/>
              <a:endParaRPr lang="en-US" sz="2133" dirty="0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 descr="Image result for golang gopher">
            <a:extLst>
              <a:ext uri="{FF2B5EF4-FFF2-40B4-BE49-F238E27FC236}">
                <a16:creationId xmlns:a16="http://schemas.microsoft.com/office/drawing/2014/main" id="{D0E9AE3E-2D5E-4529-89C4-7E1F5908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9831" y="3958094"/>
            <a:ext cx="480395" cy="57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olang logo">
            <a:extLst>
              <a:ext uri="{FF2B5EF4-FFF2-40B4-BE49-F238E27FC236}">
                <a16:creationId xmlns:a16="http://schemas.microsoft.com/office/drawing/2014/main" id="{11A6FC83-79A9-4957-91A1-0B88FC4DB3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91280" y="4077144"/>
            <a:ext cx="574073" cy="35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43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4F4899-66F3-4FE3-A46F-6C432150A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4"/>
          <a:stretch/>
        </p:blipFill>
        <p:spPr>
          <a:xfrm>
            <a:off x="0" y="1"/>
            <a:ext cx="12192000" cy="6858001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3AA41FB-8D4E-4463-BBE2-3CCFB5AE2BC3}"/>
              </a:ext>
            </a:extLst>
          </p:cNvPr>
          <p:cNvSpPr txBox="1">
            <a:spLocks/>
          </p:cNvSpPr>
          <p:nvPr/>
        </p:nvSpPr>
        <p:spPr>
          <a:xfrm>
            <a:off x="7751512" y="6445963"/>
            <a:ext cx="3645239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2019 Rubrik</a:t>
            </a:r>
            <a:r>
              <a:rPr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486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3AA41FB-8D4E-4463-BBE2-3CCFB5AE2BC3}"/>
              </a:ext>
            </a:extLst>
          </p:cNvPr>
          <p:cNvSpPr txBox="1">
            <a:spLocks/>
          </p:cNvSpPr>
          <p:nvPr/>
        </p:nvSpPr>
        <p:spPr>
          <a:xfrm>
            <a:off x="7751512" y="6445963"/>
            <a:ext cx="3645239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r>
              <a:rPr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© </a:t>
            </a:r>
            <a:r>
              <a:rPr lang="en-US"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2019 Rubrik</a:t>
            </a:r>
            <a:r>
              <a:rPr sz="800" dirty="0">
                <a:solidFill>
                  <a:schemeClr val="bg1">
                    <a:lumMod val="50000"/>
                    <a:alpha val="60000"/>
                  </a:schemeClr>
                </a:solidFill>
                <a:latin typeface="+mn-lt"/>
                <a:ea typeface="Roboto" panose="02000000000000000000" pitchFamily="2" charset="0"/>
                <a:cs typeface="Roboto" charset="0"/>
              </a:rPr>
              <a:t>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51F45-7ABA-4B91-92E5-6F45682C2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534E41-C83C-5C46-8299-517A5E8E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Self-Service portal providing a user and application centric focus</a:t>
            </a:r>
          </a:p>
        </p:txBody>
      </p:sp>
    </p:spTree>
    <p:extLst>
      <p:ext uri="{BB962C8B-B14F-4D97-AF65-F5344CB8AC3E}">
        <p14:creationId xmlns:p14="http://schemas.microsoft.com/office/powerpoint/2010/main" val="274245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ED29A4-4C52-4A49-B87B-BACBA36A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Self-Service Portal with </a:t>
            </a:r>
            <a:r>
              <a:rPr lang="en-US" dirty="0" err="1"/>
              <a:t>vRealize</a:t>
            </a:r>
            <a:r>
              <a:rPr lang="en-US" dirty="0"/>
              <a:t> Automation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9FBA8-C2E2-4392-8DAE-13151D2F6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Providing a user and application centric focus</a:t>
            </a:r>
            <a:endParaRPr lang="en-CA" dirty="0"/>
          </a:p>
        </p:txBody>
      </p:sp>
      <p:sp>
        <p:nvSpPr>
          <p:cNvPr id="5" name="Rounded Rectangle 1">
            <a:extLst>
              <a:ext uri="{FF2B5EF4-FFF2-40B4-BE49-F238E27FC236}">
                <a16:creationId xmlns:a16="http://schemas.microsoft.com/office/drawing/2014/main" id="{DE9D63CE-CA78-43C9-9132-DC104AFD870E}"/>
              </a:ext>
            </a:extLst>
          </p:cNvPr>
          <p:cNvSpPr/>
          <p:nvPr/>
        </p:nvSpPr>
        <p:spPr>
          <a:xfrm>
            <a:off x="2035732" y="2306079"/>
            <a:ext cx="3428999" cy="29322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  <a:effectLst>
            <a:outerShdw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6" name="Double Brace 5">
            <a:extLst>
              <a:ext uri="{FF2B5EF4-FFF2-40B4-BE49-F238E27FC236}">
                <a16:creationId xmlns:a16="http://schemas.microsoft.com/office/drawing/2014/main" id="{A371A6F0-6A8B-4921-9ED8-1723FFE033C7}"/>
              </a:ext>
            </a:extLst>
          </p:cNvPr>
          <p:cNvSpPr/>
          <p:nvPr/>
        </p:nvSpPr>
        <p:spPr>
          <a:xfrm>
            <a:off x="-431724" y="2552602"/>
            <a:ext cx="6527724" cy="2412436"/>
          </a:xfrm>
          <a:prstGeom prst="bracePair">
            <a:avLst/>
          </a:prstGeom>
          <a:ln w="28575">
            <a:solidFill>
              <a:schemeClr val="tx1"/>
            </a:solidFill>
            <a:headEnd type="none"/>
            <a:tailEnd type="none"/>
          </a:ln>
          <a:effectLst>
            <a:outerShdw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2DB02-5687-4802-8619-BAF9958C8D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4073" y="2652825"/>
            <a:ext cx="4044738" cy="2361141"/>
          </a:xfrm>
          <a:prstGeom prst="rect">
            <a:avLst/>
          </a:prstGeom>
        </p:spPr>
      </p:pic>
      <p:sp>
        <p:nvSpPr>
          <p:cNvPr id="38" name="Rounded Rectangle 35">
            <a:extLst>
              <a:ext uri="{FF2B5EF4-FFF2-40B4-BE49-F238E27FC236}">
                <a16:creationId xmlns:a16="http://schemas.microsoft.com/office/drawing/2014/main" id="{A1BCEAA2-5CF4-4D99-81E8-E2DB09B589F7}"/>
              </a:ext>
            </a:extLst>
          </p:cNvPr>
          <p:cNvSpPr/>
          <p:nvPr/>
        </p:nvSpPr>
        <p:spPr>
          <a:xfrm>
            <a:off x="2386781" y="2531257"/>
            <a:ext cx="1256517" cy="1103673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  <a:prstDash val="sysDot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Self-Service Provisioning</a:t>
            </a:r>
          </a:p>
        </p:txBody>
      </p:sp>
      <p:sp>
        <p:nvSpPr>
          <p:cNvPr id="31" name="Rounded Rectangle 37">
            <a:extLst>
              <a:ext uri="{FF2B5EF4-FFF2-40B4-BE49-F238E27FC236}">
                <a16:creationId xmlns:a16="http://schemas.microsoft.com/office/drawing/2014/main" id="{CC70AC5C-B120-4FB3-A7B8-7C72CB5748EE}"/>
              </a:ext>
            </a:extLst>
          </p:cNvPr>
          <p:cNvSpPr/>
          <p:nvPr/>
        </p:nvSpPr>
        <p:spPr>
          <a:xfrm>
            <a:off x="3126866" y="3882711"/>
            <a:ext cx="1256517" cy="1103673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  <a:prstDash val="sysDot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Cloud Orchestration</a:t>
            </a:r>
          </a:p>
        </p:txBody>
      </p:sp>
      <p:sp>
        <p:nvSpPr>
          <p:cNvPr id="29" name="Rounded Rectangle 36">
            <a:extLst>
              <a:ext uri="{FF2B5EF4-FFF2-40B4-BE49-F238E27FC236}">
                <a16:creationId xmlns:a16="http://schemas.microsoft.com/office/drawing/2014/main" id="{6264A693-8793-4A9B-8AB3-34EA35441363}"/>
              </a:ext>
            </a:extLst>
          </p:cNvPr>
          <p:cNvSpPr/>
          <p:nvPr/>
        </p:nvSpPr>
        <p:spPr>
          <a:xfrm>
            <a:off x="3843967" y="2531256"/>
            <a:ext cx="1256517" cy="1103673"/>
          </a:xfrm>
          <a:prstGeom prst="round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  <a:prstDash val="sysDot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Lifecycle Management</a:t>
            </a:r>
          </a:p>
        </p:txBody>
      </p:sp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070B9C-BF8F-498A-BB0F-71BEA7EB9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943" y="2785416"/>
            <a:ext cx="3104880" cy="2027816"/>
          </a:xfrm>
          <a:prstGeom prst="rect">
            <a:avLst/>
          </a:prstGeom>
        </p:spPr>
      </p:pic>
      <p:pic>
        <p:nvPicPr>
          <p:cNvPr id="44" name="Picture 4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1BCB3558-815B-4462-8287-1B4149D88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048" y="2142104"/>
            <a:ext cx="347588" cy="34758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2505BF-AA07-44B9-BD63-7BC479515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2513" y="2708970"/>
            <a:ext cx="402449" cy="402449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D45BDE92-2A32-4907-8AA3-6927A4962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077" y="2669304"/>
            <a:ext cx="469934" cy="46993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6F53570-F83E-416E-99AC-D5B58DA4E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2027" y="3938618"/>
            <a:ext cx="615837" cy="61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4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ED29A4-4C52-4A49-B87B-BACBA36A1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with </a:t>
            </a:r>
            <a:r>
              <a:rPr lang="en-US" dirty="0" err="1"/>
              <a:t>vRealize</a:t>
            </a:r>
            <a:r>
              <a:rPr lang="en-US" dirty="0"/>
              <a:t> Automation</a:t>
            </a:r>
            <a:endParaRPr lang="en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79FBA8-C2E2-4392-8DAE-13151D2F63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Eliminate lengthy wait times and ticket overflow at your service desk by enabling self-service data management</a:t>
            </a:r>
            <a:endParaRPr lang="en-CA" dirty="0"/>
          </a:p>
        </p:txBody>
      </p:sp>
      <p:sp>
        <p:nvSpPr>
          <p:cNvPr id="5" name="Rounded Rectangle 1">
            <a:extLst>
              <a:ext uri="{FF2B5EF4-FFF2-40B4-BE49-F238E27FC236}">
                <a16:creationId xmlns:a16="http://schemas.microsoft.com/office/drawing/2014/main" id="{DE9D63CE-CA78-43C9-9132-DC104AFD870E}"/>
              </a:ext>
            </a:extLst>
          </p:cNvPr>
          <p:cNvSpPr/>
          <p:nvPr/>
        </p:nvSpPr>
        <p:spPr>
          <a:xfrm>
            <a:off x="1095574" y="2084997"/>
            <a:ext cx="3428999" cy="29322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  <a:effectLst>
            <a:outerShdw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3"/>
              </a:solidFill>
            </a:endParaRPr>
          </a:p>
        </p:txBody>
      </p:sp>
      <p:sp>
        <p:nvSpPr>
          <p:cNvPr id="6" name="Double Brace 5">
            <a:extLst>
              <a:ext uri="{FF2B5EF4-FFF2-40B4-BE49-F238E27FC236}">
                <a16:creationId xmlns:a16="http://schemas.microsoft.com/office/drawing/2014/main" id="{A371A6F0-6A8B-4921-9ED8-1723FFE033C7}"/>
              </a:ext>
            </a:extLst>
          </p:cNvPr>
          <p:cNvSpPr/>
          <p:nvPr/>
        </p:nvSpPr>
        <p:spPr>
          <a:xfrm>
            <a:off x="-1445222" y="2306079"/>
            <a:ext cx="6527724" cy="2412436"/>
          </a:xfrm>
          <a:prstGeom prst="bracePair">
            <a:avLst/>
          </a:prstGeom>
          <a:ln w="28575">
            <a:solidFill>
              <a:schemeClr val="tx1"/>
            </a:solidFill>
            <a:headEnd type="none"/>
            <a:tailEnd type="none"/>
          </a:ln>
          <a:effectLst>
            <a:outerShdw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2DB02-5687-4802-8619-BAF9958C8D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915" y="2431743"/>
            <a:ext cx="4044738" cy="2361141"/>
          </a:xfrm>
          <a:prstGeom prst="rect">
            <a:avLst/>
          </a:prstGeom>
        </p:spPr>
      </p:pic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0DA0E20B-0521-484A-B734-15C48E1D5EF4}"/>
              </a:ext>
            </a:extLst>
          </p:cNvPr>
          <p:cNvSpPr/>
          <p:nvPr/>
        </p:nvSpPr>
        <p:spPr>
          <a:xfrm rot="16200000">
            <a:off x="8262973" y="3400432"/>
            <a:ext cx="2377061" cy="423763"/>
          </a:xfrm>
          <a:prstGeom prst="triangle">
            <a:avLst/>
          </a:prstGeom>
          <a:gradFill>
            <a:gsLst>
              <a:gs pos="0">
                <a:schemeClr val="bg1"/>
              </a:gs>
              <a:gs pos="77000">
                <a:schemeClr val="tx1">
                  <a:lumMod val="20000"/>
                  <a:lumOff val="80000"/>
                </a:schemeClr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34F7BE-579A-4C3C-8059-402585B94268}"/>
              </a:ext>
            </a:extLst>
          </p:cNvPr>
          <p:cNvGrpSpPr/>
          <p:nvPr/>
        </p:nvGrpSpPr>
        <p:grpSpPr>
          <a:xfrm>
            <a:off x="10370648" y="4111254"/>
            <a:ext cx="586427" cy="729743"/>
            <a:chOff x="6936169" y="2597150"/>
            <a:chExt cx="812140" cy="1010617"/>
          </a:xfrm>
        </p:grpSpPr>
        <p:sp>
          <p:nvSpPr>
            <p:cNvPr id="10" name="Rectangle: Rounded Corners 88">
              <a:extLst>
                <a:ext uri="{FF2B5EF4-FFF2-40B4-BE49-F238E27FC236}">
                  <a16:creationId xmlns:a16="http://schemas.microsoft.com/office/drawing/2014/main" id="{AC4AD3CC-97DF-48FF-AABA-C5B622F880AA}"/>
                </a:ext>
              </a:extLst>
            </p:cNvPr>
            <p:cNvSpPr/>
            <p:nvPr/>
          </p:nvSpPr>
          <p:spPr>
            <a:xfrm>
              <a:off x="6936169" y="2783429"/>
              <a:ext cx="666271" cy="685691"/>
            </a:xfrm>
            <a:prstGeom prst="roundRect">
              <a:avLst>
                <a:gd name="adj" fmla="val 4979"/>
              </a:avLst>
            </a:prstGeom>
            <a:solidFill>
              <a:schemeClr val="tx1"/>
            </a:solidFill>
            <a:ln w="38100">
              <a:solidFill>
                <a:srgbClr val="81B5A1"/>
              </a:solidFill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App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D92E38-ACFA-4694-8C46-FA6301BA65D4}"/>
                </a:ext>
              </a:extLst>
            </p:cNvPr>
            <p:cNvGrpSpPr/>
            <p:nvPr/>
          </p:nvGrpSpPr>
          <p:grpSpPr>
            <a:xfrm>
              <a:off x="7437650" y="3263140"/>
              <a:ext cx="310659" cy="344627"/>
              <a:chOff x="7368978" y="2990237"/>
              <a:chExt cx="362405" cy="36240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E4D5A38-3B94-49CA-9D77-34F6308AA4E4}"/>
                  </a:ext>
                </a:extLst>
              </p:cNvPr>
              <p:cNvSpPr/>
              <p:nvPr/>
            </p:nvSpPr>
            <p:spPr>
              <a:xfrm>
                <a:off x="7368978" y="2990237"/>
                <a:ext cx="362405" cy="362406"/>
              </a:xfrm>
              <a:prstGeom prst="ellipse">
                <a:avLst/>
              </a:prstGeom>
              <a:solidFill>
                <a:srgbClr val="00B2A9"/>
              </a:solidFill>
              <a:ln>
                <a:noFill/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5" name="Graphic 223" descr="Refresh">
                <a:extLst>
                  <a:ext uri="{FF2B5EF4-FFF2-40B4-BE49-F238E27FC236}">
                    <a16:creationId xmlns:a16="http://schemas.microsoft.com/office/drawing/2014/main" id="{7EFFAA44-8981-469F-B6A0-D28FDB66E1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7429500" y="3044824"/>
                <a:ext cx="244475" cy="244475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B283405-C59A-46CF-B4BA-94767AE1C792}"/>
                  </a:ext>
                </a:extLst>
              </p:cNvPr>
              <p:cNvCxnSpPr/>
              <p:nvPr/>
            </p:nvCxnSpPr>
            <p:spPr>
              <a:xfrm>
                <a:off x="7553784" y="3119438"/>
                <a:ext cx="0" cy="4572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D7D18F78-71C6-455A-B65A-2027355C3B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0609" y="3157220"/>
                <a:ext cx="36054" cy="400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97B2AEE-A99F-452F-B7FE-F6744EDEF6B0}"/>
                </a:ext>
              </a:extLst>
            </p:cNvPr>
            <p:cNvSpPr/>
            <p:nvPr/>
          </p:nvSpPr>
          <p:spPr>
            <a:xfrm>
              <a:off x="7425605" y="2597150"/>
              <a:ext cx="310659" cy="344627"/>
            </a:xfrm>
            <a:prstGeom prst="ellipse">
              <a:avLst/>
            </a:prstGeom>
            <a:solidFill>
              <a:srgbClr val="00B388"/>
            </a:solidFill>
            <a:ln w="9525" cap="flat" cmpd="sng" algn="ctr">
              <a:noFill/>
              <a:prstDash val="solid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pic>
          <p:nvPicPr>
            <p:cNvPr id="13" name="Graphic 106" descr="Checkmark">
              <a:extLst>
                <a:ext uri="{FF2B5EF4-FFF2-40B4-BE49-F238E27FC236}">
                  <a16:creationId xmlns:a16="http://schemas.microsoft.com/office/drawing/2014/main" id="{FC6F682B-35B9-4C1F-9AB7-F6FDFA2F8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72480" y="2656324"/>
              <a:ext cx="198175" cy="219844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FF8AFA2-C53F-42BC-B2DF-F86AF3EB6EFA}"/>
              </a:ext>
            </a:extLst>
          </p:cNvPr>
          <p:cNvCxnSpPr>
            <a:stCxn id="40" idx="2"/>
          </p:cNvCxnSpPr>
          <p:nvPr/>
        </p:nvCxnSpPr>
        <p:spPr>
          <a:xfrm>
            <a:off x="10561910" y="3125939"/>
            <a:ext cx="0" cy="869606"/>
          </a:xfrm>
          <a:prstGeom prst="straightConnector1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none"/>
            <a:tailEnd type="triangle"/>
          </a:ln>
          <a:effectLst>
            <a:outerShdw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042B167-DD9A-47A3-9E6C-37C22850FB46}"/>
              </a:ext>
            </a:extLst>
          </p:cNvPr>
          <p:cNvSpPr txBox="1"/>
          <p:nvPr/>
        </p:nvSpPr>
        <p:spPr>
          <a:xfrm>
            <a:off x="9163109" y="5129811"/>
            <a:ext cx="283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</a:rPr>
              <a:t>Enable self-service SLA protection, file recovery, and multitenancy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391F2F-34F4-4F6F-B821-8E79C36C0D8F}"/>
              </a:ext>
            </a:extLst>
          </p:cNvPr>
          <p:cNvSpPr txBox="1"/>
          <p:nvPr/>
        </p:nvSpPr>
        <p:spPr>
          <a:xfrm>
            <a:off x="5285882" y="5129811"/>
            <a:ext cx="3511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</a:rPr>
              <a:t>Leverage a pre-built integration with </a:t>
            </a:r>
            <a:r>
              <a:rPr lang="en-US" sz="1200" i="1" dirty="0" err="1">
                <a:solidFill>
                  <a:schemeClr val="bg1"/>
                </a:solidFill>
              </a:rPr>
              <a:t>vRA</a:t>
            </a:r>
            <a:r>
              <a:rPr lang="en-US" sz="1200" i="1" dirty="0">
                <a:solidFill>
                  <a:schemeClr val="bg1"/>
                </a:solidFill>
              </a:rPr>
              <a:t> to help you get started easily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91C55-FC85-4BCA-8289-E730AF259E27}"/>
              </a:ext>
            </a:extLst>
          </p:cNvPr>
          <p:cNvSpPr txBox="1"/>
          <p:nvPr/>
        </p:nvSpPr>
        <p:spPr>
          <a:xfrm>
            <a:off x="1021615" y="5129811"/>
            <a:ext cx="357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solidFill>
                  <a:schemeClr val="bg1"/>
                </a:solidFill>
              </a:rPr>
              <a:t>Remove siloes by managing data protection from </a:t>
            </a:r>
            <a:r>
              <a:rPr lang="en-US" sz="1200" i="1" dirty="0" err="1">
                <a:solidFill>
                  <a:schemeClr val="bg1"/>
                </a:solidFill>
              </a:rPr>
              <a:t>vRA</a:t>
            </a:r>
            <a:r>
              <a:rPr lang="en-US" sz="1200" i="1" dirty="0">
                <a:solidFill>
                  <a:schemeClr val="bg1"/>
                </a:solidFill>
              </a:rPr>
              <a:t> along with the rest of your operations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4F65D4F-635D-4E5E-ADC7-A61F4B1017C8}"/>
              </a:ext>
            </a:extLst>
          </p:cNvPr>
          <p:cNvGrpSpPr/>
          <p:nvPr/>
        </p:nvGrpSpPr>
        <p:grpSpPr>
          <a:xfrm>
            <a:off x="1446623" y="2310174"/>
            <a:ext cx="2726901" cy="2481856"/>
            <a:chOff x="1166948" y="2692661"/>
            <a:chExt cx="2726901" cy="2481856"/>
          </a:xfrm>
        </p:grpSpPr>
        <p:sp>
          <p:nvSpPr>
            <p:cNvPr id="24" name="Rounded Rectangle 38">
              <a:extLst>
                <a:ext uri="{FF2B5EF4-FFF2-40B4-BE49-F238E27FC236}">
                  <a16:creationId xmlns:a16="http://schemas.microsoft.com/office/drawing/2014/main" id="{E0188271-DB98-4262-982D-3AB1DCD0A5F6}"/>
                </a:ext>
              </a:extLst>
            </p:cNvPr>
            <p:cNvSpPr/>
            <p:nvPr/>
          </p:nvSpPr>
          <p:spPr>
            <a:xfrm>
              <a:off x="2637332" y="4070843"/>
              <a:ext cx="1256517" cy="1103673"/>
            </a:xfrm>
            <a:prstGeom prst="roundRect">
              <a:avLst/>
            </a:prstGeom>
            <a:solidFill>
              <a:schemeClr val="accent4"/>
            </a:solidFill>
            <a:ln>
              <a:noFill/>
              <a:prstDash val="sysDot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Data Management</a:t>
              </a:r>
            </a:p>
          </p:txBody>
        </p:sp>
        <p:sp>
          <p:nvSpPr>
            <p:cNvPr id="38" name="Rounded Rectangle 35">
              <a:extLst>
                <a:ext uri="{FF2B5EF4-FFF2-40B4-BE49-F238E27FC236}">
                  <a16:creationId xmlns:a16="http://schemas.microsoft.com/office/drawing/2014/main" id="{A1BCEAA2-5CF4-4D99-81E8-E2DB09B589F7}"/>
                </a:ext>
              </a:extLst>
            </p:cNvPr>
            <p:cNvSpPr/>
            <p:nvPr/>
          </p:nvSpPr>
          <p:spPr>
            <a:xfrm>
              <a:off x="1166948" y="2692662"/>
              <a:ext cx="1256517" cy="1103673"/>
            </a:xfrm>
            <a:prstGeom prst="round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prstDash val="sysDot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</a:endParaRPr>
            </a:p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Self-Service Provisioning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C757C3D-5693-4778-B46E-13A86A3D4638}"/>
                </a:ext>
              </a:extLst>
            </p:cNvPr>
            <p:cNvGrpSpPr/>
            <p:nvPr/>
          </p:nvGrpSpPr>
          <p:grpSpPr>
            <a:xfrm>
              <a:off x="3052585" y="4224904"/>
              <a:ext cx="426011" cy="427147"/>
              <a:chOff x="9658350" y="1230313"/>
              <a:chExt cx="704850" cy="706438"/>
            </a:xfrm>
            <a:solidFill>
              <a:schemeClr val="bg1"/>
            </a:solidFill>
          </p:grpSpPr>
          <p:sp>
            <p:nvSpPr>
              <p:cNvPr id="33" name="Freeform 140">
                <a:extLst>
                  <a:ext uri="{FF2B5EF4-FFF2-40B4-BE49-F238E27FC236}">
                    <a16:creationId xmlns:a16="http://schemas.microsoft.com/office/drawing/2014/main" id="{09D08B2C-EBBD-4BB6-8F69-025A2BB99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7775" y="1304926"/>
                <a:ext cx="131763" cy="30163"/>
              </a:xfrm>
              <a:custGeom>
                <a:avLst/>
                <a:gdLst>
                  <a:gd name="T0" fmla="*/ 31 w 35"/>
                  <a:gd name="T1" fmla="*/ 8 h 8"/>
                  <a:gd name="T2" fmla="*/ 4 w 35"/>
                  <a:gd name="T3" fmla="*/ 8 h 8"/>
                  <a:gd name="T4" fmla="*/ 0 w 35"/>
                  <a:gd name="T5" fmla="*/ 4 h 8"/>
                  <a:gd name="T6" fmla="*/ 4 w 35"/>
                  <a:gd name="T7" fmla="*/ 0 h 8"/>
                  <a:gd name="T8" fmla="*/ 31 w 35"/>
                  <a:gd name="T9" fmla="*/ 0 h 8"/>
                  <a:gd name="T10" fmla="*/ 35 w 35"/>
                  <a:gd name="T11" fmla="*/ 4 h 8"/>
                  <a:gd name="T12" fmla="*/ 31 w 35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8">
                    <a:moveTo>
                      <a:pt x="31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0"/>
                      <a:pt x="35" y="2"/>
                      <a:pt x="35" y="4"/>
                    </a:cubicBezTo>
                    <a:cubicBezTo>
                      <a:pt x="35" y="6"/>
                      <a:pt x="33" y="8"/>
                      <a:pt x="3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141">
                <a:extLst>
                  <a:ext uri="{FF2B5EF4-FFF2-40B4-BE49-F238E27FC236}">
                    <a16:creationId xmlns:a16="http://schemas.microsoft.com/office/drawing/2014/main" id="{458BEC3F-F660-40DA-ACE0-25B4906FF2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58350" y="1230313"/>
                <a:ext cx="704850" cy="706438"/>
              </a:xfrm>
              <a:custGeom>
                <a:avLst/>
                <a:gdLst>
                  <a:gd name="T0" fmla="*/ 184 w 188"/>
                  <a:gd name="T1" fmla="*/ 188 h 188"/>
                  <a:gd name="T2" fmla="*/ 4 w 188"/>
                  <a:gd name="T3" fmla="*/ 188 h 188"/>
                  <a:gd name="T4" fmla="*/ 0 w 188"/>
                  <a:gd name="T5" fmla="*/ 184 h 188"/>
                  <a:gd name="T6" fmla="*/ 0 w 188"/>
                  <a:gd name="T7" fmla="*/ 4 h 188"/>
                  <a:gd name="T8" fmla="*/ 4 w 188"/>
                  <a:gd name="T9" fmla="*/ 0 h 188"/>
                  <a:gd name="T10" fmla="*/ 184 w 188"/>
                  <a:gd name="T11" fmla="*/ 0 h 188"/>
                  <a:gd name="T12" fmla="*/ 188 w 188"/>
                  <a:gd name="T13" fmla="*/ 4 h 188"/>
                  <a:gd name="T14" fmla="*/ 188 w 188"/>
                  <a:gd name="T15" fmla="*/ 184 h 188"/>
                  <a:gd name="T16" fmla="*/ 184 w 188"/>
                  <a:gd name="T17" fmla="*/ 188 h 188"/>
                  <a:gd name="T18" fmla="*/ 8 w 188"/>
                  <a:gd name="T19" fmla="*/ 180 h 188"/>
                  <a:gd name="T20" fmla="*/ 180 w 188"/>
                  <a:gd name="T21" fmla="*/ 180 h 188"/>
                  <a:gd name="T22" fmla="*/ 180 w 188"/>
                  <a:gd name="T23" fmla="*/ 8 h 188"/>
                  <a:gd name="T24" fmla="*/ 8 w 188"/>
                  <a:gd name="T25" fmla="*/ 8 h 188"/>
                  <a:gd name="T26" fmla="*/ 8 w 188"/>
                  <a:gd name="T27" fmla="*/ 18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8" h="188">
                    <a:moveTo>
                      <a:pt x="184" y="188"/>
                    </a:moveTo>
                    <a:cubicBezTo>
                      <a:pt x="4" y="188"/>
                      <a:pt x="4" y="188"/>
                      <a:pt x="4" y="188"/>
                    </a:cubicBezTo>
                    <a:cubicBezTo>
                      <a:pt x="2" y="188"/>
                      <a:pt x="0" y="186"/>
                      <a:pt x="0" y="18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6" y="0"/>
                      <a:pt x="188" y="2"/>
                      <a:pt x="188" y="4"/>
                    </a:cubicBezTo>
                    <a:cubicBezTo>
                      <a:pt x="188" y="184"/>
                      <a:pt x="188" y="184"/>
                      <a:pt x="188" y="184"/>
                    </a:cubicBezTo>
                    <a:cubicBezTo>
                      <a:pt x="188" y="186"/>
                      <a:pt x="186" y="188"/>
                      <a:pt x="184" y="188"/>
                    </a:cubicBezTo>
                    <a:moveTo>
                      <a:pt x="8" y="180"/>
                    </a:moveTo>
                    <a:cubicBezTo>
                      <a:pt x="180" y="180"/>
                      <a:pt x="180" y="180"/>
                      <a:pt x="180" y="180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5" name="Freeform 142">
                <a:extLst>
                  <a:ext uri="{FF2B5EF4-FFF2-40B4-BE49-F238E27FC236}">
                    <a16:creationId xmlns:a16="http://schemas.microsoft.com/office/drawing/2014/main" id="{F16E5BD0-D4ED-49D6-95E4-68881A2B44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55188" y="1395413"/>
                <a:ext cx="514350" cy="458788"/>
              </a:xfrm>
              <a:custGeom>
                <a:avLst/>
                <a:gdLst>
                  <a:gd name="T0" fmla="*/ 133 w 137"/>
                  <a:gd name="T1" fmla="*/ 122 h 122"/>
                  <a:gd name="T2" fmla="*/ 4 w 137"/>
                  <a:gd name="T3" fmla="*/ 122 h 122"/>
                  <a:gd name="T4" fmla="*/ 0 w 137"/>
                  <a:gd name="T5" fmla="*/ 118 h 122"/>
                  <a:gd name="T6" fmla="*/ 0 w 137"/>
                  <a:gd name="T7" fmla="*/ 4 h 122"/>
                  <a:gd name="T8" fmla="*/ 4 w 137"/>
                  <a:gd name="T9" fmla="*/ 0 h 122"/>
                  <a:gd name="T10" fmla="*/ 133 w 137"/>
                  <a:gd name="T11" fmla="*/ 0 h 122"/>
                  <a:gd name="T12" fmla="*/ 137 w 137"/>
                  <a:gd name="T13" fmla="*/ 4 h 122"/>
                  <a:gd name="T14" fmla="*/ 137 w 137"/>
                  <a:gd name="T15" fmla="*/ 118 h 122"/>
                  <a:gd name="T16" fmla="*/ 133 w 137"/>
                  <a:gd name="T17" fmla="*/ 122 h 122"/>
                  <a:gd name="T18" fmla="*/ 8 w 137"/>
                  <a:gd name="T19" fmla="*/ 114 h 122"/>
                  <a:gd name="T20" fmla="*/ 129 w 137"/>
                  <a:gd name="T21" fmla="*/ 114 h 122"/>
                  <a:gd name="T22" fmla="*/ 129 w 137"/>
                  <a:gd name="T23" fmla="*/ 8 h 122"/>
                  <a:gd name="T24" fmla="*/ 8 w 137"/>
                  <a:gd name="T25" fmla="*/ 8 h 122"/>
                  <a:gd name="T26" fmla="*/ 8 w 137"/>
                  <a:gd name="T27" fmla="*/ 11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7" h="122">
                    <a:moveTo>
                      <a:pt x="133" y="122"/>
                    </a:moveTo>
                    <a:cubicBezTo>
                      <a:pt x="4" y="122"/>
                      <a:pt x="4" y="122"/>
                      <a:pt x="4" y="122"/>
                    </a:cubicBezTo>
                    <a:cubicBezTo>
                      <a:pt x="2" y="122"/>
                      <a:pt x="0" y="120"/>
                      <a:pt x="0" y="11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5" y="0"/>
                      <a:pt x="137" y="1"/>
                      <a:pt x="137" y="4"/>
                    </a:cubicBez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7" y="120"/>
                      <a:pt x="135" y="122"/>
                      <a:pt x="133" y="122"/>
                    </a:cubicBezTo>
                    <a:moveTo>
                      <a:pt x="8" y="114"/>
                    </a:move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6" name="Freeform 143">
                <a:extLst>
                  <a:ext uri="{FF2B5EF4-FFF2-40B4-BE49-F238E27FC236}">
                    <a16:creationId xmlns:a16="http://schemas.microsoft.com/office/drawing/2014/main" id="{7D87511A-D3AF-4F04-9B97-FE5F4EF1C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7738" y="1447801"/>
                <a:ext cx="346075" cy="350838"/>
              </a:xfrm>
              <a:custGeom>
                <a:avLst/>
                <a:gdLst>
                  <a:gd name="T0" fmla="*/ 46 w 92"/>
                  <a:gd name="T1" fmla="*/ 93 h 93"/>
                  <a:gd name="T2" fmla="*/ 0 w 92"/>
                  <a:gd name="T3" fmla="*/ 47 h 93"/>
                  <a:gd name="T4" fmla="*/ 4 w 92"/>
                  <a:gd name="T5" fmla="*/ 43 h 93"/>
                  <a:gd name="T6" fmla="*/ 8 w 92"/>
                  <a:gd name="T7" fmla="*/ 47 h 93"/>
                  <a:gd name="T8" fmla="*/ 46 w 92"/>
                  <a:gd name="T9" fmla="*/ 85 h 93"/>
                  <a:gd name="T10" fmla="*/ 84 w 92"/>
                  <a:gd name="T11" fmla="*/ 47 h 93"/>
                  <a:gd name="T12" fmla="*/ 46 w 92"/>
                  <a:gd name="T13" fmla="*/ 8 h 93"/>
                  <a:gd name="T14" fmla="*/ 15 w 92"/>
                  <a:gd name="T15" fmla="*/ 24 h 93"/>
                  <a:gd name="T16" fmla="*/ 10 w 92"/>
                  <a:gd name="T17" fmla="*/ 25 h 93"/>
                  <a:gd name="T18" fmla="*/ 9 w 92"/>
                  <a:gd name="T19" fmla="*/ 19 h 93"/>
                  <a:gd name="T20" fmla="*/ 46 w 92"/>
                  <a:gd name="T21" fmla="*/ 0 h 93"/>
                  <a:gd name="T22" fmla="*/ 92 w 92"/>
                  <a:gd name="T23" fmla="*/ 47 h 93"/>
                  <a:gd name="T24" fmla="*/ 46 w 92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93">
                    <a:moveTo>
                      <a:pt x="46" y="93"/>
                    </a:moveTo>
                    <a:cubicBezTo>
                      <a:pt x="21" y="93"/>
                      <a:pt x="0" y="72"/>
                      <a:pt x="0" y="47"/>
                    </a:cubicBezTo>
                    <a:cubicBezTo>
                      <a:pt x="0" y="44"/>
                      <a:pt x="2" y="43"/>
                      <a:pt x="4" y="43"/>
                    </a:cubicBezTo>
                    <a:cubicBezTo>
                      <a:pt x="6" y="43"/>
                      <a:pt x="8" y="44"/>
                      <a:pt x="8" y="47"/>
                    </a:cubicBezTo>
                    <a:cubicBezTo>
                      <a:pt x="8" y="68"/>
                      <a:pt x="25" y="85"/>
                      <a:pt x="46" y="85"/>
                    </a:cubicBezTo>
                    <a:cubicBezTo>
                      <a:pt x="67" y="85"/>
                      <a:pt x="84" y="68"/>
                      <a:pt x="84" y="47"/>
                    </a:cubicBezTo>
                    <a:cubicBezTo>
                      <a:pt x="84" y="26"/>
                      <a:pt x="67" y="8"/>
                      <a:pt x="46" y="8"/>
                    </a:cubicBezTo>
                    <a:cubicBezTo>
                      <a:pt x="34" y="8"/>
                      <a:pt x="23" y="14"/>
                      <a:pt x="15" y="24"/>
                    </a:cubicBezTo>
                    <a:cubicBezTo>
                      <a:pt x="14" y="26"/>
                      <a:pt x="12" y="26"/>
                      <a:pt x="10" y="25"/>
                    </a:cubicBezTo>
                    <a:cubicBezTo>
                      <a:pt x="8" y="24"/>
                      <a:pt x="8" y="21"/>
                      <a:pt x="9" y="19"/>
                    </a:cubicBezTo>
                    <a:cubicBezTo>
                      <a:pt x="18" y="8"/>
                      <a:pt x="32" y="0"/>
                      <a:pt x="46" y="0"/>
                    </a:cubicBezTo>
                    <a:cubicBezTo>
                      <a:pt x="72" y="0"/>
                      <a:pt x="92" y="21"/>
                      <a:pt x="92" y="47"/>
                    </a:cubicBezTo>
                    <a:cubicBezTo>
                      <a:pt x="92" y="72"/>
                      <a:pt x="72" y="93"/>
                      <a:pt x="46" y="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144">
                <a:extLst>
                  <a:ext uri="{FF2B5EF4-FFF2-40B4-BE49-F238E27FC236}">
                    <a16:creationId xmlns:a16="http://schemas.microsoft.com/office/drawing/2014/main" id="{CE480E5F-57C4-4B4E-8411-147EE68FB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64725" y="1463676"/>
                <a:ext cx="82550" cy="82550"/>
              </a:xfrm>
              <a:custGeom>
                <a:avLst/>
                <a:gdLst>
                  <a:gd name="T0" fmla="*/ 18 w 22"/>
                  <a:gd name="T1" fmla="*/ 22 h 22"/>
                  <a:gd name="T2" fmla="*/ 4 w 22"/>
                  <a:gd name="T3" fmla="*/ 22 h 22"/>
                  <a:gd name="T4" fmla="*/ 0 w 22"/>
                  <a:gd name="T5" fmla="*/ 18 h 22"/>
                  <a:gd name="T6" fmla="*/ 0 w 22"/>
                  <a:gd name="T7" fmla="*/ 4 h 22"/>
                  <a:gd name="T8" fmla="*/ 4 w 22"/>
                  <a:gd name="T9" fmla="*/ 0 h 22"/>
                  <a:gd name="T10" fmla="*/ 8 w 22"/>
                  <a:gd name="T11" fmla="*/ 4 h 22"/>
                  <a:gd name="T12" fmla="*/ 8 w 22"/>
                  <a:gd name="T13" fmla="*/ 14 h 22"/>
                  <a:gd name="T14" fmla="*/ 18 w 22"/>
                  <a:gd name="T15" fmla="*/ 14 h 22"/>
                  <a:gd name="T16" fmla="*/ 22 w 22"/>
                  <a:gd name="T17" fmla="*/ 18 h 22"/>
                  <a:gd name="T18" fmla="*/ 18 w 22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8" y="22"/>
                    </a:moveTo>
                    <a:cubicBezTo>
                      <a:pt x="4" y="22"/>
                      <a:pt x="4" y="22"/>
                      <a:pt x="4" y="22"/>
                    </a:cubicBezTo>
                    <a:cubicBezTo>
                      <a:pt x="2" y="22"/>
                      <a:pt x="0" y="20"/>
                      <a:pt x="0" y="1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4"/>
                      <a:pt x="22" y="16"/>
                      <a:pt x="22" y="18"/>
                    </a:cubicBezTo>
                    <a:cubicBezTo>
                      <a:pt x="22" y="20"/>
                      <a:pt x="20" y="22"/>
                      <a:pt x="18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ounded Rectangle 37">
              <a:extLst>
                <a:ext uri="{FF2B5EF4-FFF2-40B4-BE49-F238E27FC236}">
                  <a16:creationId xmlns:a16="http://schemas.microsoft.com/office/drawing/2014/main" id="{CC70AC5C-B120-4FB3-A7B8-7C72CB5748EE}"/>
                </a:ext>
              </a:extLst>
            </p:cNvPr>
            <p:cNvSpPr/>
            <p:nvPr/>
          </p:nvSpPr>
          <p:spPr>
            <a:xfrm>
              <a:off x="1175647" y="4070844"/>
              <a:ext cx="1256517" cy="1103673"/>
            </a:xfrm>
            <a:prstGeom prst="round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prstDash val="sysDot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</a:endParaRPr>
            </a:p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Cloud Orchestration</a:t>
              </a:r>
            </a:p>
          </p:txBody>
        </p:sp>
        <p:sp>
          <p:nvSpPr>
            <p:cNvPr id="29" name="Rounded Rectangle 36">
              <a:extLst>
                <a:ext uri="{FF2B5EF4-FFF2-40B4-BE49-F238E27FC236}">
                  <a16:creationId xmlns:a16="http://schemas.microsoft.com/office/drawing/2014/main" id="{6264A693-8793-4A9B-8AB3-34EA35441363}"/>
                </a:ext>
              </a:extLst>
            </p:cNvPr>
            <p:cNvSpPr/>
            <p:nvPr/>
          </p:nvSpPr>
          <p:spPr>
            <a:xfrm>
              <a:off x="2624134" y="2692661"/>
              <a:ext cx="1256517" cy="1103673"/>
            </a:xfrm>
            <a:prstGeom prst="roundRect">
              <a:avLst/>
            </a:prstGeom>
            <a:solidFill>
              <a:schemeClr val="tx1">
                <a:lumMod val="40000"/>
                <a:lumOff val="60000"/>
              </a:schemeClr>
            </a:solidFill>
            <a:ln>
              <a:noFill/>
              <a:prstDash val="sysDot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  <a:p>
              <a:pPr algn="ctr"/>
              <a:endParaRPr lang="en-US" sz="1200" dirty="0">
                <a:solidFill>
                  <a:schemeClr val="bg1"/>
                </a:solidFill>
              </a:endParaRPr>
            </a:p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Lifecycle Management</a:t>
              </a:r>
            </a:p>
          </p:txBody>
        </p:sp>
      </p:grpSp>
      <p:pic>
        <p:nvPicPr>
          <p:cNvPr id="40" name="Graphic 14" descr="Users">
            <a:extLst>
              <a:ext uri="{FF2B5EF4-FFF2-40B4-BE49-F238E27FC236}">
                <a16:creationId xmlns:a16="http://schemas.microsoft.com/office/drawing/2014/main" id="{BB33792A-A61E-4EB1-9735-9A73E8ED56A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0202281" y="2383630"/>
            <a:ext cx="719259" cy="742309"/>
          </a:xfrm>
          <a:prstGeom prst="rect">
            <a:avLst/>
          </a:prstGeom>
        </p:spPr>
      </p:pic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070B9C-BF8F-498A-BB0F-71BEA7EB92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1785" y="2564334"/>
            <a:ext cx="3104880" cy="2027816"/>
          </a:xfrm>
          <a:prstGeom prst="rect">
            <a:avLst/>
          </a:prstGeom>
        </p:spPr>
      </p:pic>
      <p:pic>
        <p:nvPicPr>
          <p:cNvPr id="44" name="Picture 43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1BCB3558-815B-4462-8287-1B4149D884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7890" y="1921022"/>
            <a:ext cx="347588" cy="34758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42505BF-AA07-44B9-BD63-7BC479515E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82355" y="2487888"/>
            <a:ext cx="402449" cy="402449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D45BDE92-2A32-4907-8AA3-6927A49620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1919" y="2448222"/>
            <a:ext cx="469934" cy="46993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6F53570-F83E-416E-99AC-D5B58DA4E8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80483" y="3744264"/>
            <a:ext cx="615837" cy="61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4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AE8551D8-E2E7-504D-85F1-7333F3297498}"/>
              </a:ext>
            </a:extLst>
          </p:cNvPr>
          <p:cNvSpPr/>
          <p:nvPr/>
        </p:nvSpPr>
        <p:spPr>
          <a:xfrm>
            <a:off x="1378771" y="4327147"/>
            <a:ext cx="1631290" cy="1367393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vRA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64527F-BB5C-0546-B271-09DAF9E2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Rubrik Plugin for </a:t>
            </a:r>
            <a:r>
              <a:rPr lang="en-US" b="1" dirty="0" err="1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vRealize</a:t>
            </a:r>
            <a:endParaRPr lang="en-US" b="1" dirty="0">
              <a:gradFill>
                <a:gsLst>
                  <a:gs pos="1000">
                    <a:schemeClr val="accent1"/>
                  </a:gs>
                  <a:gs pos="98000">
                    <a:schemeClr val="accent2"/>
                  </a:gs>
                </a:gsLst>
                <a:lin ang="2700000" scaled="0"/>
              </a:gra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765DE-545D-BB4E-9C76-6158E22DC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Provision and protect new workloads with </a:t>
            </a:r>
            <a:r>
              <a:rPr lang="en-US" sz="1600" dirty="0" err="1">
                <a:solidFill>
                  <a:schemeClr val="bg1"/>
                </a:solidFill>
              </a:rPr>
              <a:t>vRA</a:t>
            </a:r>
            <a:r>
              <a:rPr lang="en-US" sz="1600" dirty="0">
                <a:solidFill>
                  <a:schemeClr val="bg1"/>
                </a:solidFill>
              </a:rPr>
              <a:t>, consume Rubrik functionality through your service catalog</a:t>
            </a:r>
          </a:p>
        </p:txBody>
      </p:sp>
      <p:sp>
        <p:nvSpPr>
          <p:cNvPr id="78" name="Content Placeholder 4">
            <a:extLst>
              <a:ext uri="{FF2B5EF4-FFF2-40B4-BE49-F238E27FC236}">
                <a16:creationId xmlns:a16="http://schemas.microsoft.com/office/drawing/2014/main" id="{28550E69-D4EB-9441-9515-C3184280689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9075738" y="2165350"/>
            <a:ext cx="3116262" cy="3878263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Example Functionality:</a:t>
            </a:r>
          </a:p>
          <a:p>
            <a:r>
              <a:rPr lang="en-US" sz="1800" dirty="0">
                <a:solidFill>
                  <a:schemeClr val="bg1"/>
                </a:solidFill>
              </a:rPr>
              <a:t>Take on-demand snapshot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Recover files or folders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Manage </a:t>
            </a:r>
            <a:r>
              <a:rPr lang="en-US" sz="1800" dirty="0" err="1">
                <a:solidFill>
                  <a:schemeClr val="bg1"/>
                </a:solidFill>
              </a:rPr>
              <a:t>filesets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Change SLA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Recover VMs with Live Mount </a:t>
            </a:r>
          </a:p>
          <a:p>
            <a:r>
              <a:rPr lang="en-US" sz="1800" dirty="0">
                <a:solidFill>
                  <a:schemeClr val="bg1"/>
                </a:solidFill>
              </a:rPr>
              <a:t>Manage organizations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41EA48C-0269-B44C-9EFD-583F654EB39A}"/>
              </a:ext>
            </a:extLst>
          </p:cNvPr>
          <p:cNvSpPr/>
          <p:nvPr/>
        </p:nvSpPr>
        <p:spPr>
          <a:xfrm>
            <a:off x="5929387" y="4911158"/>
            <a:ext cx="1083348" cy="368443"/>
          </a:xfrm>
          <a:prstGeom prst="roundRect">
            <a:avLst/>
          </a:prstGeom>
          <a:noFill/>
          <a:ln w="44450" cap="flat" cmpd="sng" algn="ctr">
            <a:solidFill>
              <a:srgbClr val="00A3E0"/>
            </a:solidFill>
            <a:prstDash val="solid"/>
          </a:ln>
          <a:effectLst/>
        </p:spPr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150">
              <a:defRPr/>
            </a:pPr>
            <a:r>
              <a:rPr lang="en-US" sz="1000" kern="0" dirty="0">
                <a:solidFill>
                  <a:srgbClr val="00A3E0"/>
                </a:solidFill>
                <a:latin typeface="Arial"/>
              </a:rPr>
              <a:t>vCenter Server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966F48A-AE2F-A540-8E4B-20458760E5C7}"/>
              </a:ext>
            </a:extLst>
          </p:cNvPr>
          <p:cNvCxnSpPr>
            <a:cxnSpLocks/>
          </p:cNvCxnSpPr>
          <p:nvPr/>
        </p:nvCxnSpPr>
        <p:spPr>
          <a:xfrm flipV="1">
            <a:off x="3245022" y="4515708"/>
            <a:ext cx="958668" cy="7193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ysDot"/>
            <a:headEnd type="triangle"/>
            <a:tailEnd type="triangle"/>
          </a:ln>
          <a:effectLst/>
        </p:spPr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3394F5-B167-F04B-96E4-510C6EDD3F65}"/>
              </a:ext>
            </a:extLst>
          </p:cNvPr>
          <p:cNvCxnSpPr/>
          <p:nvPr/>
        </p:nvCxnSpPr>
        <p:spPr>
          <a:xfrm flipV="1">
            <a:off x="5144940" y="5007199"/>
            <a:ext cx="682704" cy="1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ysDot"/>
            <a:headEnd type="triangle"/>
            <a:tailEnd type="triangle"/>
          </a:ln>
          <a:effectLst/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DF02FB1-BC16-1A44-98DB-1B8EB0D83B2B}"/>
              </a:ext>
            </a:extLst>
          </p:cNvPr>
          <p:cNvCxnSpPr>
            <a:cxnSpLocks/>
          </p:cNvCxnSpPr>
          <p:nvPr/>
        </p:nvCxnSpPr>
        <p:spPr>
          <a:xfrm flipV="1">
            <a:off x="2031662" y="2883321"/>
            <a:ext cx="826166" cy="1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ysDot"/>
            <a:headEnd type="none"/>
            <a:tailEnd type="triangle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8B3C470-9466-A64E-ADA9-0BE2CE773624}"/>
              </a:ext>
            </a:extLst>
          </p:cNvPr>
          <p:cNvCxnSpPr>
            <a:cxnSpLocks/>
          </p:cNvCxnSpPr>
          <p:nvPr/>
        </p:nvCxnSpPr>
        <p:spPr>
          <a:xfrm>
            <a:off x="3049218" y="5177417"/>
            <a:ext cx="2778426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ysDot"/>
            <a:headEnd type="triangle"/>
            <a:tailEnd type="triangle"/>
          </a:ln>
          <a:effectLst/>
        </p:spPr>
      </p:cxnSp>
      <p:sp>
        <p:nvSpPr>
          <p:cNvPr id="49" name="TextBox 246">
            <a:extLst>
              <a:ext uri="{FF2B5EF4-FFF2-40B4-BE49-F238E27FC236}">
                <a16:creationId xmlns:a16="http://schemas.microsoft.com/office/drawing/2014/main" id="{E07426E2-FA70-534F-8372-26498577655A}"/>
              </a:ext>
            </a:extLst>
          </p:cNvPr>
          <p:cNvSpPr txBox="1"/>
          <p:nvPr/>
        </p:nvSpPr>
        <p:spPr>
          <a:xfrm>
            <a:off x="3913509" y="4076828"/>
            <a:ext cx="1300215" cy="246221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latin typeface="Arial"/>
              </a:rPr>
              <a:t>Rubrik REST API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C39015F-84DF-454E-8AAE-8137AE708A71}"/>
              </a:ext>
            </a:extLst>
          </p:cNvPr>
          <p:cNvCxnSpPr>
            <a:cxnSpLocks/>
            <a:endCxn id="86" idx="2"/>
          </p:cNvCxnSpPr>
          <p:nvPr/>
        </p:nvCxnSpPr>
        <p:spPr>
          <a:xfrm flipV="1">
            <a:off x="2902768" y="4925058"/>
            <a:ext cx="8365" cy="73171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ysDot"/>
            <a:headEnd type="none"/>
            <a:tailEnd type="triangle"/>
          </a:ln>
          <a:effectLst/>
        </p:spPr>
      </p:cxnSp>
      <p:sp>
        <p:nvSpPr>
          <p:cNvPr id="51" name="TextBox 249">
            <a:extLst>
              <a:ext uri="{FF2B5EF4-FFF2-40B4-BE49-F238E27FC236}">
                <a16:creationId xmlns:a16="http://schemas.microsoft.com/office/drawing/2014/main" id="{06BC8FA2-28E8-AE42-9264-5769E8841A03}"/>
              </a:ext>
            </a:extLst>
          </p:cNvPr>
          <p:cNvSpPr txBox="1"/>
          <p:nvPr/>
        </p:nvSpPr>
        <p:spPr>
          <a:xfrm>
            <a:off x="1022613" y="3253329"/>
            <a:ext cx="1052422" cy="40011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latin typeface="Arial"/>
              </a:rPr>
              <a:t>User requests new app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EDA1160-5E0C-2D44-A7D6-F1C6E9B5E56E}"/>
              </a:ext>
            </a:extLst>
          </p:cNvPr>
          <p:cNvCxnSpPr/>
          <p:nvPr/>
        </p:nvCxnSpPr>
        <p:spPr>
          <a:xfrm>
            <a:off x="5461382" y="2877874"/>
            <a:ext cx="462542" cy="2177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ysDot"/>
            <a:headEnd type="none"/>
            <a:tailEnd type="triangle"/>
          </a:ln>
          <a:effectLst/>
        </p:spPr>
      </p:cxnSp>
      <p:sp>
        <p:nvSpPr>
          <p:cNvPr id="54" name="TextBox 251">
            <a:extLst>
              <a:ext uri="{FF2B5EF4-FFF2-40B4-BE49-F238E27FC236}">
                <a16:creationId xmlns:a16="http://schemas.microsoft.com/office/drawing/2014/main" id="{24A2BA2E-794C-4846-9B72-38AA678AF4A1}"/>
              </a:ext>
            </a:extLst>
          </p:cNvPr>
          <p:cNvSpPr txBox="1"/>
          <p:nvPr/>
        </p:nvSpPr>
        <p:spPr>
          <a:xfrm>
            <a:off x="5057722" y="4715401"/>
            <a:ext cx="814429" cy="246221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latin typeface="Arial"/>
              </a:rPr>
              <a:t>VADP</a:t>
            </a:r>
          </a:p>
        </p:txBody>
      </p:sp>
      <p:sp>
        <p:nvSpPr>
          <p:cNvPr id="55" name="TextBox 252">
            <a:extLst>
              <a:ext uri="{FF2B5EF4-FFF2-40B4-BE49-F238E27FC236}">
                <a16:creationId xmlns:a16="http://schemas.microsoft.com/office/drawing/2014/main" id="{80C5F682-3265-934B-8409-3A3B205749A0}"/>
              </a:ext>
            </a:extLst>
          </p:cNvPr>
          <p:cNvSpPr txBox="1"/>
          <p:nvPr/>
        </p:nvSpPr>
        <p:spPr>
          <a:xfrm>
            <a:off x="4995046" y="5177417"/>
            <a:ext cx="984226" cy="246221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dirty="0" err="1">
                <a:solidFill>
                  <a:schemeClr val="bg1"/>
                </a:solidFill>
                <a:latin typeface="Arial"/>
              </a:rPr>
              <a:t>vCenter</a:t>
            </a:r>
            <a:r>
              <a:rPr lang="en-US" sz="1000" dirty="0">
                <a:solidFill>
                  <a:schemeClr val="bg1"/>
                </a:solidFill>
                <a:latin typeface="Arial"/>
              </a:rPr>
              <a:t> SDK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3C25AB8-ED5F-9448-B17E-1CC247424698}"/>
              </a:ext>
            </a:extLst>
          </p:cNvPr>
          <p:cNvCxnSpPr>
            <a:cxnSpLocks/>
          </p:cNvCxnSpPr>
          <p:nvPr/>
        </p:nvCxnSpPr>
        <p:spPr>
          <a:xfrm flipH="1">
            <a:off x="7448226" y="3575918"/>
            <a:ext cx="677" cy="1011584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ysDot"/>
            <a:headEnd type="none"/>
            <a:tailEnd type="triangle"/>
          </a:ln>
          <a:effectLst/>
        </p:spPr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B005613F-6742-8C42-829F-BFC732F1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163" y="2377913"/>
            <a:ext cx="858176" cy="85817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26A1A9F-E514-0D47-BE56-6BE8DDF0B4FB}"/>
              </a:ext>
            </a:extLst>
          </p:cNvPr>
          <p:cNvSpPr txBox="1"/>
          <p:nvPr/>
        </p:nvSpPr>
        <p:spPr>
          <a:xfrm>
            <a:off x="2485720" y="5749240"/>
            <a:ext cx="131032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latin typeface="Arial"/>
              </a:rPr>
              <a:t>Rubrik</a:t>
            </a:r>
            <a:r>
              <a:rPr lang="en-US" sz="1000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Arial"/>
              </a:rPr>
              <a:t>vRO</a:t>
            </a:r>
            <a:r>
              <a:rPr lang="en-US" sz="1000" dirty="0">
                <a:solidFill>
                  <a:schemeClr val="bg1"/>
                </a:solidFill>
                <a:latin typeface="Arial"/>
              </a:rPr>
              <a:t> workflow package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E6A7D7-9E58-7948-ABE2-6A100EA9F241}"/>
              </a:ext>
            </a:extLst>
          </p:cNvPr>
          <p:cNvSpPr txBox="1"/>
          <p:nvPr/>
        </p:nvSpPr>
        <p:spPr>
          <a:xfrm>
            <a:off x="5903578" y="3817889"/>
            <a:ext cx="1546445" cy="553998"/>
          </a:xfrm>
          <a:prstGeom prst="rect">
            <a:avLst/>
          </a:prstGeom>
          <a:noFill/>
          <a:ln w="952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Arial"/>
              </a:rPr>
              <a:t>Rubrik auto-discovers new workload and applies SLA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759B4A-FF4D-F049-B07C-6B6CE7C3EE27}"/>
              </a:ext>
            </a:extLst>
          </p:cNvPr>
          <p:cNvGrpSpPr>
            <a:grpSpLocks noChangeAspect="1"/>
          </p:cNvGrpSpPr>
          <p:nvPr/>
        </p:nvGrpSpPr>
        <p:grpSpPr>
          <a:xfrm>
            <a:off x="4333424" y="4315231"/>
            <a:ext cx="374709" cy="374709"/>
            <a:chOff x="4003675" y="2720975"/>
            <a:chExt cx="2149475" cy="2149475"/>
          </a:xfrm>
        </p:grpSpPr>
        <p:sp>
          <p:nvSpPr>
            <p:cNvPr id="72" name="Freeform 1">
              <a:extLst>
                <a:ext uri="{FF2B5EF4-FFF2-40B4-BE49-F238E27FC236}">
                  <a16:creationId xmlns:a16="http://schemas.microsoft.com/office/drawing/2014/main" id="{5C9DA230-8214-B041-B004-9AB9C7075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250" y="3384550"/>
              <a:ext cx="833438" cy="831850"/>
            </a:xfrm>
            <a:custGeom>
              <a:avLst/>
              <a:gdLst>
                <a:gd name="T0" fmla="*/ 1155 w 2313"/>
                <a:gd name="T1" fmla="*/ 0 h 2312"/>
                <a:gd name="T2" fmla="*/ 1155 w 2313"/>
                <a:gd name="T3" fmla="*/ 0 h 2312"/>
                <a:gd name="T4" fmla="*/ 0 w 2313"/>
                <a:gd name="T5" fmla="*/ 1155 h 2312"/>
                <a:gd name="T6" fmla="*/ 1155 w 2313"/>
                <a:gd name="T7" fmla="*/ 2311 h 2312"/>
                <a:gd name="T8" fmla="*/ 2312 w 2313"/>
                <a:gd name="T9" fmla="*/ 1155 h 2312"/>
                <a:gd name="T10" fmla="*/ 1155 w 2313"/>
                <a:gd name="T11" fmla="*/ 0 h 2312"/>
                <a:gd name="T12" fmla="*/ 1155 w 2313"/>
                <a:gd name="T13" fmla="*/ 2030 h 2312"/>
                <a:gd name="T14" fmla="*/ 1155 w 2313"/>
                <a:gd name="T15" fmla="*/ 2030 h 2312"/>
                <a:gd name="T16" fmla="*/ 281 w 2313"/>
                <a:gd name="T17" fmla="*/ 1155 h 2312"/>
                <a:gd name="T18" fmla="*/ 1155 w 2313"/>
                <a:gd name="T19" fmla="*/ 281 h 2312"/>
                <a:gd name="T20" fmla="*/ 2030 w 2313"/>
                <a:gd name="T21" fmla="*/ 1155 h 2312"/>
                <a:gd name="T22" fmla="*/ 1155 w 2313"/>
                <a:gd name="T23" fmla="*/ 2030 h 2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3" h="2312">
                  <a:moveTo>
                    <a:pt x="1155" y="0"/>
                  </a:moveTo>
                  <a:lnTo>
                    <a:pt x="1155" y="0"/>
                  </a:lnTo>
                  <a:cubicBezTo>
                    <a:pt x="531" y="0"/>
                    <a:pt x="0" y="531"/>
                    <a:pt x="0" y="1155"/>
                  </a:cubicBezTo>
                  <a:cubicBezTo>
                    <a:pt x="0" y="1780"/>
                    <a:pt x="531" y="2311"/>
                    <a:pt x="1155" y="2311"/>
                  </a:cubicBezTo>
                  <a:cubicBezTo>
                    <a:pt x="1780" y="2311"/>
                    <a:pt x="2312" y="1780"/>
                    <a:pt x="2312" y="1155"/>
                  </a:cubicBezTo>
                  <a:cubicBezTo>
                    <a:pt x="2312" y="531"/>
                    <a:pt x="1780" y="0"/>
                    <a:pt x="1155" y="0"/>
                  </a:cubicBezTo>
                  <a:close/>
                  <a:moveTo>
                    <a:pt x="1155" y="2030"/>
                  </a:moveTo>
                  <a:lnTo>
                    <a:pt x="1155" y="2030"/>
                  </a:lnTo>
                  <a:cubicBezTo>
                    <a:pt x="656" y="2030"/>
                    <a:pt x="281" y="1655"/>
                    <a:pt x="281" y="1155"/>
                  </a:cubicBezTo>
                  <a:cubicBezTo>
                    <a:pt x="281" y="656"/>
                    <a:pt x="656" y="281"/>
                    <a:pt x="1155" y="281"/>
                  </a:cubicBezTo>
                  <a:cubicBezTo>
                    <a:pt x="1624" y="281"/>
                    <a:pt x="2030" y="656"/>
                    <a:pt x="2030" y="1155"/>
                  </a:cubicBezTo>
                  <a:cubicBezTo>
                    <a:pt x="2030" y="1655"/>
                    <a:pt x="1624" y="2030"/>
                    <a:pt x="1155" y="2030"/>
                  </a:cubicBez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73" name="Freeform 2">
              <a:extLst>
                <a:ext uri="{FF2B5EF4-FFF2-40B4-BE49-F238E27FC236}">
                  <a16:creationId xmlns:a16="http://schemas.microsoft.com/office/drawing/2014/main" id="{C40013DD-97B4-1640-8E40-CBDD5F517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3675" y="2720975"/>
              <a:ext cx="2149475" cy="2149475"/>
            </a:xfrm>
            <a:custGeom>
              <a:avLst/>
              <a:gdLst>
                <a:gd name="T0" fmla="*/ 5874 w 5969"/>
                <a:gd name="T1" fmla="*/ 3655 h 5969"/>
                <a:gd name="T2" fmla="*/ 5437 w 5969"/>
                <a:gd name="T3" fmla="*/ 2999 h 5969"/>
                <a:gd name="T4" fmla="*/ 5874 w 5969"/>
                <a:gd name="T5" fmla="*/ 2313 h 5969"/>
                <a:gd name="T6" fmla="*/ 5937 w 5969"/>
                <a:gd name="T7" fmla="*/ 2125 h 5969"/>
                <a:gd name="T8" fmla="*/ 5031 w 5969"/>
                <a:gd name="T9" fmla="*/ 813 h 5969"/>
                <a:gd name="T10" fmla="*/ 3843 w 5969"/>
                <a:gd name="T11" fmla="*/ 719 h 5969"/>
                <a:gd name="T12" fmla="*/ 3718 w 5969"/>
                <a:gd name="T13" fmla="*/ 0 h 5969"/>
                <a:gd name="T14" fmla="*/ 2125 w 5969"/>
                <a:gd name="T15" fmla="*/ 125 h 5969"/>
                <a:gd name="T16" fmla="*/ 1438 w 5969"/>
                <a:gd name="T17" fmla="*/ 1094 h 5969"/>
                <a:gd name="T18" fmla="*/ 844 w 5969"/>
                <a:gd name="T19" fmla="*/ 781 h 5969"/>
                <a:gd name="T20" fmla="*/ 32 w 5969"/>
                <a:gd name="T21" fmla="*/ 2125 h 5969"/>
                <a:gd name="T22" fmla="*/ 94 w 5969"/>
                <a:gd name="T23" fmla="*/ 2313 h 5969"/>
                <a:gd name="T24" fmla="*/ 531 w 5969"/>
                <a:gd name="T25" fmla="*/ 2999 h 5969"/>
                <a:gd name="T26" fmla="*/ 94 w 5969"/>
                <a:gd name="T27" fmla="*/ 3655 h 5969"/>
                <a:gd name="T28" fmla="*/ 782 w 5969"/>
                <a:gd name="T29" fmla="*/ 5124 h 5969"/>
                <a:gd name="T30" fmla="*/ 938 w 5969"/>
                <a:gd name="T31" fmla="*/ 5155 h 5969"/>
                <a:gd name="T32" fmla="*/ 2125 w 5969"/>
                <a:gd name="T33" fmla="*/ 5280 h 5969"/>
                <a:gd name="T34" fmla="*/ 2250 w 5969"/>
                <a:gd name="T35" fmla="*/ 5968 h 5969"/>
                <a:gd name="T36" fmla="*/ 3843 w 5969"/>
                <a:gd name="T37" fmla="*/ 5843 h 5969"/>
                <a:gd name="T38" fmla="*/ 4562 w 5969"/>
                <a:gd name="T39" fmla="*/ 4874 h 5969"/>
                <a:gd name="T40" fmla="*/ 5187 w 5969"/>
                <a:gd name="T41" fmla="*/ 5124 h 5969"/>
                <a:gd name="T42" fmla="*/ 5874 w 5969"/>
                <a:gd name="T43" fmla="*/ 3655 h 5969"/>
                <a:gd name="T44" fmla="*/ 5031 w 5969"/>
                <a:gd name="T45" fmla="*/ 4874 h 5969"/>
                <a:gd name="T46" fmla="*/ 4437 w 5969"/>
                <a:gd name="T47" fmla="*/ 4624 h 5969"/>
                <a:gd name="T48" fmla="*/ 3593 w 5969"/>
                <a:gd name="T49" fmla="*/ 5218 h 5969"/>
                <a:gd name="T50" fmla="*/ 2375 w 5969"/>
                <a:gd name="T51" fmla="*/ 5687 h 5969"/>
                <a:gd name="T52" fmla="*/ 2282 w 5969"/>
                <a:gd name="T53" fmla="*/ 5062 h 5969"/>
                <a:gd name="T54" fmla="*/ 1375 w 5969"/>
                <a:gd name="T55" fmla="*/ 4593 h 5969"/>
                <a:gd name="T56" fmla="*/ 344 w 5969"/>
                <a:gd name="T57" fmla="*/ 3812 h 5969"/>
                <a:gd name="T58" fmla="*/ 844 w 5969"/>
                <a:gd name="T59" fmla="*/ 3405 h 5969"/>
                <a:gd name="T60" fmla="*/ 844 w 5969"/>
                <a:gd name="T61" fmla="*/ 2563 h 5969"/>
                <a:gd name="T62" fmla="*/ 344 w 5969"/>
                <a:gd name="T63" fmla="*/ 2156 h 5969"/>
                <a:gd name="T64" fmla="*/ 1407 w 5969"/>
                <a:gd name="T65" fmla="*/ 1375 h 5969"/>
                <a:gd name="T66" fmla="*/ 2282 w 5969"/>
                <a:gd name="T67" fmla="*/ 938 h 5969"/>
                <a:gd name="T68" fmla="*/ 2375 w 5969"/>
                <a:gd name="T69" fmla="*/ 250 h 5969"/>
                <a:gd name="T70" fmla="*/ 3593 w 5969"/>
                <a:gd name="T71" fmla="*/ 813 h 5969"/>
                <a:gd name="T72" fmla="*/ 4437 w 5969"/>
                <a:gd name="T73" fmla="*/ 1344 h 5969"/>
                <a:gd name="T74" fmla="*/ 5031 w 5969"/>
                <a:gd name="T75" fmla="*/ 1094 h 5969"/>
                <a:gd name="T76" fmla="*/ 5187 w 5969"/>
                <a:gd name="T77" fmla="*/ 2406 h 5969"/>
                <a:gd name="T78" fmla="*/ 5187 w 5969"/>
                <a:gd name="T79" fmla="*/ 2999 h 5969"/>
                <a:gd name="T80" fmla="*/ 5187 w 5969"/>
                <a:gd name="T81" fmla="*/ 3562 h 5969"/>
                <a:gd name="T82" fmla="*/ 5031 w 5969"/>
                <a:gd name="T83" fmla="*/ 4874 h 5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969" h="5969">
                  <a:moveTo>
                    <a:pt x="5874" y="3655"/>
                  </a:moveTo>
                  <a:lnTo>
                    <a:pt x="5874" y="3655"/>
                  </a:lnTo>
                  <a:cubicBezTo>
                    <a:pt x="5405" y="3374"/>
                    <a:pt x="5405" y="3374"/>
                    <a:pt x="5405" y="3374"/>
                  </a:cubicBezTo>
                  <a:cubicBezTo>
                    <a:pt x="5437" y="3249"/>
                    <a:pt x="5437" y="3124"/>
                    <a:pt x="5437" y="2999"/>
                  </a:cubicBezTo>
                  <a:cubicBezTo>
                    <a:pt x="5437" y="2875"/>
                    <a:pt x="5437" y="2719"/>
                    <a:pt x="5405" y="2594"/>
                  </a:cubicBezTo>
                  <a:cubicBezTo>
                    <a:pt x="5874" y="2313"/>
                    <a:pt x="5874" y="2313"/>
                    <a:pt x="5874" y="2313"/>
                  </a:cubicBezTo>
                  <a:cubicBezTo>
                    <a:pt x="5906" y="2281"/>
                    <a:pt x="5937" y="2250"/>
                    <a:pt x="5937" y="2219"/>
                  </a:cubicBezTo>
                  <a:cubicBezTo>
                    <a:pt x="5968" y="2188"/>
                    <a:pt x="5937" y="2156"/>
                    <a:pt x="5937" y="2125"/>
                  </a:cubicBezTo>
                  <a:cubicBezTo>
                    <a:pt x="5187" y="844"/>
                    <a:pt x="5187" y="844"/>
                    <a:pt x="5187" y="844"/>
                  </a:cubicBezTo>
                  <a:cubicBezTo>
                    <a:pt x="5155" y="781"/>
                    <a:pt x="5093" y="781"/>
                    <a:pt x="5031" y="813"/>
                  </a:cubicBezTo>
                  <a:cubicBezTo>
                    <a:pt x="4531" y="1094"/>
                    <a:pt x="4531" y="1094"/>
                    <a:pt x="4531" y="1094"/>
                  </a:cubicBezTo>
                  <a:cubicBezTo>
                    <a:pt x="4312" y="938"/>
                    <a:pt x="4093" y="781"/>
                    <a:pt x="3843" y="719"/>
                  </a:cubicBezTo>
                  <a:cubicBezTo>
                    <a:pt x="3843" y="125"/>
                    <a:pt x="3843" y="125"/>
                    <a:pt x="3843" y="125"/>
                  </a:cubicBezTo>
                  <a:cubicBezTo>
                    <a:pt x="3843" y="63"/>
                    <a:pt x="3780" y="0"/>
                    <a:pt x="3718" y="0"/>
                  </a:cubicBezTo>
                  <a:cubicBezTo>
                    <a:pt x="2250" y="0"/>
                    <a:pt x="2250" y="0"/>
                    <a:pt x="2250" y="0"/>
                  </a:cubicBezTo>
                  <a:cubicBezTo>
                    <a:pt x="2188" y="0"/>
                    <a:pt x="2125" y="63"/>
                    <a:pt x="2125" y="125"/>
                  </a:cubicBezTo>
                  <a:cubicBezTo>
                    <a:pt x="2125" y="719"/>
                    <a:pt x="2125" y="719"/>
                    <a:pt x="2125" y="719"/>
                  </a:cubicBezTo>
                  <a:cubicBezTo>
                    <a:pt x="1875" y="813"/>
                    <a:pt x="1657" y="938"/>
                    <a:pt x="1438" y="1094"/>
                  </a:cubicBezTo>
                  <a:cubicBezTo>
                    <a:pt x="938" y="813"/>
                    <a:pt x="938" y="813"/>
                    <a:pt x="938" y="813"/>
                  </a:cubicBezTo>
                  <a:cubicBezTo>
                    <a:pt x="907" y="781"/>
                    <a:pt x="875" y="781"/>
                    <a:pt x="844" y="781"/>
                  </a:cubicBezTo>
                  <a:cubicBezTo>
                    <a:pt x="813" y="813"/>
                    <a:pt x="782" y="813"/>
                    <a:pt x="782" y="844"/>
                  </a:cubicBezTo>
                  <a:cubicBezTo>
                    <a:pt x="32" y="2125"/>
                    <a:pt x="32" y="2125"/>
                    <a:pt x="32" y="2125"/>
                  </a:cubicBezTo>
                  <a:cubicBezTo>
                    <a:pt x="0" y="2156"/>
                    <a:pt x="0" y="2188"/>
                    <a:pt x="32" y="2219"/>
                  </a:cubicBezTo>
                  <a:cubicBezTo>
                    <a:pt x="32" y="2250"/>
                    <a:pt x="63" y="2281"/>
                    <a:pt x="94" y="2313"/>
                  </a:cubicBezTo>
                  <a:cubicBezTo>
                    <a:pt x="594" y="2594"/>
                    <a:pt x="594" y="2594"/>
                    <a:pt x="594" y="2594"/>
                  </a:cubicBezTo>
                  <a:cubicBezTo>
                    <a:pt x="563" y="2719"/>
                    <a:pt x="531" y="2875"/>
                    <a:pt x="531" y="2999"/>
                  </a:cubicBezTo>
                  <a:cubicBezTo>
                    <a:pt x="531" y="3124"/>
                    <a:pt x="563" y="3249"/>
                    <a:pt x="563" y="3374"/>
                  </a:cubicBezTo>
                  <a:cubicBezTo>
                    <a:pt x="94" y="3655"/>
                    <a:pt x="94" y="3655"/>
                    <a:pt x="94" y="3655"/>
                  </a:cubicBezTo>
                  <a:cubicBezTo>
                    <a:pt x="32" y="3687"/>
                    <a:pt x="0" y="3780"/>
                    <a:pt x="32" y="3843"/>
                  </a:cubicBezTo>
                  <a:cubicBezTo>
                    <a:pt x="782" y="5124"/>
                    <a:pt x="782" y="5124"/>
                    <a:pt x="782" y="5124"/>
                  </a:cubicBezTo>
                  <a:cubicBezTo>
                    <a:pt x="782" y="5124"/>
                    <a:pt x="813" y="5155"/>
                    <a:pt x="844" y="5187"/>
                  </a:cubicBezTo>
                  <a:cubicBezTo>
                    <a:pt x="875" y="5187"/>
                    <a:pt x="907" y="5187"/>
                    <a:pt x="938" y="5155"/>
                  </a:cubicBezTo>
                  <a:cubicBezTo>
                    <a:pt x="1438" y="4874"/>
                    <a:pt x="1438" y="4874"/>
                    <a:pt x="1438" y="4874"/>
                  </a:cubicBezTo>
                  <a:cubicBezTo>
                    <a:pt x="1625" y="5062"/>
                    <a:pt x="1875" y="5187"/>
                    <a:pt x="2125" y="5280"/>
                  </a:cubicBezTo>
                  <a:cubicBezTo>
                    <a:pt x="2125" y="5843"/>
                    <a:pt x="2125" y="5843"/>
                    <a:pt x="2125" y="5843"/>
                  </a:cubicBezTo>
                  <a:cubicBezTo>
                    <a:pt x="2125" y="5905"/>
                    <a:pt x="2188" y="5968"/>
                    <a:pt x="2250" y="5968"/>
                  </a:cubicBezTo>
                  <a:cubicBezTo>
                    <a:pt x="3718" y="5968"/>
                    <a:pt x="3718" y="5968"/>
                    <a:pt x="3718" y="5968"/>
                  </a:cubicBezTo>
                  <a:cubicBezTo>
                    <a:pt x="3780" y="5968"/>
                    <a:pt x="3843" y="5905"/>
                    <a:pt x="3843" y="5843"/>
                  </a:cubicBezTo>
                  <a:cubicBezTo>
                    <a:pt x="3843" y="5312"/>
                    <a:pt x="3843" y="5312"/>
                    <a:pt x="3843" y="5312"/>
                  </a:cubicBezTo>
                  <a:cubicBezTo>
                    <a:pt x="4093" y="5187"/>
                    <a:pt x="4343" y="5062"/>
                    <a:pt x="4562" y="4874"/>
                  </a:cubicBezTo>
                  <a:cubicBezTo>
                    <a:pt x="5031" y="5155"/>
                    <a:pt x="5031" y="5155"/>
                    <a:pt x="5031" y="5155"/>
                  </a:cubicBezTo>
                  <a:cubicBezTo>
                    <a:pt x="5093" y="5187"/>
                    <a:pt x="5155" y="5187"/>
                    <a:pt x="5187" y="5124"/>
                  </a:cubicBezTo>
                  <a:cubicBezTo>
                    <a:pt x="5937" y="3843"/>
                    <a:pt x="5937" y="3843"/>
                    <a:pt x="5937" y="3843"/>
                  </a:cubicBezTo>
                  <a:cubicBezTo>
                    <a:pt x="5968" y="3780"/>
                    <a:pt x="5937" y="3687"/>
                    <a:pt x="5874" y="3655"/>
                  </a:cubicBezTo>
                  <a:close/>
                  <a:moveTo>
                    <a:pt x="5031" y="4874"/>
                  </a:moveTo>
                  <a:lnTo>
                    <a:pt x="5031" y="4874"/>
                  </a:lnTo>
                  <a:cubicBezTo>
                    <a:pt x="4593" y="4624"/>
                    <a:pt x="4593" y="4624"/>
                    <a:pt x="4593" y="4624"/>
                  </a:cubicBezTo>
                  <a:cubicBezTo>
                    <a:pt x="4562" y="4593"/>
                    <a:pt x="4499" y="4593"/>
                    <a:pt x="4437" y="4624"/>
                  </a:cubicBezTo>
                  <a:cubicBezTo>
                    <a:pt x="4218" y="4843"/>
                    <a:pt x="3968" y="4968"/>
                    <a:pt x="3687" y="5062"/>
                  </a:cubicBezTo>
                  <a:cubicBezTo>
                    <a:pt x="3624" y="5093"/>
                    <a:pt x="3593" y="5155"/>
                    <a:pt x="3593" y="5218"/>
                  </a:cubicBezTo>
                  <a:cubicBezTo>
                    <a:pt x="3593" y="5687"/>
                    <a:pt x="3593" y="5687"/>
                    <a:pt x="3593" y="5687"/>
                  </a:cubicBezTo>
                  <a:cubicBezTo>
                    <a:pt x="2375" y="5687"/>
                    <a:pt x="2375" y="5687"/>
                    <a:pt x="2375" y="5687"/>
                  </a:cubicBezTo>
                  <a:cubicBezTo>
                    <a:pt x="2375" y="5187"/>
                    <a:pt x="2375" y="5187"/>
                    <a:pt x="2375" y="5187"/>
                  </a:cubicBezTo>
                  <a:cubicBezTo>
                    <a:pt x="2375" y="5155"/>
                    <a:pt x="2344" y="5093"/>
                    <a:pt x="2282" y="5062"/>
                  </a:cubicBezTo>
                  <a:cubicBezTo>
                    <a:pt x="2000" y="4968"/>
                    <a:pt x="1750" y="4812"/>
                    <a:pt x="1532" y="4624"/>
                  </a:cubicBezTo>
                  <a:cubicBezTo>
                    <a:pt x="1500" y="4593"/>
                    <a:pt x="1438" y="4562"/>
                    <a:pt x="1375" y="4593"/>
                  </a:cubicBezTo>
                  <a:cubicBezTo>
                    <a:pt x="938" y="4874"/>
                    <a:pt x="938" y="4874"/>
                    <a:pt x="938" y="4874"/>
                  </a:cubicBezTo>
                  <a:cubicBezTo>
                    <a:pt x="344" y="3812"/>
                    <a:pt x="344" y="3812"/>
                    <a:pt x="344" y="3812"/>
                  </a:cubicBezTo>
                  <a:cubicBezTo>
                    <a:pt x="782" y="3562"/>
                    <a:pt x="782" y="3562"/>
                    <a:pt x="782" y="3562"/>
                  </a:cubicBezTo>
                  <a:cubicBezTo>
                    <a:pt x="844" y="3530"/>
                    <a:pt x="875" y="3468"/>
                    <a:pt x="844" y="3405"/>
                  </a:cubicBezTo>
                  <a:cubicBezTo>
                    <a:pt x="813" y="3280"/>
                    <a:pt x="813" y="3124"/>
                    <a:pt x="813" y="2999"/>
                  </a:cubicBezTo>
                  <a:cubicBezTo>
                    <a:pt x="813" y="2844"/>
                    <a:pt x="813" y="2688"/>
                    <a:pt x="844" y="2563"/>
                  </a:cubicBezTo>
                  <a:cubicBezTo>
                    <a:pt x="875" y="2500"/>
                    <a:pt x="844" y="2438"/>
                    <a:pt x="782" y="2406"/>
                  </a:cubicBezTo>
                  <a:cubicBezTo>
                    <a:pt x="344" y="2156"/>
                    <a:pt x="344" y="2156"/>
                    <a:pt x="344" y="2156"/>
                  </a:cubicBezTo>
                  <a:cubicBezTo>
                    <a:pt x="938" y="1094"/>
                    <a:pt x="938" y="1094"/>
                    <a:pt x="938" y="1094"/>
                  </a:cubicBezTo>
                  <a:cubicBezTo>
                    <a:pt x="1407" y="1375"/>
                    <a:pt x="1407" y="1375"/>
                    <a:pt x="1407" y="1375"/>
                  </a:cubicBezTo>
                  <a:cubicBezTo>
                    <a:pt x="1438" y="1406"/>
                    <a:pt x="1500" y="1406"/>
                    <a:pt x="1563" y="1375"/>
                  </a:cubicBezTo>
                  <a:cubicBezTo>
                    <a:pt x="1782" y="1156"/>
                    <a:pt x="2032" y="1031"/>
                    <a:pt x="2282" y="938"/>
                  </a:cubicBezTo>
                  <a:cubicBezTo>
                    <a:pt x="2344" y="906"/>
                    <a:pt x="2375" y="875"/>
                    <a:pt x="2375" y="813"/>
                  </a:cubicBezTo>
                  <a:cubicBezTo>
                    <a:pt x="2375" y="250"/>
                    <a:pt x="2375" y="250"/>
                    <a:pt x="2375" y="250"/>
                  </a:cubicBezTo>
                  <a:cubicBezTo>
                    <a:pt x="3593" y="250"/>
                    <a:pt x="3593" y="250"/>
                    <a:pt x="3593" y="250"/>
                  </a:cubicBezTo>
                  <a:cubicBezTo>
                    <a:pt x="3593" y="813"/>
                    <a:pt x="3593" y="813"/>
                    <a:pt x="3593" y="813"/>
                  </a:cubicBezTo>
                  <a:cubicBezTo>
                    <a:pt x="3593" y="844"/>
                    <a:pt x="3624" y="906"/>
                    <a:pt x="3687" y="938"/>
                  </a:cubicBezTo>
                  <a:cubicBezTo>
                    <a:pt x="3937" y="1031"/>
                    <a:pt x="4218" y="1156"/>
                    <a:pt x="4437" y="1344"/>
                  </a:cubicBezTo>
                  <a:cubicBezTo>
                    <a:pt x="4468" y="1406"/>
                    <a:pt x="4531" y="1406"/>
                    <a:pt x="4593" y="1375"/>
                  </a:cubicBezTo>
                  <a:cubicBezTo>
                    <a:pt x="5031" y="1094"/>
                    <a:pt x="5031" y="1094"/>
                    <a:pt x="5031" y="1094"/>
                  </a:cubicBezTo>
                  <a:cubicBezTo>
                    <a:pt x="5624" y="2156"/>
                    <a:pt x="5624" y="2156"/>
                    <a:pt x="5624" y="2156"/>
                  </a:cubicBezTo>
                  <a:cubicBezTo>
                    <a:pt x="5187" y="2406"/>
                    <a:pt x="5187" y="2406"/>
                    <a:pt x="5187" y="2406"/>
                  </a:cubicBezTo>
                  <a:cubicBezTo>
                    <a:pt x="5155" y="2438"/>
                    <a:pt x="5124" y="2500"/>
                    <a:pt x="5124" y="2531"/>
                  </a:cubicBezTo>
                  <a:cubicBezTo>
                    <a:pt x="5155" y="2688"/>
                    <a:pt x="5187" y="2844"/>
                    <a:pt x="5187" y="2999"/>
                  </a:cubicBezTo>
                  <a:cubicBezTo>
                    <a:pt x="5187" y="3155"/>
                    <a:pt x="5155" y="3280"/>
                    <a:pt x="5124" y="3437"/>
                  </a:cubicBezTo>
                  <a:cubicBezTo>
                    <a:pt x="5124" y="3468"/>
                    <a:pt x="5155" y="3530"/>
                    <a:pt x="5187" y="3562"/>
                  </a:cubicBezTo>
                  <a:cubicBezTo>
                    <a:pt x="5624" y="3812"/>
                    <a:pt x="5624" y="3812"/>
                    <a:pt x="5624" y="3812"/>
                  </a:cubicBezTo>
                  <a:lnTo>
                    <a:pt x="5031" y="4874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491D8E1-783D-864A-8EBB-7F4F3F213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1133" y="2166065"/>
            <a:ext cx="2459867" cy="139904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321ADF58-1996-BC42-84DD-27F3E1545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2282" y="2165794"/>
            <a:ext cx="2312347" cy="143593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2FFC351-1C1C-4345-B275-9B03AE7BE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6264" y="4135320"/>
            <a:ext cx="789738" cy="78973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F8B46F6C-B5B9-124A-B597-2815DBC59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000" y="4732485"/>
            <a:ext cx="818688" cy="81868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E100E80A-036C-A441-B4AC-49ED9EFDD73C}"/>
              </a:ext>
            </a:extLst>
          </p:cNvPr>
          <p:cNvGrpSpPr>
            <a:grpSpLocks noChangeAspect="1"/>
          </p:cNvGrpSpPr>
          <p:nvPr/>
        </p:nvGrpSpPr>
        <p:grpSpPr>
          <a:xfrm>
            <a:off x="7698053" y="4593375"/>
            <a:ext cx="350677" cy="278219"/>
            <a:chOff x="3873500" y="2844800"/>
            <a:chExt cx="2397125" cy="1901825"/>
          </a:xfrm>
        </p:grpSpPr>
        <p:sp>
          <p:nvSpPr>
            <p:cNvPr id="60" name="Freeform 1">
              <a:extLst>
                <a:ext uri="{FF2B5EF4-FFF2-40B4-BE49-F238E27FC236}">
                  <a16:creationId xmlns:a16="http://schemas.microsoft.com/office/drawing/2014/main" id="{17079FF1-5591-1349-AC00-B61A9EC2E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2844800"/>
              <a:ext cx="2397125" cy="1901825"/>
            </a:xfrm>
            <a:custGeom>
              <a:avLst/>
              <a:gdLst>
                <a:gd name="T0" fmla="*/ 6000 w 6657"/>
                <a:gd name="T1" fmla="*/ 0 h 5281"/>
                <a:gd name="T2" fmla="*/ 6000 w 6657"/>
                <a:gd name="T3" fmla="*/ 0 h 5281"/>
                <a:gd name="T4" fmla="*/ 626 w 6657"/>
                <a:gd name="T5" fmla="*/ 0 h 5281"/>
                <a:gd name="T6" fmla="*/ 0 w 6657"/>
                <a:gd name="T7" fmla="*/ 625 h 5281"/>
                <a:gd name="T8" fmla="*/ 0 w 6657"/>
                <a:gd name="T9" fmla="*/ 4655 h 5281"/>
                <a:gd name="T10" fmla="*/ 626 w 6657"/>
                <a:gd name="T11" fmla="*/ 5280 h 5281"/>
                <a:gd name="T12" fmla="*/ 6000 w 6657"/>
                <a:gd name="T13" fmla="*/ 5280 h 5281"/>
                <a:gd name="T14" fmla="*/ 6656 w 6657"/>
                <a:gd name="T15" fmla="*/ 4655 h 5281"/>
                <a:gd name="T16" fmla="*/ 6656 w 6657"/>
                <a:gd name="T17" fmla="*/ 625 h 5281"/>
                <a:gd name="T18" fmla="*/ 6000 w 6657"/>
                <a:gd name="T19" fmla="*/ 0 h 5281"/>
                <a:gd name="T20" fmla="*/ 626 w 6657"/>
                <a:gd name="T21" fmla="*/ 281 h 5281"/>
                <a:gd name="T22" fmla="*/ 626 w 6657"/>
                <a:gd name="T23" fmla="*/ 281 h 5281"/>
                <a:gd name="T24" fmla="*/ 6000 w 6657"/>
                <a:gd name="T25" fmla="*/ 281 h 5281"/>
                <a:gd name="T26" fmla="*/ 6375 w 6657"/>
                <a:gd name="T27" fmla="*/ 625 h 5281"/>
                <a:gd name="T28" fmla="*/ 6375 w 6657"/>
                <a:gd name="T29" fmla="*/ 1375 h 5281"/>
                <a:gd name="T30" fmla="*/ 251 w 6657"/>
                <a:gd name="T31" fmla="*/ 1375 h 5281"/>
                <a:gd name="T32" fmla="*/ 251 w 6657"/>
                <a:gd name="T33" fmla="*/ 625 h 5281"/>
                <a:gd name="T34" fmla="*/ 626 w 6657"/>
                <a:gd name="T35" fmla="*/ 281 h 5281"/>
                <a:gd name="T36" fmla="*/ 6375 w 6657"/>
                <a:gd name="T37" fmla="*/ 4655 h 5281"/>
                <a:gd name="T38" fmla="*/ 6375 w 6657"/>
                <a:gd name="T39" fmla="*/ 4655 h 5281"/>
                <a:gd name="T40" fmla="*/ 6000 w 6657"/>
                <a:gd name="T41" fmla="*/ 5030 h 5281"/>
                <a:gd name="T42" fmla="*/ 626 w 6657"/>
                <a:gd name="T43" fmla="*/ 5030 h 5281"/>
                <a:gd name="T44" fmla="*/ 282 w 6657"/>
                <a:gd name="T45" fmla="*/ 4655 h 5281"/>
                <a:gd name="T46" fmla="*/ 251 w 6657"/>
                <a:gd name="T47" fmla="*/ 1625 h 5281"/>
                <a:gd name="T48" fmla="*/ 6375 w 6657"/>
                <a:gd name="T49" fmla="*/ 1625 h 5281"/>
                <a:gd name="T50" fmla="*/ 6375 w 6657"/>
                <a:gd name="T51" fmla="*/ 4655 h 5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57" h="5281">
                  <a:moveTo>
                    <a:pt x="6000" y="0"/>
                  </a:moveTo>
                  <a:lnTo>
                    <a:pt x="6000" y="0"/>
                  </a:lnTo>
                  <a:cubicBezTo>
                    <a:pt x="626" y="0"/>
                    <a:pt x="626" y="0"/>
                    <a:pt x="626" y="0"/>
                  </a:cubicBezTo>
                  <a:cubicBezTo>
                    <a:pt x="282" y="0"/>
                    <a:pt x="0" y="281"/>
                    <a:pt x="0" y="625"/>
                  </a:cubicBezTo>
                  <a:cubicBezTo>
                    <a:pt x="0" y="4655"/>
                    <a:pt x="0" y="4655"/>
                    <a:pt x="0" y="4655"/>
                  </a:cubicBezTo>
                  <a:cubicBezTo>
                    <a:pt x="0" y="4999"/>
                    <a:pt x="282" y="5280"/>
                    <a:pt x="626" y="5280"/>
                  </a:cubicBezTo>
                  <a:cubicBezTo>
                    <a:pt x="6000" y="5280"/>
                    <a:pt x="6000" y="5280"/>
                    <a:pt x="6000" y="5280"/>
                  </a:cubicBezTo>
                  <a:cubicBezTo>
                    <a:pt x="6343" y="5280"/>
                    <a:pt x="6656" y="4999"/>
                    <a:pt x="6656" y="4655"/>
                  </a:cubicBezTo>
                  <a:cubicBezTo>
                    <a:pt x="6656" y="625"/>
                    <a:pt x="6656" y="625"/>
                    <a:pt x="6656" y="625"/>
                  </a:cubicBezTo>
                  <a:cubicBezTo>
                    <a:pt x="6656" y="281"/>
                    <a:pt x="6343" y="0"/>
                    <a:pt x="6000" y="0"/>
                  </a:cubicBezTo>
                  <a:close/>
                  <a:moveTo>
                    <a:pt x="626" y="281"/>
                  </a:moveTo>
                  <a:lnTo>
                    <a:pt x="626" y="281"/>
                  </a:lnTo>
                  <a:cubicBezTo>
                    <a:pt x="6000" y="281"/>
                    <a:pt x="6000" y="281"/>
                    <a:pt x="6000" y="281"/>
                  </a:cubicBezTo>
                  <a:cubicBezTo>
                    <a:pt x="6218" y="281"/>
                    <a:pt x="6375" y="437"/>
                    <a:pt x="6375" y="625"/>
                  </a:cubicBezTo>
                  <a:cubicBezTo>
                    <a:pt x="6375" y="1375"/>
                    <a:pt x="6375" y="1375"/>
                    <a:pt x="6375" y="1375"/>
                  </a:cubicBezTo>
                  <a:cubicBezTo>
                    <a:pt x="251" y="1375"/>
                    <a:pt x="251" y="1375"/>
                    <a:pt x="251" y="137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1" y="437"/>
                    <a:pt x="407" y="281"/>
                    <a:pt x="626" y="281"/>
                  </a:cubicBezTo>
                  <a:close/>
                  <a:moveTo>
                    <a:pt x="6375" y="4655"/>
                  </a:moveTo>
                  <a:lnTo>
                    <a:pt x="6375" y="4655"/>
                  </a:lnTo>
                  <a:cubicBezTo>
                    <a:pt x="6375" y="4874"/>
                    <a:pt x="6218" y="5030"/>
                    <a:pt x="6000" y="5030"/>
                  </a:cubicBezTo>
                  <a:cubicBezTo>
                    <a:pt x="626" y="5030"/>
                    <a:pt x="626" y="5030"/>
                    <a:pt x="626" y="5030"/>
                  </a:cubicBezTo>
                  <a:cubicBezTo>
                    <a:pt x="438" y="5030"/>
                    <a:pt x="282" y="4874"/>
                    <a:pt x="282" y="4655"/>
                  </a:cubicBezTo>
                  <a:cubicBezTo>
                    <a:pt x="251" y="1625"/>
                    <a:pt x="251" y="1625"/>
                    <a:pt x="251" y="1625"/>
                  </a:cubicBezTo>
                  <a:cubicBezTo>
                    <a:pt x="6375" y="1625"/>
                    <a:pt x="6375" y="1625"/>
                    <a:pt x="6375" y="1625"/>
                  </a:cubicBezTo>
                  <a:lnTo>
                    <a:pt x="6375" y="4655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2">
              <a:extLst>
                <a:ext uri="{FF2B5EF4-FFF2-40B4-BE49-F238E27FC236}">
                  <a16:creationId xmlns:a16="http://schemas.microsoft.com/office/drawing/2014/main" id="{F23BB92E-F3A3-1741-B020-C0ED9FFEA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075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56" y="0"/>
                    <a:pt x="0" y="125"/>
                    <a:pt x="0" y="281"/>
                  </a:cubicBezTo>
                  <a:cubicBezTo>
                    <a:pt x="0" y="438"/>
                    <a:pt x="156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5F257D53-589B-144A-BC54-6CF6F2BF6C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3035300"/>
              <a:ext cx="192088" cy="203200"/>
            </a:xfrm>
            <a:custGeom>
              <a:avLst/>
              <a:gdLst>
                <a:gd name="T0" fmla="*/ 282 w 533"/>
                <a:gd name="T1" fmla="*/ 563 h 564"/>
                <a:gd name="T2" fmla="*/ 282 w 533"/>
                <a:gd name="T3" fmla="*/ 563 h 564"/>
                <a:gd name="T4" fmla="*/ 532 w 533"/>
                <a:gd name="T5" fmla="*/ 281 h 564"/>
                <a:gd name="T6" fmla="*/ 282 w 533"/>
                <a:gd name="T7" fmla="*/ 0 h 564"/>
                <a:gd name="T8" fmla="*/ 0 w 533"/>
                <a:gd name="T9" fmla="*/ 281 h 564"/>
                <a:gd name="T10" fmla="*/ 282 w 53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564">
                  <a:moveTo>
                    <a:pt x="282" y="563"/>
                  </a:moveTo>
                  <a:lnTo>
                    <a:pt x="282" y="563"/>
                  </a:lnTo>
                  <a:cubicBezTo>
                    <a:pt x="438" y="563"/>
                    <a:pt x="532" y="438"/>
                    <a:pt x="532" y="281"/>
                  </a:cubicBezTo>
                  <a:cubicBezTo>
                    <a:pt x="532" y="125"/>
                    <a:pt x="438" y="0"/>
                    <a:pt x="282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2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4">
              <a:extLst>
                <a:ext uri="{FF2B5EF4-FFF2-40B4-BE49-F238E27FC236}">
                  <a16:creationId xmlns:a16="http://schemas.microsoft.com/office/drawing/2014/main" id="{D33FB881-4F06-3A4A-A398-7D1014EC20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88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6D0BC4C-21D8-5E43-BE15-C111B26EF1F4}"/>
              </a:ext>
            </a:extLst>
          </p:cNvPr>
          <p:cNvSpPr txBox="1"/>
          <p:nvPr/>
        </p:nvSpPr>
        <p:spPr>
          <a:xfrm>
            <a:off x="7794258" y="4663079"/>
            <a:ext cx="153888" cy="215444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800" dirty="0">
                <a:solidFill>
                  <a:schemeClr val="bg1"/>
                </a:solidFill>
                <a:ea typeface="Roboto" panose="02000000000000000000" pitchFamily="2" charset="0"/>
                <a:cs typeface="Calibri Light"/>
              </a:rPr>
              <a:t>VM</a:t>
            </a:r>
            <a:endParaRPr lang="en-US" sz="800" b="0" i="0" kern="1200" dirty="0">
              <a:solidFill>
                <a:schemeClr val="bg1"/>
              </a:solidFill>
              <a:ea typeface="Roboto" panose="02000000000000000000" pitchFamily="2" charset="0"/>
              <a:cs typeface="Calibri Light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05B1634-88C3-D64B-B885-05693F88E943}"/>
              </a:ext>
            </a:extLst>
          </p:cNvPr>
          <p:cNvGrpSpPr>
            <a:grpSpLocks noChangeAspect="1"/>
          </p:cNvGrpSpPr>
          <p:nvPr/>
        </p:nvGrpSpPr>
        <p:grpSpPr>
          <a:xfrm>
            <a:off x="7283685" y="4598012"/>
            <a:ext cx="350677" cy="278219"/>
            <a:chOff x="3873500" y="2844800"/>
            <a:chExt cx="2397125" cy="1901825"/>
          </a:xfrm>
        </p:grpSpPr>
        <p:sp>
          <p:nvSpPr>
            <p:cNvPr id="75" name="Freeform 1">
              <a:extLst>
                <a:ext uri="{FF2B5EF4-FFF2-40B4-BE49-F238E27FC236}">
                  <a16:creationId xmlns:a16="http://schemas.microsoft.com/office/drawing/2014/main" id="{4CB6942A-7A7A-7442-A8FD-09B0469AB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2844800"/>
              <a:ext cx="2397125" cy="1901825"/>
            </a:xfrm>
            <a:custGeom>
              <a:avLst/>
              <a:gdLst>
                <a:gd name="T0" fmla="*/ 6000 w 6657"/>
                <a:gd name="T1" fmla="*/ 0 h 5281"/>
                <a:gd name="T2" fmla="*/ 6000 w 6657"/>
                <a:gd name="T3" fmla="*/ 0 h 5281"/>
                <a:gd name="T4" fmla="*/ 626 w 6657"/>
                <a:gd name="T5" fmla="*/ 0 h 5281"/>
                <a:gd name="T6" fmla="*/ 0 w 6657"/>
                <a:gd name="T7" fmla="*/ 625 h 5281"/>
                <a:gd name="T8" fmla="*/ 0 w 6657"/>
                <a:gd name="T9" fmla="*/ 4655 h 5281"/>
                <a:gd name="T10" fmla="*/ 626 w 6657"/>
                <a:gd name="T11" fmla="*/ 5280 h 5281"/>
                <a:gd name="T12" fmla="*/ 6000 w 6657"/>
                <a:gd name="T13" fmla="*/ 5280 h 5281"/>
                <a:gd name="T14" fmla="*/ 6656 w 6657"/>
                <a:gd name="T15" fmla="*/ 4655 h 5281"/>
                <a:gd name="T16" fmla="*/ 6656 w 6657"/>
                <a:gd name="T17" fmla="*/ 625 h 5281"/>
                <a:gd name="T18" fmla="*/ 6000 w 6657"/>
                <a:gd name="T19" fmla="*/ 0 h 5281"/>
                <a:gd name="T20" fmla="*/ 626 w 6657"/>
                <a:gd name="T21" fmla="*/ 281 h 5281"/>
                <a:gd name="T22" fmla="*/ 626 w 6657"/>
                <a:gd name="T23" fmla="*/ 281 h 5281"/>
                <a:gd name="T24" fmla="*/ 6000 w 6657"/>
                <a:gd name="T25" fmla="*/ 281 h 5281"/>
                <a:gd name="T26" fmla="*/ 6375 w 6657"/>
                <a:gd name="T27" fmla="*/ 625 h 5281"/>
                <a:gd name="T28" fmla="*/ 6375 w 6657"/>
                <a:gd name="T29" fmla="*/ 1375 h 5281"/>
                <a:gd name="T30" fmla="*/ 251 w 6657"/>
                <a:gd name="T31" fmla="*/ 1375 h 5281"/>
                <a:gd name="T32" fmla="*/ 251 w 6657"/>
                <a:gd name="T33" fmla="*/ 625 h 5281"/>
                <a:gd name="T34" fmla="*/ 626 w 6657"/>
                <a:gd name="T35" fmla="*/ 281 h 5281"/>
                <a:gd name="T36" fmla="*/ 6375 w 6657"/>
                <a:gd name="T37" fmla="*/ 4655 h 5281"/>
                <a:gd name="T38" fmla="*/ 6375 w 6657"/>
                <a:gd name="T39" fmla="*/ 4655 h 5281"/>
                <a:gd name="T40" fmla="*/ 6000 w 6657"/>
                <a:gd name="T41" fmla="*/ 5030 h 5281"/>
                <a:gd name="T42" fmla="*/ 626 w 6657"/>
                <a:gd name="T43" fmla="*/ 5030 h 5281"/>
                <a:gd name="T44" fmla="*/ 282 w 6657"/>
                <a:gd name="T45" fmla="*/ 4655 h 5281"/>
                <a:gd name="T46" fmla="*/ 251 w 6657"/>
                <a:gd name="T47" fmla="*/ 1625 h 5281"/>
                <a:gd name="T48" fmla="*/ 6375 w 6657"/>
                <a:gd name="T49" fmla="*/ 1625 h 5281"/>
                <a:gd name="T50" fmla="*/ 6375 w 6657"/>
                <a:gd name="T51" fmla="*/ 4655 h 5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57" h="5281">
                  <a:moveTo>
                    <a:pt x="6000" y="0"/>
                  </a:moveTo>
                  <a:lnTo>
                    <a:pt x="6000" y="0"/>
                  </a:lnTo>
                  <a:cubicBezTo>
                    <a:pt x="626" y="0"/>
                    <a:pt x="626" y="0"/>
                    <a:pt x="626" y="0"/>
                  </a:cubicBezTo>
                  <a:cubicBezTo>
                    <a:pt x="282" y="0"/>
                    <a:pt x="0" y="281"/>
                    <a:pt x="0" y="625"/>
                  </a:cubicBezTo>
                  <a:cubicBezTo>
                    <a:pt x="0" y="4655"/>
                    <a:pt x="0" y="4655"/>
                    <a:pt x="0" y="4655"/>
                  </a:cubicBezTo>
                  <a:cubicBezTo>
                    <a:pt x="0" y="4999"/>
                    <a:pt x="282" y="5280"/>
                    <a:pt x="626" y="5280"/>
                  </a:cubicBezTo>
                  <a:cubicBezTo>
                    <a:pt x="6000" y="5280"/>
                    <a:pt x="6000" y="5280"/>
                    <a:pt x="6000" y="5280"/>
                  </a:cubicBezTo>
                  <a:cubicBezTo>
                    <a:pt x="6343" y="5280"/>
                    <a:pt x="6656" y="4999"/>
                    <a:pt x="6656" y="4655"/>
                  </a:cubicBezTo>
                  <a:cubicBezTo>
                    <a:pt x="6656" y="625"/>
                    <a:pt x="6656" y="625"/>
                    <a:pt x="6656" y="625"/>
                  </a:cubicBezTo>
                  <a:cubicBezTo>
                    <a:pt x="6656" y="281"/>
                    <a:pt x="6343" y="0"/>
                    <a:pt x="6000" y="0"/>
                  </a:cubicBezTo>
                  <a:close/>
                  <a:moveTo>
                    <a:pt x="626" y="281"/>
                  </a:moveTo>
                  <a:lnTo>
                    <a:pt x="626" y="281"/>
                  </a:lnTo>
                  <a:cubicBezTo>
                    <a:pt x="6000" y="281"/>
                    <a:pt x="6000" y="281"/>
                    <a:pt x="6000" y="281"/>
                  </a:cubicBezTo>
                  <a:cubicBezTo>
                    <a:pt x="6218" y="281"/>
                    <a:pt x="6375" y="437"/>
                    <a:pt x="6375" y="625"/>
                  </a:cubicBezTo>
                  <a:cubicBezTo>
                    <a:pt x="6375" y="1375"/>
                    <a:pt x="6375" y="1375"/>
                    <a:pt x="6375" y="1375"/>
                  </a:cubicBezTo>
                  <a:cubicBezTo>
                    <a:pt x="251" y="1375"/>
                    <a:pt x="251" y="1375"/>
                    <a:pt x="251" y="137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1" y="437"/>
                    <a:pt x="407" y="281"/>
                    <a:pt x="626" y="281"/>
                  </a:cubicBezTo>
                  <a:close/>
                  <a:moveTo>
                    <a:pt x="6375" y="4655"/>
                  </a:moveTo>
                  <a:lnTo>
                    <a:pt x="6375" y="4655"/>
                  </a:lnTo>
                  <a:cubicBezTo>
                    <a:pt x="6375" y="4874"/>
                    <a:pt x="6218" y="5030"/>
                    <a:pt x="6000" y="5030"/>
                  </a:cubicBezTo>
                  <a:cubicBezTo>
                    <a:pt x="626" y="5030"/>
                    <a:pt x="626" y="5030"/>
                    <a:pt x="626" y="5030"/>
                  </a:cubicBezTo>
                  <a:cubicBezTo>
                    <a:pt x="438" y="5030"/>
                    <a:pt x="282" y="4874"/>
                    <a:pt x="282" y="4655"/>
                  </a:cubicBezTo>
                  <a:cubicBezTo>
                    <a:pt x="251" y="1625"/>
                    <a:pt x="251" y="1625"/>
                    <a:pt x="251" y="1625"/>
                  </a:cubicBezTo>
                  <a:cubicBezTo>
                    <a:pt x="6375" y="1625"/>
                    <a:pt x="6375" y="1625"/>
                    <a:pt x="6375" y="1625"/>
                  </a:cubicBezTo>
                  <a:lnTo>
                    <a:pt x="6375" y="4655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2">
              <a:extLst>
                <a:ext uri="{FF2B5EF4-FFF2-40B4-BE49-F238E27FC236}">
                  <a16:creationId xmlns:a16="http://schemas.microsoft.com/office/drawing/2014/main" id="{0AFF9523-68FD-D347-A8A3-D72E8E7D9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075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56" y="0"/>
                    <a:pt x="0" y="125"/>
                    <a:pt x="0" y="281"/>
                  </a:cubicBezTo>
                  <a:cubicBezTo>
                    <a:pt x="0" y="438"/>
                    <a:pt x="156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3">
              <a:extLst>
                <a:ext uri="{FF2B5EF4-FFF2-40B4-BE49-F238E27FC236}">
                  <a16:creationId xmlns:a16="http://schemas.microsoft.com/office/drawing/2014/main" id="{F01CF6F6-F3E2-7740-83F4-B61612822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3035300"/>
              <a:ext cx="192088" cy="203200"/>
            </a:xfrm>
            <a:custGeom>
              <a:avLst/>
              <a:gdLst>
                <a:gd name="T0" fmla="*/ 282 w 533"/>
                <a:gd name="T1" fmla="*/ 563 h 564"/>
                <a:gd name="T2" fmla="*/ 282 w 533"/>
                <a:gd name="T3" fmla="*/ 563 h 564"/>
                <a:gd name="T4" fmla="*/ 532 w 533"/>
                <a:gd name="T5" fmla="*/ 281 h 564"/>
                <a:gd name="T6" fmla="*/ 282 w 533"/>
                <a:gd name="T7" fmla="*/ 0 h 564"/>
                <a:gd name="T8" fmla="*/ 0 w 533"/>
                <a:gd name="T9" fmla="*/ 281 h 564"/>
                <a:gd name="T10" fmla="*/ 282 w 53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564">
                  <a:moveTo>
                    <a:pt x="282" y="563"/>
                  </a:moveTo>
                  <a:lnTo>
                    <a:pt x="282" y="563"/>
                  </a:lnTo>
                  <a:cubicBezTo>
                    <a:pt x="438" y="563"/>
                    <a:pt x="532" y="438"/>
                    <a:pt x="532" y="281"/>
                  </a:cubicBezTo>
                  <a:cubicBezTo>
                    <a:pt x="532" y="125"/>
                    <a:pt x="438" y="0"/>
                    <a:pt x="282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2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Freeform 4">
              <a:extLst>
                <a:ext uri="{FF2B5EF4-FFF2-40B4-BE49-F238E27FC236}">
                  <a16:creationId xmlns:a16="http://schemas.microsoft.com/office/drawing/2014/main" id="{F9443B42-6135-FD4B-81E6-C0F04595E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88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05FB231D-8842-6746-8EDA-F4D1F98D8203}"/>
              </a:ext>
            </a:extLst>
          </p:cNvPr>
          <p:cNvSpPr txBox="1"/>
          <p:nvPr/>
        </p:nvSpPr>
        <p:spPr>
          <a:xfrm>
            <a:off x="7379890" y="4667716"/>
            <a:ext cx="153888" cy="215444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800" dirty="0">
                <a:solidFill>
                  <a:schemeClr val="bg1"/>
                </a:solidFill>
                <a:ea typeface="Roboto" panose="02000000000000000000" pitchFamily="2" charset="0"/>
                <a:cs typeface="Calibri Light"/>
              </a:rPr>
              <a:t>VM</a:t>
            </a:r>
            <a:endParaRPr lang="en-US" sz="800" b="0" i="0" kern="1200" dirty="0">
              <a:solidFill>
                <a:schemeClr val="bg1"/>
              </a:solidFill>
              <a:ea typeface="Roboto" panose="02000000000000000000" pitchFamily="2" charset="0"/>
              <a:cs typeface="Calibri Ligh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44608D-137F-E74E-9A72-EB209077D9DD}"/>
              </a:ext>
            </a:extLst>
          </p:cNvPr>
          <p:cNvGrpSpPr/>
          <p:nvPr/>
        </p:nvGrpSpPr>
        <p:grpSpPr>
          <a:xfrm>
            <a:off x="7524921" y="4558967"/>
            <a:ext cx="141735" cy="142531"/>
            <a:chOff x="7906638" y="4135320"/>
            <a:chExt cx="141735" cy="14253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6E327CB-0B9C-B04A-9934-1927D8936F97}"/>
                </a:ext>
              </a:extLst>
            </p:cNvPr>
            <p:cNvSpPr/>
            <p:nvPr/>
          </p:nvSpPr>
          <p:spPr>
            <a:xfrm>
              <a:off x="7913190" y="4139728"/>
              <a:ext cx="130734" cy="1381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DEEF47C6-91A6-C744-807D-A1FEEF3286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06638" y="4135320"/>
              <a:ext cx="141735" cy="142531"/>
              <a:chOff x="3930650" y="2655888"/>
              <a:chExt cx="2260600" cy="2273300"/>
            </a:xfrm>
            <a:solidFill>
              <a:srgbClr val="00B050"/>
            </a:solidFill>
          </p:grpSpPr>
          <p:sp>
            <p:nvSpPr>
              <p:cNvPr id="85" name="Freeform 1">
                <a:extLst>
                  <a:ext uri="{FF2B5EF4-FFF2-40B4-BE49-F238E27FC236}">
                    <a16:creationId xmlns:a16="http://schemas.microsoft.com/office/drawing/2014/main" id="{CD13C61C-984B-904B-99A5-1C93BD842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0650" y="2655888"/>
                <a:ext cx="2260600" cy="2273300"/>
              </a:xfrm>
              <a:custGeom>
                <a:avLst/>
                <a:gdLst>
                  <a:gd name="T0" fmla="*/ 3155 w 6281"/>
                  <a:gd name="T1" fmla="*/ 0 h 6313"/>
                  <a:gd name="T2" fmla="*/ 3155 w 6281"/>
                  <a:gd name="T3" fmla="*/ 0 h 6313"/>
                  <a:gd name="T4" fmla="*/ 0 w 6281"/>
                  <a:gd name="T5" fmla="*/ 3157 h 6313"/>
                  <a:gd name="T6" fmla="*/ 3155 w 6281"/>
                  <a:gd name="T7" fmla="*/ 6312 h 6313"/>
                  <a:gd name="T8" fmla="*/ 6280 w 6281"/>
                  <a:gd name="T9" fmla="*/ 3157 h 6313"/>
                  <a:gd name="T10" fmla="*/ 3155 w 6281"/>
                  <a:gd name="T11" fmla="*/ 0 h 6313"/>
                  <a:gd name="T12" fmla="*/ 3155 w 6281"/>
                  <a:gd name="T13" fmla="*/ 6031 h 6313"/>
                  <a:gd name="T14" fmla="*/ 3155 w 6281"/>
                  <a:gd name="T15" fmla="*/ 6031 h 6313"/>
                  <a:gd name="T16" fmla="*/ 250 w 6281"/>
                  <a:gd name="T17" fmla="*/ 3157 h 6313"/>
                  <a:gd name="T18" fmla="*/ 3155 w 6281"/>
                  <a:gd name="T19" fmla="*/ 251 h 6313"/>
                  <a:gd name="T20" fmla="*/ 6030 w 6281"/>
                  <a:gd name="T21" fmla="*/ 3157 h 6313"/>
                  <a:gd name="T22" fmla="*/ 3155 w 6281"/>
                  <a:gd name="T23" fmla="*/ 6031 h 6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81" h="6313">
                    <a:moveTo>
                      <a:pt x="3155" y="0"/>
                    </a:moveTo>
                    <a:lnTo>
                      <a:pt x="3155" y="0"/>
                    </a:lnTo>
                    <a:cubicBezTo>
                      <a:pt x="1406" y="0"/>
                      <a:pt x="0" y="1407"/>
                      <a:pt x="0" y="3157"/>
                    </a:cubicBezTo>
                    <a:cubicBezTo>
                      <a:pt x="0" y="4875"/>
                      <a:pt x="1406" y="6312"/>
                      <a:pt x="3155" y="6312"/>
                    </a:cubicBezTo>
                    <a:cubicBezTo>
                      <a:pt x="4874" y="6312"/>
                      <a:pt x="6280" y="4875"/>
                      <a:pt x="6280" y="3157"/>
                    </a:cubicBezTo>
                    <a:cubicBezTo>
                      <a:pt x="6280" y="1407"/>
                      <a:pt x="4874" y="0"/>
                      <a:pt x="3155" y="0"/>
                    </a:cubicBezTo>
                    <a:close/>
                    <a:moveTo>
                      <a:pt x="3155" y="6031"/>
                    </a:moveTo>
                    <a:lnTo>
                      <a:pt x="3155" y="6031"/>
                    </a:lnTo>
                    <a:cubicBezTo>
                      <a:pt x="1562" y="6031"/>
                      <a:pt x="250" y="4750"/>
                      <a:pt x="250" y="3157"/>
                    </a:cubicBezTo>
                    <a:cubicBezTo>
                      <a:pt x="250" y="1563"/>
                      <a:pt x="1562" y="251"/>
                      <a:pt x="3155" y="251"/>
                    </a:cubicBezTo>
                    <a:cubicBezTo>
                      <a:pt x="4749" y="251"/>
                      <a:pt x="6030" y="1563"/>
                      <a:pt x="6030" y="3157"/>
                    </a:cubicBezTo>
                    <a:cubicBezTo>
                      <a:pt x="6030" y="4750"/>
                      <a:pt x="4749" y="6031"/>
                      <a:pt x="3155" y="603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 dirty="0"/>
              </a:p>
            </p:txBody>
          </p:sp>
          <p:sp>
            <p:nvSpPr>
              <p:cNvPr id="87" name="Freeform 2">
                <a:extLst>
                  <a:ext uri="{FF2B5EF4-FFF2-40B4-BE49-F238E27FC236}">
                    <a16:creationId xmlns:a16="http://schemas.microsoft.com/office/drawing/2014/main" id="{8A159B36-2ECD-6547-8194-7E697C893B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850" y="3398838"/>
                <a:ext cx="1125538" cy="798512"/>
              </a:xfrm>
              <a:custGeom>
                <a:avLst/>
                <a:gdLst>
                  <a:gd name="T0" fmla="*/ 2874 w 3125"/>
                  <a:gd name="T1" fmla="*/ 31 h 2219"/>
                  <a:gd name="T2" fmla="*/ 2874 w 3125"/>
                  <a:gd name="T3" fmla="*/ 31 h 2219"/>
                  <a:gd name="T4" fmla="*/ 844 w 3125"/>
                  <a:gd name="T5" fmla="*/ 1905 h 2219"/>
                  <a:gd name="T6" fmla="*/ 219 w 3125"/>
                  <a:gd name="T7" fmla="*/ 1280 h 2219"/>
                  <a:gd name="T8" fmla="*/ 31 w 3125"/>
                  <a:gd name="T9" fmla="*/ 1280 h 2219"/>
                  <a:gd name="T10" fmla="*/ 31 w 3125"/>
                  <a:gd name="T11" fmla="*/ 1468 h 2219"/>
                  <a:gd name="T12" fmla="*/ 750 w 3125"/>
                  <a:gd name="T13" fmla="*/ 2187 h 2219"/>
                  <a:gd name="T14" fmla="*/ 844 w 3125"/>
                  <a:gd name="T15" fmla="*/ 2218 h 2219"/>
                  <a:gd name="T16" fmla="*/ 937 w 3125"/>
                  <a:gd name="T17" fmla="*/ 2187 h 2219"/>
                  <a:gd name="T18" fmla="*/ 3061 w 3125"/>
                  <a:gd name="T19" fmla="*/ 219 h 2219"/>
                  <a:gd name="T20" fmla="*/ 3061 w 3125"/>
                  <a:gd name="T21" fmla="*/ 31 h 2219"/>
                  <a:gd name="T22" fmla="*/ 2874 w 3125"/>
                  <a:gd name="T23" fmla="*/ 31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5" h="2219">
                    <a:moveTo>
                      <a:pt x="2874" y="31"/>
                    </a:moveTo>
                    <a:lnTo>
                      <a:pt x="2874" y="31"/>
                    </a:lnTo>
                    <a:cubicBezTo>
                      <a:pt x="844" y="1905"/>
                      <a:pt x="844" y="1905"/>
                      <a:pt x="844" y="1905"/>
                    </a:cubicBezTo>
                    <a:cubicBezTo>
                      <a:pt x="219" y="1280"/>
                      <a:pt x="219" y="1280"/>
                      <a:pt x="219" y="1280"/>
                    </a:cubicBezTo>
                    <a:cubicBezTo>
                      <a:pt x="187" y="1218"/>
                      <a:pt x="94" y="1218"/>
                      <a:pt x="31" y="1280"/>
                    </a:cubicBezTo>
                    <a:cubicBezTo>
                      <a:pt x="0" y="1311"/>
                      <a:pt x="0" y="1405"/>
                      <a:pt x="31" y="1468"/>
                    </a:cubicBezTo>
                    <a:cubicBezTo>
                      <a:pt x="750" y="2187"/>
                      <a:pt x="750" y="2187"/>
                      <a:pt x="750" y="2187"/>
                    </a:cubicBezTo>
                    <a:cubicBezTo>
                      <a:pt x="781" y="2218"/>
                      <a:pt x="812" y="2218"/>
                      <a:pt x="844" y="2218"/>
                    </a:cubicBezTo>
                    <a:cubicBezTo>
                      <a:pt x="875" y="2218"/>
                      <a:pt x="906" y="2218"/>
                      <a:pt x="937" y="2187"/>
                    </a:cubicBezTo>
                    <a:cubicBezTo>
                      <a:pt x="3061" y="219"/>
                      <a:pt x="3061" y="219"/>
                      <a:pt x="3061" y="219"/>
                    </a:cubicBezTo>
                    <a:cubicBezTo>
                      <a:pt x="3124" y="188"/>
                      <a:pt x="3124" y="94"/>
                      <a:pt x="3061" y="31"/>
                    </a:cubicBezTo>
                    <a:cubicBezTo>
                      <a:pt x="2999" y="0"/>
                      <a:pt x="2936" y="0"/>
                      <a:pt x="2874" y="3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b="1" dirty="0"/>
              </a:p>
            </p:txBody>
          </p:sp>
        </p:grp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6267088-307F-914B-A6DC-4D286740B72D}"/>
              </a:ext>
            </a:extLst>
          </p:cNvPr>
          <p:cNvGrpSpPr/>
          <p:nvPr/>
        </p:nvGrpSpPr>
        <p:grpSpPr>
          <a:xfrm>
            <a:off x="3953224" y="4721418"/>
            <a:ext cx="1150726" cy="407279"/>
            <a:chOff x="7198123" y="4147455"/>
            <a:chExt cx="1150726" cy="407279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4E42828-0443-4544-A1D0-1369474A590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98123" y="4147455"/>
              <a:ext cx="1150726" cy="407279"/>
              <a:chOff x="2103438" y="1828800"/>
              <a:chExt cx="2543175" cy="900113"/>
            </a:xfrm>
          </p:grpSpPr>
          <p:sp>
            <p:nvSpPr>
              <p:cNvPr id="91" name="Freeform 1">
                <a:extLst>
                  <a:ext uri="{FF2B5EF4-FFF2-40B4-BE49-F238E27FC236}">
                    <a16:creationId xmlns:a16="http://schemas.microsoft.com/office/drawing/2014/main" id="{2BAFBA42-7CE8-F649-8923-D923FC6D4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2063" y="2335213"/>
                <a:ext cx="517525" cy="101600"/>
              </a:xfrm>
              <a:custGeom>
                <a:avLst/>
                <a:gdLst>
                  <a:gd name="T0" fmla="*/ 1281 w 1439"/>
                  <a:gd name="T1" fmla="*/ 0 h 282"/>
                  <a:gd name="T2" fmla="*/ 1281 w 1439"/>
                  <a:gd name="T3" fmla="*/ 0 h 282"/>
                  <a:gd name="T4" fmla="*/ 125 w 1439"/>
                  <a:gd name="T5" fmla="*/ 0 h 282"/>
                  <a:gd name="T6" fmla="*/ 0 w 1439"/>
                  <a:gd name="T7" fmla="*/ 125 h 282"/>
                  <a:gd name="T8" fmla="*/ 125 w 1439"/>
                  <a:gd name="T9" fmla="*/ 281 h 282"/>
                  <a:gd name="T10" fmla="*/ 1281 w 1439"/>
                  <a:gd name="T11" fmla="*/ 281 h 282"/>
                  <a:gd name="T12" fmla="*/ 1438 w 1439"/>
                  <a:gd name="T13" fmla="*/ 125 h 282"/>
                  <a:gd name="T14" fmla="*/ 1281 w 1439"/>
                  <a:gd name="T15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39" h="282">
                    <a:moveTo>
                      <a:pt x="1281" y="0"/>
                    </a:moveTo>
                    <a:lnTo>
                      <a:pt x="1281" y="0"/>
                    </a:lnTo>
                    <a:cubicBezTo>
                      <a:pt x="125" y="0"/>
                      <a:pt x="125" y="0"/>
                      <a:pt x="125" y="0"/>
                    </a:cubicBezTo>
                    <a:cubicBezTo>
                      <a:pt x="63" y="0"/>
                      <a:pt x="0" y="62"/>
                      <a:pt x="0" y="125"/>
                    </a:cubicBezTo>
                    <a:cubicBezTo>
                      <a:pt x="0" y="218"/>
                      <a:pt x="63" y="281"/>
                      <a:pt x="125" y="281"/>
                    </a:cubicBezTo>
                    <a:cubicBezTo>
                      <a:pt x="1281" y="281"/>
                      <a:pt x="1281" y="281"/>
                      <a:pt x="1281" y="281"/>
                    </a:cubicBezTo>
                    <a:cubicBezTo>
                      <a:pt x="1375" y="281"/>
                      <a:pt x="1438" y="218"/>
                      <a:pt x="1438" y="125"/>
                    </a:cubicBezTo>
                    <a:cubicBezTo>
                      <a:pt x="1438" y="62"/>
                      <a:pt x="1375" y="0"/>
                      <a:pt x="1281" y="0"/>
                    </a:cubicBezTo>
                  </a:path>
                </a:pathLst>
              </a:custGeom>
              <a:solidFill>
                <a:srgbClr val="00A3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3" name="Freeform 3">
                <a:extLst>
                  <a:ext uri="{FF2B5EF4-FFF2-40B4-BE49-F238E27FC236}">
                    <a16:creationId xmlns:a16="http://schemas.microsoft.com/office/drawing/2014/main" id="{E92DC1DF-BD94-2A41-BC3B-AC55D93F2B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3438" y="1828800"/>
                <a:ext cx="2543175" cy="900113"/>
              </a:xfrm>
              <a:custGeom>
                <a:avLst/>
                <a:gdLst>
                  <a:gd name="T0" fmla="*/ 6562 w 7063"/>
                  <a:gd name="T1" fmla="*/ 0 h 2500"/>
                  <a:gd name="T2" fmla="*/ 6562 w 7063"/>
                  <a:gd name="T3" fmla="*/ 0 h 2500"/>
                  <a:gd name="T4" fmla="*/ 500 w 7063"/>
                  <a:gd name="T5" fmla="*/ 0 h 2500"/>
                  <a:gd name="T6" fmla="*/ 0 w 7063"/>
                  <a:gd name="T7" fmla="*/ 469 h 2500"/>
                  <a:gd name="T8" fmla="*/ 0 w 7063"/>
                  <a:gd name="T9" fmla="*/ 2031 h 2500"/>
                  <a:gd name="T10" fmla="*/ 500 w 7063"/>
                  <a:gd name="T11" fmla="*/ 2499 h 2500"/>
                  <a:gd name="T12" fmla="*/ 6562 w 7063"/>
                  <a:gd name="T13" fmla="*/ 2499 h 2500"/>
                  <a:gd name="T14" fmla="*/ 7062 w 7063"/>
                  <a:gd name="T15" fmla="*/ 2031 h 2500"/>
                  <a:gd name="T16" fmla="*/ 7062 w 7063"/>
                  <a:gd name="T17" fmla="*/ 469 h 2500"/>
                  <a:gd name="T18" fmla="*/ 6562 w 7063"/>
                  <a:gd name="T19" fmla="*/ 0 h 2500"/>
                  <a:gd name="T20" fmla="*/ 6781 w 7063"/>
                  <a:gd name="T21" fmla="*/ 2031 h 2500"/>
                  <a:gd name="T22" fmla="*/ 6781 w 7063"/>
                  <a:gd name="T23" fmla="*/ 2031 h 2500"/>
                  <a:gd name="T24" fmla="*/ 6562 w 7063"/>
                  <a:gd name="T25" fmla="*/ 2249 h 2500"/>
                  <a:gd name="T26" fmla="*/ 500 w 7063"/>
                  <a:gd name="T27" fmla="*/ 2249 h 2500"/>
                  <a:gd name="T28" fmla="*/ 282 w 7063"/>
                  <a:gd name="T29" fmla="*/ 2031 h 2500"/>
                  <a:gd name="T30" fmla="*/ 282 w 7063"/>
                  <a:gd name="T31" fmla="*/ 469 h 2500"/>
                  <a:gd name="T32" fmla="*/ 500 w 7063"/>
                  <a:gd name="T33" fmla="*/ 250 h 2500"/>
                  <a:gd name="T34" fmla="*/ 6562 w 7063"/>
                  <a:gd name="T35" fmla="*/ 250 h 2500"/>
                  <a:gd name="T36" fmla="*/ 6781 w 7063"/>
                  <a:gd name="T37" fmla="*/ 469 h 2500"/>
                  <a:gd name="T38" fmla="*/ 6781 w 7063"/>
                  <a:gd name="T39" fmla="*/ 2031 h 2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63" h="2500">
                    <a:moveTo>
                      <a:pt x="6562" y="0"/>
                    </a:moveTo>
                    <a:lnTo>
                      <a:pt x="6562" y="0"/>
                    </a:lnTo>
                    <a:cubicBezTo>
                      <a:pt x="500" y="0"/>
                      <a:pt x="500" y="0"/>
                      <a:pt x="500" y="0"/>
                    </a:cubicBezTo>
                    <a:cubicBezTo>
                      <a:pt x="219" y="0"/>
                      <a:pt x="0" y="219"/>
                      <a:pt x="0" y="469"/>
                    </a:cubicBezTo>
                    <a:cubicBezTo>
                      <a:pt x="0" y="2031"/>
                      <a:pt x="0" y="2031"/>
                      <a:pt x="0" y="2031"/>
                    </a:cubicBezTo>
                    <a:cubicBezTo>
                      <a:pt x="0" y="2281"/>
                      <a:pt x="219" y="2499"/>
                      <a:pt x="500" y="2499"/>
                    </a:cubicBezTo>
                    <a:cubicBezTo>
                      <a:pt x="6562" y="2499"/>
                      <a:pt x="6562" y="2499"/>
                      <a:pt x="6562" y="2499"/>
                    </a:cubicBezTo>
                    <a:cubicBezTo>
                      <a:pt x="6843" y="2499"/>
                      <a:pt x="7062" y="2281"/>
                      <a:pt x="7062" y="2031"/>
                    </a:cubicBezTo>
                    <a:cubicBezTo>
                      <a:pt x="7062" y="469"/>
                      <a:pt x="7062" y="469"/>
                      <a:pt x="7062" y="469"/>
                    </a:cubicBezTo>
                    <a:cubicBezTo>
                      <a:pt x="7062" y="219"/>
                      <a:pt x="6843" y="0"/>
                      <a:pt x="6562" y="0"/>
                    </a:cubicBezTo>
                    <a:close/>
                    <a:moveTo>
                      <a:pt x="6781" y="2031"/>
                    </a:moveTo>
                    <a:lnTo>
                      <a:pt x="6781" y="2031"/>
                    </a:lnTo>
                    <a:cubicBezTo>
                      <a:pt x="6781" y="2156"/>
                      <a:pt x="6687" y="2249"/>
                      <a:pt x="6562" y="2249"/>
                    </a:cubicBezTo>
                    <a:cubicBezTo>
                      <a:pt x="500" y="2249"/>
                      <a:pt x="500" y="2249"/>
                      <a:pt x="500" y="2249"/>
                    </a:cubicBezTo>
                    <a:cubicBezTo>
                      <a:pt x="375" y="2249"/>
                      <a:pt x="282" y="2156"/>
                      <a:pt x="282" y="2031"/>
                    </a:cubicBezTo>
                    <a:cubicBezTo>
                      <a:pt x="282" y="469"/>
                      <a:pt x="282" y="469"/>
                      <a:pt x="282" y="469"/>
                    </a:cubicBezTo>
                    <a:cubicBezTo>
                      <a:pt x="282" y="344"/>
                      <a:pt x="375" y="250"/>
                      <a:pt x="500" y="250"/>
                    </a:cubicBezTo>
                    <a:cubicBezTo>
                      <a:pt x="6562" y="250"/>
                      <a:pt x="6562" y="250"/>
                      <a:pt x="6562" y="250"/>
                    </a:cubicBezTo>
                    <a:cubicBezTo>
                      <a:pt x="6687" y="250"/>
                      <a:pt x="6781" y="344"/>
                      <a:pt x="6781" y="469"/>
                    </a:cubicBezTo>
                    <a:lnTo>
                      <a:pt x="6781" y="2031"/>
                    </a:lnTo>
                    <a:close/>
                  </a:path>
                </a:pathLst>
              </a:custGeom>
              <a:solidFill>
                <a:srgbClr val="00A3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2167AF4-3EEE-3F4C-9455-23EE6E22C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3071" y="4226421"/>
              <a:ext cx="265180" cy="265180"/>
            </a:xfrm>
            <a:prstGeom prst="rect">
              <a:avLst/>
            </a:prstGeom>
          </p:spPr>
        </p:pic>
      </p:grp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F0880AAD-14BF-A84E-B0E9-2BABEE6AAEC1}"/>
              </a:ext>
            </a:extLst>
          </p:cNvPr>
          <p:cNvSpPr/>
          <p:nvPr/>
        </p:nvSpPr>
        <p:spPr>
          <a:xfrm>
            <a:off x="7116471" y="4922474"/>
            <a:ext cx="1083348" cy="368443"/>
          </a:xfrm>
          <a:prstGeom prst="roundRect">
            <a:avLst/>
          </a:prstGeom>
          <a:noFill/>
          <a:ln w="44450" cap="flat" cmpd="sng" algn="ctr">
            <a:solidFill>
              <a:srgbClr val="00A3E0"/>
            </a:solidFill>
            <a:prstDash val="solid"/>
          </a:ln>
          <a:effectLst/>
        </p:spPr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150">
              <a:defRPr/>
            </a:pPr>
            <a:r>
              <a:rPr lang="en-US" sz="1000" kern="0" dirty="0">
                <a:solidFill>
                  <a:srgbClr val="00A3E0"/>
                </a:solidFill>
                <a:latin typeface="Arial"/>
              </a:rPr>
              <a:t>Hypervisor</a:t>
            </a:r>
          </a:p>
        </p:txBody>
      </p:sp>
    </p:spTree>
    <p:extLst>
      <p:ext uri="{BB962C8B-B14F-4D97-AF65-F5344CB8AC3E}">
        <p14:creationId xmlns:p14="http://schemas.microsoft.com/office/powerpoint/2010/main" val="344539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364527F-BB5C-0546-B271-09DAF9E2F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Rubrik Plugin for </a:t>
            </a:r>
            <a:r>
              <a:rPr lang="en-US" b="1" dirty="0" err="1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vRealize</a:t>
            </a:r>
            <a:endParaRPr lang="en-US" b="1" dirty="0">
              <a:gradFill>
                <a:gsLst>
                  <a:gs pos="1000">
                    <a:schemeClr val="accent1"/>
                  </a:gs>
                  <a:gs pos="98000">
                    <a:schemeClr val="accent2"/>
                  </a:gs>
                </a:gsLst>
                <a:lin ang="2700000" scaled="0"/>
              </a:gra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765DE-545D-BB4E-9C76-6158E22DC4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Provide multitenancy by mapping business groups to Rubrik organizations</a:t>
            </a:r>
          </a:p>
        </p:txBody>
      </p:sp>
      <p:sp>
        <p:nvSpPr>
          <p:cNvPr id="174" name="Content Placeholder 4">
            <a:extLst>
              <a:ext uri="{FF2B5EF4-FFF2-40B4-BE49-F238E27FC236}">
                <a16:creationId xmlns:a16="http://schemas.microsoft.com/office/drawing/2014/main" id="{FF561DD1-B5E5-47E6-A216-094E0B86F2B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327468" y="1995482"/>
            <a:ext cx="3578781" cy="387985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chemeClr val="bg1"/>
                </a:solidFill>
              </a:rPr>
              <a:t>Mapping </a:t>
            </a:r>
            <a:r>
              <a:rPr lang="en-US" sz="1800" b="1" dirty="0" err="1">
                <a:solidFill>
                  <a:schemeClr val="bg1"/>
                </a:solidFill>
              </a:rPr>
              <a:t>vRA</a:t>
            </a:r>
            <a:r>
              <a:rPr lang="en-US" sz="1800" b="1" dirty="0">
                <a:solidFill>
                  <a:schemeClr val="bg1"/>
                </a:solidFill>
              </a:rPr>
              <a:t> to Rubrik</a:t>
            </a:r>
          </a:p>
          <a:p>
            <a:r>
              <a:rPr lang="en-US" sz="1800" dirty="0" err="1">
                <a:solidFill>
                  <a:schemeClr val="bg1"/>
                </a:solidFill>
              </a:rPr>
              <a:t>vRA</a:t>
            </a:r>
            <a:r>
              <a:rPr lang="en-US" sz="1800" dirty="0">
                <a:solidFill>
                  <a:schemeClr val="bg1"/>
                </a:solidFill>
              </a:rPr>
              <a:t> Business Groups map to Rubrik Organizations</a:t>
            </a:r>
          </a:p>
          <a:p>
            <a:r>
              <a:rPr lang="en-US" sz="1800" dirty="0">
                <a:solidFill>
                  <a:schemeClr val="bg1"/>
                </a:solidFill>
              </a:rPr>
              <a:t>Business Groups limit catalog item access, Rubrik Organizations limit what objects are available to catalog items</a:t>
            </a:r>
          </a:p>
          <a:p>
            <a:r>
              <a:rPr lang="en-US" sz="1800" dirty="0">
                <a:solidFill>
                  <a:schemeClr val="bg1"/>
                </a:solidFill>
              </a:rPr>
              <a:t>Example: DBA Business Groups/Orgs to restrict access to only database related activities and objects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5CE60A-7823-4EC0-BE0E-80B7A832C556}"/>
              </a:ext>
            </a:extLst>
          </p:cNvPr>
          <p:cNvGrpSpPr/>
          <p:nvPr/>
        </p:nvGrpSpPr>
        <p:grpSpPr>
          <a:xfrm>
            <a:off x="548640" y="1997866"/>
            <a:ext cx="7197634" cy="2862267"/>
            <a:chOff x="863891" y="2050869"/>
            <a:chExt cx="7998605" cy="318078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42B6B9C-6F80-4F50-8267-A71E4B3E8F2B}"/>
                </a:ext>
              </a:extLst>
            </p:cNvPr>
            <p:cNvGrpSpPr/>
            <p:nvPr/>
          </p:nvGrpSpPr>
          <p:grpSpPr>
            <a:xfrm>
              <a:off x="863891" y="2050869"/>
              <a:ext cx="2243328" cy="1378131"/>
              <a:chOff x="1706880" y="2050868"/>
              <a:chExt cx="2243328" cy="137813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76CAF966-A628-466D-BDB7-49EBA3990A5B}"/>
                  </a:ext>
                </a:extLst>
              </p:cNvPr>
              <p:cNvSpPr/>
              <p:nvPr/>
            </p:nvSpPr>
            <p:spPr>
              <a:xfrm>
                <a:off x="1706880" y="2050868"/>
                <a:ext cx="2243328" cy="137813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b="1" dirty="0"/>
                  <a:t>Tenant A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998EA9-1F89-4969-81F8-248523960021}"/>
                  </a:ext>
                </a:extLst>
              </p:cNvPr>
              <p:cNvSpPr/>
              <p:nvPr/>
            </p:nvSpPr>
            <p:spPr>
              <a:xfrm>
                <a:off x="1828799" y="2559001"/>
                <a:ext cx="966651" cy="69886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200" dirty="0"/>
                  <a:t>Business Group</a:t>
                </a: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D915A6FF-52B6-4843-93AF-5F38A614EE39}"/>
                  </a:ext>
                </a:extLst>
              </p:cNvPr>
              <p:cNvSpPr/>
              <p:nvPr/>
            </p:nvSpPr>
            <p:spPr>
              <a:xfrm>
                <a:off x="2828544" y="2559000"/>
                <a:ext cx="966651" cy="69886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200" dirty="0"/>
                  <a:t>Business Group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284D142-9FCA-4AC0-A9FF-0B41626472C3}"/>
                </a:ext>
              </a:extLst>
            </p:cNvPr>
            <p:cNvGrpSpPr/>
            <p:nvPr/>
          </p:nvGrpSpPr>
          <p:grpSpPr>
            <a:xfrm>
              <a:off x="863891" y="3853525"/>
              <a:ext cx="2243328" cy="1378131"/>
              <a:chOff x="1706880" y="2050868"/>
              <a:chExt cx="2243328" cy="1378131"/>
            </a:xfrm>
          </p:grpSpPr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E37C5B82-5486-41E6-9268-9879B4CD288B}"/>
                  </a:ext>
                </a:extLst>
              </p:cNvPr>
              <p:cNvSpPr/>
              <p:nvPr/>
            </p:nvSpPr>
            <p:spPr>
              <a:xfrm>
                <a:off x="1706880" y="2050868"/>
                <a:ext cx="2243328" cy="137813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600" b="1" dirty="0"/>
                  <a:t>Tenant B</a:t>
                </a:r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DBB3F65C-6D53-4E7F-8732-191C7003D4E4}"/>
                  </a:ext>
                </a:extLst>
              </p:cNvPr>
              <p:cNvSpPr/>
              <p:nvPr/>
            </p:nvSpPr>
            <p:spPr>
              <a:xfrm>
                <a:off x="1828799" y="2559001"/>
                <a:ext cx="966651" cy="69886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200" dirty="0"/>
                  <a:t>Business Group</a:t>
                </a:r>
              </a:p>
            </p:txBody>
          </p:sp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72A28CE6-392F-49AD-85BF-195172FAA349}"/>
                  </a:ext>
                </a:extLst>
              </p:cNvPr>
              <p:cNvSpPr/>
              <p:nvPr/>
            </p:nvSpPr>
            <p:spPr>
              <a:xfrm>
                <a:off x="2828544" y="2559000"/>
                <a:ext cx="966651" cy="698863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CA" sz="1200" dirty="0"/>
                  <a:t>Business Group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EAC1775-54A8-4E30-97ED-2A1309A2BA94}"/>
                </a:ext>
              </a:extLst>
            </p:cNvPr>
            <p:cNvGrpSpPr/>
            <p:nvPr/>
          </p:nvGrpSpPr>
          <p:grpSpPr>
            <a:xfrm>
              <a:off x="4073870" y="2233173"/>
              <a:ext cx="4788626" cy="2717649"/>
              <a:chOff x="586287" y="5236760"/>
              <a:chExt cx="804297" cy="456456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27A324DF-BFA1-4DA3-8C6C-E763BD0995CE}"/>
                  </a:ext>
                </a:extLst>
              </p:cNvPr>
              <p:cNvGrpSpPr/>
              <p:nvPr/>
            </p:nvGrpSpPr>
            <p:grpSpPr>
              <a:xfrm>
                <a:off x="586287" y="5416766"/>
                <a:ext cx="804297" cy="276450"/>
                <a:chOff x="1930400" y="3828686"/>
                <a:chExt cx="1565674" cy="538150"/>
              </a:xfrm>
            </p:grpSpPr>
            <p:sp>
              <p:nvSpPr>
                <p:cNvPr id="153" name="Flowchart: Manual Operation 152">
                  <a:extLst>
                    <a:ext uri="{FF2B5EF4-FFF2-40B4-BE49-F238E27FC236}">
                      <a16:creationId xmlns:a16="http://schemas.microsoft.com/office/drawing/2014/main" id="{777D01AB-94A8-4D5C-9B8E-8B53C5DEBCF4}"/>
                    </a:ext>
                  </a:extLst>
                </p:cNvPr>
                <p:cNvSpPr/>
                <p:nvPr/>
              </p:nvSpPr>
              <p:spPr>
                <a:xfrm flipV="1">
                  <a:off x="1948855" y="3828686"/>
                  <a:ext cx="1525865" cy="164194"/>
                </a:xfrm>
                <a:prstGeom prst="flowChartManualOperati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  <a:prstDash val="solid"/>
                </a:ln>
                <a:effectLst>
                  <a:outerShdw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429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4" name="Group 153">
                  <a:extLst>
                    <a:ext uri="{FF2B5EF4-FFF2-40B4-BE49-F238E27FC236}">
                      <a16:creationId xmlns:a16="http://schemas.microsoft.com/office/drawing/2014/main" id="{7E81AE3C-D0C1-429A-B557-F3FBDF940CA8}"/>
                    </a:ext>
                  </a:extLst>
                </p:cNvPr>
                <p:cNvGrpSpPr/>
                <p:nvPr/>
              </p:nvGrpSpPr>
              <p:grpSpPr>
                <a:xfrm>
                  <a:off x="1930400" y="3992880"/>
                  <a:ext cx="1565674" cy="373956"/>
                  <a:chOff x="1930400" y="4008120"/>
                  <a:chExt cx="1565674" cy="373956"/>
                </a:xfrm>
              </p:grpSpPr>
              <p:sp>
                <p:nvSpPr>
                  <p:cNvPr id="155" name="Rectangle: Rounded Corners 154">
                    <a:extLst>
                      <a:ext uri="{FF2B5EF4-FFF2-40B4-BE49-F238E27FC236}">
                        <a16:creationId xmlns:a16="http://schemas.microsoft.com/office/drawing/2014/main" id="{0C188493-0DF6-4B67-B84C-5A6C71995E04}"/>
                      </a:ext>
                    </a:extLst>
                  </p:cNvPr>
                  <p:cNvSpPr/>
                  <p:nvPr/>
                </p:nvSpPr>
                <p:spPr>
                  <a:xfrm>
                    <a:off x="1930400" y="4025900"/>
                    <a:ext cx="1565674" cy="334344"/>
                  </a:xfrm>
                  <a:prstGeom prst="roundRect">
                    <a:avLst>
                      <a:gd name="adj" fmla="val 9314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  <a:prstDash val="solid"/>
                  </a:ln>
                  <a:effectLst>
                    <a:outerShdw rotWithShape="0">
                      <a:srgbClr val="000000">
                        <a:alpha val="35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34294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57" name="Picture 156">
                    <a:extLst>
                      <a:ext uri="{FF2B5EF4-FFF2-40B4-BE49-F238E27FC236}">
                        <a16:creationId xmlns:a16="http://schemas.microsoft.com/office/drawing/2014/main" id="{9A0C1D9D-8EB6-4AE7-A1D0-17952BBA29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42711" y="4008120"/>
                    <a:ext cx="373957" cy="37395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9011709B-DFDE-4E51-9016-BBB2D4651D9C}"/>
                  </a:ext>
                </a:extLst>
              </p:cNvPr>
              <p:cNvGrpSpPr/>
              <p:nvPr/>
            </p:nvGrpSpPr>
            <p:grpSpPr>
              <a:xfrm>
                <a:off x="586287" y="5236760"/>
                <a:ext cx="804297" cy="276450"/>
                <a:chOff x="1930400" y="3828686"/>
                <a:chExt cx="1565674" cy="538150"/>
              </a:xfrm>
            </p:grpSpPr>
            <p:sp>
              <p:nvSpPr>
                <p:cNvPr id="139" name="Flowchart: Manual Operation 138">
                  <a:extLst>
                    <a:ext uri="{FF2B5EF4-FFF2-40B4-BE49-F238E27FC236}">
                      <a16:creationId xmlns:a16="http://schemas.microsoft.com/office/drawing/2014/main" id="{7328F88E-7A82-4EA2-8C0C-CC85C396EFC8}"/>
                    </a:ext>
                  </a:extLst>
                </p:cNvPr>
                <p:cNvSpPr/>
                <p:nvPr/>
              </p:nvSpPr>
              <p:spPr>
                <a:xfrm flipV="1">
                  <a:off x="1948855" y="3828686"/>
                  <a:ext cx="1525865" cy="164194"/>
                </a:xfrm>
                <a:prstGeom prst="flowChartManualOperation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  <a:prstDash val="solid"/>
                </a:ln>
                <a:effectLst>
                  <a:outerShdw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429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40" name="Group 139">
                  <a:extLst>
                    <a:ext uri="{FF2B5EF4-FFF2-40B4-BE49-F238E27FC236}">
                      <a16:creationId xmlns:a16="http://schemas.microsoft.com/office/drawing/2014/main" id="{3B5D5195-5A29-4B04-9123-4F49240DD161}"/>
                    </a:ext>
                  </a:extLst>
                </p:cNvPr>
                <p:cNvGrpSpPr/>
                <p:nvPr/>
              </p:nvGrpSpPr>
              <p:grpSpPr>
                <a:xfrm>
                  <a:off x="1930400" y="3992880"/>
                  <a:ext cx="1565674" cy="373956"/>
                  <a:chOff x="1930400" y="4008120"/>
                  <a:chExt cx="1565674" cy="373956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F49920B6-41E7-4B38-AC6F-9D6CB11468ED}"/>
                      </a:ext>
                    </a:extLst>
                  </p:cNvPr>
                  <p:cNvSpPr/>
                  <p:nvPr/>
                </p:nvSpPr>
                <p:spPr>
                  <a:xfrm>
                    <a:off x="1930400" y="4025900"/>
                    <a:ext cx="1565674" cy="334344"/>
                  </a:xfrm>
                  <a:prstGeom prst="roundRect">
                    <a:avLst>
                      <a:gd name="adj" fmla="val 9314"/>
                    </a:avLst>
                  </a:prstGeom>
                  <a:solidFill>
                    <a:schemeClr val="bg1"/>
                  </a:solidFill>
                  <a:ln>
                    <a:solidFill>
                      <a:schemeClr val="bg1">
                        <a:lumMod val="75000"/>
                      </a:schemeClr>
                    </a:solidFill>
                    <a:prstDash val="solid"/>
                  </a:ln>
                  <a:effectLst>
                    <a:outerShdw rotWithShape="0">
                      <a:srgbClr val="000000">
                        <a:alpha val="35000"/>
                      </a:srgbClr>
                    </a:outerShdw>
                  </a:effectLst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342946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43" name="Picture 142">
                    <a:extLst>
                      <a:ext uri="{FF2B5EF4-FFF2-40B4-BE49-F238E27FC236}">
                        <a16:creationId xmlns:a16="http://schemas.microsoft.com/office/drawing/2014/main" id="{DF97F938-DB28-4C7B-A700-ABE74A5063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42711" y="4008120"/>
                    <a:ext cx="373957" cy="37395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167" name="Rectangle: Rounded Corners 166">
              <a:extLst>
                <a:ext uri="{FF2B5EF4-FFF2-40B4-BE49-F238E27FC236}">
                  <a16:creationId xmlns:a16="http://schemas.microsoft.com/office/drawing/2014/main" id="{38C6454E-1102-48E1-9EAB-B779402A7948}"/>
                </a:ext>
              </a:extLst>
            </p:cNvPr>
            <p:cNvSpPr/>
            <p:nvPr/>
          </p:nvSpPr>
          <p:spPr>
            <a:xfrm>
              <a:off x="5497099" y="2957799"/>
              <a:ext cx="1439630" cy="698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200" dirty="0"/>
                <a:t>Organization A</a:t>
              </a:r>
            </a:p>
          </p:txBody>
        </p: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15198E02-446F-4458-80A0-9911D9335831}"/>
                </a:ext>
              </a:extLst>
            </p:cNvPr>
            <p:cNvSpPr/>
            <p:nvPr/>
          </p:nvSpPr>
          <p:spPr>
            <a:xfrm>
              <a:off x="7183565" y="2957799"/>
              <a:ext cx="1439630" cy="698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200" dirty="0"/>
                <a:t>Organization B</a:t>
              </a:r>
            </a:p>
          </p:txBody>
        </p:sp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C91E0142-4DA9-416C-B22D-9D16D5BA964E}"/>
                </a:ext>
              </a:extLst>
            </p:cNvPr>
            <p:cNvSpPr/>
            <p:nvPr/>
          </p:nvSpPr>
          <p:spPr>
            <a:xfrm>
              <a:off x="5497099" y="4036340"/>
              <a:ext cx="1439630" cy="698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200" dirty="0"/>
                <a:t>Organization C</a:t>
              </a:r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1CFD8CEA-E597-46F6-8BFD-0A28CB6F8D11}"/>
                </a:ext>
              </a:extLst>
            </p:cNvPr>
            <p:cNvSpPr/>
            <p:nvPr/>
          </p:nvSpPr>
          <p:spPr>
            <a:xfrm>
              <a:off x="7183565" y="4036340"/>
              <a:ext cx="1439630" cy="698863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CA" sz="1200" dirty="0"/>
                <a:t>Organization D</a:t>
              </a: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2309D35D-7B0A-4621-9180-1BF8BDED5AAC}"/>
                </a:ext>
              </a:extLst>
            </p:cNvPr>
            <p:cNvCxnSpPr>
              <a:cxnSpLocks/>
              <a:stCxn id="12" idx="2"/>
              <a:endCxn id="167" idx="1"/>
            </p:cNvCxnSpPr>
            <p:nvPr/>
          </p:nvCxnSpPr>
          <p:spPr>
            <a:xfrm rot="16200000" flipH="1">
              <a:off x="3458434" y="1268566"/>
              <a:ext cx="49366" cy="4027963"/>
            </a:xfrm>
            <a:prstGeom prst="bentConnector2">
              <a:avLst/>
            </a:prstGeom>
            <a:ln w="412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1" name="Connector: Elbow 170">
              <a:extLst>
                <a:ext uri="{FF2B5EF4-FFF2-40B4-BE49-F238E27FC236}">
                  <a16:creationId xmlns:a16="http://schemas.microsoft.com/office/drawing/2014/main" id="{D5A7A7FC-2EED-4B7A-80E2-A60C515F333F}"/>
                </a:ext>
              </a:extLst>
            </p:cNvPr>
            <p:cNvCxnSpPr>
              <a:cxnSpLocks/>
              <a:stCxn id="67" idx="0"/>
            </p:cNvCxnSpPr>
            <p:nvPr/>
          </p:nvCxnSpPr>
          <p:spPr>
            <a:xfrm rot="16200000" flipH="1">
              <a:off x="4972863" y="55018"/>
              <a:ext cx="426533" cy="5434498"/>
            </a:xfrm>
            <a:prstGeom prst="bentConnector4">
              <a:avLst>
                <a:gd name="adj1" fmla="val -53595"/>
                <a:gd name="adj2" fmla="val 99877"/>
              </a:avLst>
            </a:prstGeom>
            <a:ln w="412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Connector: Elbow 171">
              <a:extLst>
                <a:ext uri="{FF2B5EF4-FFF2-40B4-BE49-F238E27FC236}">
                  <a16:creationId xmlns:a16="http://schemas.microsoft.com/office/drawing/2014/main" id="{8BF0FA9C-8913-4B42-915C-121ABFE8EC38}"/>
                </a:ext>
              </a:extLst>
            </p:cNvPr>
            <p:cNvCxnSpPr>
              <a:cxnSpLocks/>
              <a:stCxn id="70" idx="0"/>
            </p:cNvCxnSpPr>
            <p:nvPr/>
          </p:nvCxnSpPr>
          <p:spPr>
            <a:xfrm rot="16200000" flipH="1">
              <a:off x="3477569" y="2353225"/>
              <a:ext cx="11096" cy="4027962"/>
            </a:xfrm>
            <a:prstGeom prst="bentConnector4">
              <a:avLst>
                <a:gd name="adj1" fmla="val -1118394"/>
                <a:gd name="adj2" fmla="val 56000"/>
              </a:avLst>
            </a:prstGeom>
            <a:ln w="412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Connector: Elbow 172">
              <a:extLst>
                <a:ext uri="{FF2B5EF4-FFF2-40B4-BE49-F238E27FC236}">
                  <a16:creationId xmlns:a16="http://schemas.microsoft.com/office/drawing/2014/main" id="{492EC0D1-085A-4D2F-8F18-50C15C609DE9}"/>
                </a:ext>
              </a:extLst>
            </p:cNvPr>
            <p:cNvCxnSpPr>
              <a:cxnSpLocks/>
              <a:stCxn id="95" idx="2"/>
              <a:endCxn id="170" idx="2"/>
            </p:cNvCxnSpPr>
            <p:nvPr/>
          </p:nvCxnSpPr>
          <p:spPr>
            <a:xfrm rot="5400000" flipH="1" flipV="1">
              <a:off x="5023471" y="2180612"/>
              <a:ext cx="325317" cy="5434499"/>
            </a:xfrm>
            <a:prstGeom prst="bentConnector3">
              <a:avLst>
                <a:gd name="adj1" fmla="val -70270"/>
              </a:avLst>
            </a:prstGeom>
            <a:ln w="41275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57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534E41-C83C-5C46-8299-517A5E8E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vRA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95226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534E41-C83C-5C46-8299-517A5E8E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Integrated management to provide efficiencies and scale</a:t>
            </a:r>
          </a:p>
        </p:txBody>
      </p:sp>
    </p:spTree>
    <p:extLst>
      <p:ext uri="{BB962C8B-B14F-4D97-AF65-F5344CB8AC3E}">
        <p14:creationId xmlns:p14="http://schemas.microsoft.com/office/powerpoint/2010/main" val="19986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99A797-C071-4A17-845F-047174206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Agenda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EA42BD6-F012-4701-9892-A2C551D28F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CA" dirty="0" err="1"/>
              <a:t>Trygg</a:t>
            </a:r>
            <a:r>
              <a:rPr lang="en-CA" dirty="0"/>
              <a:t>-Hansa’s Digital Journey</a:t>
            </a:r>
          </a:p>
          <a:p>
            <a:r>
              <a:rPr lang="en-CA" dirty="0"/>
              <a:t>How can Rubrik help?</a:t>
            </a:r>
          </a:p>
          <a:p>
            <a:r>
              <a:rPr lang="en-CA" dirty="0"/>
              <a:t>Demos – The Live Kind</a:t>
            </a:r>
          </a:p>
          <a:p>
            <a:r>
              <a:rPr lang="en-CA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33063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4B2A64-135A-6849-9F7F-86AEF7046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Holistic Protection for Management and Workload Domains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0FF0C-67CF-9046-ACF3-2044C0B116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Apply protection policies across your entire Cloud Foundation infrastructure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F3DE9E0-362E-1B44-BBCB-1048D439DC10}"/>
              </a:ext>
            </a:extLst>
          </p:cNvPr>
          <p:cNvSpPr/>
          <p:nvPr/>
        </p:nvSpPr>
        <p:spPr>
          <a:xfrm>
            <a:off x="2499360" y="2499360"/>
            <a:ext cx="5644896" cy="1182624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9E20333-5406-FA41-A188-4A7915569EEF}"/>
              </a:ext>
            </a:extLst>
          </p:cNvPr>
          <p:cNvSpPr/>
          <p:nvPr/>
        </p:nvSpPr>
        <p:spPr>
          <a:xfrm>
            <a:off x="2499360" y="3756152"/>
            <a:ext cx="5644896" cy="1621536"/>
          </a:xfrm>
          <a:prstGeom prst="roundRect">
            <a:avLst/>
          </a:prstGeom>
          <a:noFill/>
          <a:ln w="5715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5F39A-B722-3446-80CA-1765C92520E5}"/>
              </a:ext>
            </a:extLst>
          </p:cNvPr>
          <p:cNvSpPr txBox="1"/>
          <p:nvPr/>
        </p:nvSpPr>
        <p:spPr>
          <a:xfrm>
            <a:off x="4139184" y="3418527"/>
            <a:ext cx="2365248" cy="276999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200" b="1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Management Domain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99EF1-B088-3640-8762-AB8E773B892C}"/>
              </a:ext>
            </a:extLst>
          </p:cNvPr>
          <p:cNvSpPr txBox="1"/>
          <p:nvPr/>
        </p:nvSpPr>
        <p:spPr>
          <a:xfrm>
            <a:off x="4139184" y="5075289"/>
            <a:ext cx="2365248" cy="276999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200" b="1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Workload Domain(s)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883A5CF-6390-824A-B950-8F0459F0E990}"/>
              </a:ext>
            </a:extLst>
          </p:cNvPr>
          <p:cNvGrpSpPr>
            <a:grpSpLocks noChangeAspect="1"/>
          </p:cNvGrpSpPr>
          <p:nvPr/>
        </p:nvGrpSpPr>
        <p:grpSpPr>
          <a:xfrm>
            <a:off x="9105918" y="3213715"/>
            <a:ext cx="1033841" cy="1034074"/>
            <a:chOff x="4297363" y="-639763"/>
            <a:chExt cx="6962775" cy="6964363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8CAEE5BC-49B2-3D4B-A4D2-305DED7DE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-639763"/>
              <a:ext cx="6962775" cy="6964363"/>
            </a:xfrm>
            <a:custGeom>
              <a:avLst/>
              <a:gdLst>
                <a:gd name="T0" fmla="*/ 19342 w 19343"/>
                <a:gd name="T1" fmla="*/ 9687 h 19344"/>
                <a:gd name="T2" fmla="*/ 19342 w 19343"/>
                <a:gd name="T3" fmla="*/ 9687 h 19344"/>
                <a:gd name="T4" fmla="*/ 9686 w 19343"/>
                <a:gd name="T5" fmla="*/ 0 h 19344"/>
                <a:gd name="T6" fmla="*/ 0 w 19343"/>
                <a:gd name="T7" fmla="*/ 9687 h 19344"/>
                <a:gd name="T8" fmla="*/ 9686 w 19343"/>
                <a:gd name="T9" fmla="*/ 19343 h 19344"/>
                <a:gd name="T10" fmla="*/ 19342 w 19343"/>
                <a:gd name="T11" fmla="*/ 9687 h 19344"/>
                <a:gd name="T12" fmla="*/ 9686 w 19343"/>
                <a:gd name="T13" fmla="*/ 18562 h 19344"/>
                <a:gd name="T14" fmla="*/ 9686 w 19343"/>
                <a:gd name="T15" fmla="*/ 18562 h 19344"/>
                <a:gd name="T16" fmla="*/ 812 w 19343"/>
                <a:gd name="T17" fmla="*/ 9687 h 19344"/>
                <a:gd name="T18" fmla="*/ 9686 w 19343"/>
                <a:gd name="T19" fmla="*/ 813 h 19344"/>
                <a:gd name="T20" fmla="*/ 18561 w 19343"/>
                <a:gd name="T21" fmla="*/ 9687 h 19344"/>
                <a:gd name="T22" fmla="*/ 9686 w 19343"/>
                <a:gd name="T23" fmla="*/ 18562 h 19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43" h="19344">
                  <a:moveTo>
                    <a:pt x="19342" y="9687"/>
                  </a:moveTo>
                  <a:lnTo>
                    <a:pt x="19342" y="9687"/>
                  </a:lnTo>
                  <a:cubicBezTo>
                    <a:pt x="19342" y="4344"/>
                    <a:pt x="14999" y="0"/>
                    <a:pt x="9686" y="0"/>
                  </a:cubicBezTo>
                  <a:cubicBezTo>
                    <a:pt x="4343" y="0"/>
                    <a:pt x="0" y="4344"/>
                    <a:pt x="0" y="9687"/>
                  </a:cubicBezTo>
                  <a:cubicBezTo>
                    <a:pt x="0" y="14999"/>
                    <a:pt x="4343" y="19343"/>
                    <a:pt x="9686" y="19343"/>
                  </a:cubicBezTo>
                  <a:cubicBezTo>
                    <a:pt x="14999" y="19343"/>
                    <a:pt x="19342" y="14999"/>
                    <a:pt x="19342" y="9687"/>
                  </a:cubicBezTo>
                  <a:close/>
                  <a:moveTo>
                    <a:pt x="9686" y="18562"/>
                  </a:moveTo>
                  <a:lnTo>
                    <a:pt x="9686" y="18562"/>
                  </a:lnTo>
                  <a:cubicBezTo>
                    <a:pt x="4781" y="18562"/>
                    <a:pt x="812" y="14562"/>
                    <a:pt x="812" y="9687"/>
                  </a:cubicBezTo>
                  <a:cubicBezTo>
                    <a:pt x="812" y="4781"/>
                    <a:pt x="4781" y="813"/>
                    <a:pt x="9686" y="813"/>
                  </a:cubicBezTo>
                  <a:cubicBezTo>
                    <a:pt x="14561" y="813"/>
                    <a:pt x="18561" y="4781"/>
                    <a:pt x="18561" y="9687"/>
                  </a:cubicBezTo>
                  <a:cubicBezTo>
                    <a:pt x="18561" y="14562"/>
                    <a:pt x="14561" y="18562"/>
                    <a:pt x="9686" y="18562"/>
                  </a:cubicBez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01DCE31B-7514-014F-AA34-D9E323B5E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800100"/>
              <a:ext cx="1304925" cy="1304925"/>
            </a:xfrm>
            <a:custGeom>
              <a:avLst/>
              <a:gdLst>
                <a:gd name="T0" fmla="*/ 1967 w 3625"/>
                <a:gd name="T1" fmla="*/ 94 h 3626"/>
                <a:gd name="T2" fmla="*/ 1967 w 3625"/>
                <a:gd name="T3" fmla="*/ 94 h 3626"/>
                <a:gd name="T4" fmla="*/ 1625 w 3625"/>
                <a:gd name="T5" fmla="*/ 94 h 3626"/>
                <a:gd name="T6" fmla="*/ 93 w 3625"/>
                <a:gd name="T7" fmla="*/ 1625 h 3626"/>
                <a:gd name="T8" fmla="*/ 93 w 3625"/>
                <a:gd name="T9" fmla="*/ 2000 h 3626"/>
                <a:gd name="T10" fmla="*/ 1625 w 3625"/>
                <a:gd name="T11" fmla="*/ 3532 h 3626"/>
                <a:gd name="T12" fmla="*/ 1967 w 3625"/>
                <a:gd name="T13" fmla="*/ 3532 h 3626"/>
                <a:gd name="T14" fmla="*/ 3530 w 3625"/>
                <a:gd name="T15" fmla="*/ 2000 h 3626"/>
                <a:gd name="T16" fmla="*/ 3530 w 3625"/>
                <a:gd name="T17" fmla="*/ 1625 h 3626"/>
                <a:gd name="T18" fmla="*/ 1967 w 3625"/>
                <a:gd name="T19" fmla="*/ 94 h 3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25" h="3626">
                  <a:moveTo>
                    <a:pt x="1967" y="94"/>
                  </a:moveTo>
                  <a:lnTo>
                    <a:pt x="1967" y="94"/>
                  </a:lnTo>
                  <a:cubicBezTo>
                    <a:pt x="1874" y="0"/>
                    <a:pt x="1718" y="0"/>
                    <a:pt x="1625" y="94"/>
                  </a:cubicBezTo>
                  <a:cubicBezTo>
                    <a:pt x="93" y="1625"/>
                    <a:pt x="93" y="1625"/>
                    <a:pt x="93" y="1625"/>
                  </a:cubicBezTo>
                  <a:cubicBezTo>
                    <a:pt x="0" y="1750"/>
                    <a:pt x="0" y="1875"/>
                    <a:pt x="93" y="2000"/>
                  </a:cubicBezTo>
                  <a:cubicBezTo>
                    <a:pt x="1625" y="3532"/>
                    <a:pt x="1625" y="3532"/>
                    <a:pt x="1625" y="3532"/>
                  </a:cubicBezTo>
                  <a:cubicBezTo>
                    <a:pt x="1718" y="3625"/>
                    <a:pt x="1874" y="3625"/>
                    <a:pt x="1967" y="3532"/>
                  </a:cubicBezTo>
                  <a:cubicBezTo>
                    <a:pt x="3530" y="2000"/>
                    <a:pt x="3530" y="2000"/>
                    <a:pt x="3530" y="2000"/>
                  </a:cubicBezTo>
                  <a:cubicBezTo>
                    <a:pt x="3624" y="1875"/>
                    <a:pt x="3624" y="1750"/>
                    <a:pt x="3530" y="1625"/>
                  </a:cubicBezTo>
                  <a:lnTo>
                    <a:pt x="1967" y="94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CEB55F02-1148-8A4C-8695-C24AA499F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3578225"/>
              <a:ext cx="1304925" cy="1304925"/>
            </a:xfrm>
            <a:custGeom>
              <a:avLst/>
              <a:gdLst>
                <a:gd name="T0" fmla="*/ 1967 w 3625"/>
                <a:gd name="T1" fmla="*/ 94 h 3626"/>
                <a:gd name="T2" fmla="*/ 1967 w 3625"/>
                <a:gd name="T3" fmla="*/ 94 h 3626"/>
                <a:gd name="T4" fmla="*/ 1625 w 3625"/>
                <a:gd name="T5" fmla="*/ 94 h 3626"/>
                <a:gd name="T6" fmla="*/ 93 w 3625"/>
                <a:gd name="T7" fmla="*/ 1656 h 3626"/>
                <a:gd name="T8" fmla="*/ 93 w 3625"/>
                <a:gd name="T9" fmla="*/ 2000 h 3626"/>
                <a:gd name="T10" fmla="*/ 1625 w 3625"/>
                <a:gd name="T11" fmla="*/ 3531 h 3626"/>
                <a:gd name="T12" fmla="*/ 1967 w 3625"/>
                <a:gd name="T13" fmla="*/ 3531 h 3626"/>
                <a:gd name="T14" fmla="*/ 3530 w 3625"/>
                <a:gd name="T15" fmla="*/ 2000 h 3626"/>
                <a:gd name="T16" fmla="*/ 3530 w 3625"/>
                <a:gd name="T17" fmla="*/ 1656 h 3626"/>
                <a:gd name="T18" fmla="*/ 1967 w 3625"/>
                <a:gd name="T19" fmla="*/ 94 h 3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25" h="3626">
                  <a:moveTo>
                    <a:pt x="1967" y="94"/>
                  </a:moveTo>
                  <a:lnTo>
                    <a:pt x="1967" y="94"/>
                  </a:lnTo>
                  <a:cubicBezTo>
                    <a:pt x="1874" y="0"/>
                    <a:pt x="1718" y="0"/>
                    <a:pt x="1625" y="94"/>
                  </a:cubicBezTo>
                  <a:cubicBezTo>
                    <a:pt x="93" y="1656"/>
                    <a:pt x="93" y="1656"/>
                    <a:pt x="93" y="1656"/>
                  </a:cubicBezTo>
                  <a:cubicBezTo>
                    <a:pt x="0" y="1750"/>
                    <a:pt x="0" y="1906"/>
                    <a:pt x="93" y="2000"/>
                  </a:cubicBezTo>
                  <a:cubicBezTo>
                    <a:pt x="1625" y="3531"/>
                    <a:pt x="1625" y="3531"/>
                    <a:pt x="1625" y="3531"/>
                  </a:cubicBezTo>
                  <a:cubicBezTo>
                    <a:pt x="1718" y="3625"/>
                    <a:pt x="1874" y="3625"/>
                    <a:pt x="1967" y="3531"/>
                  </a:cubicBezTo>
                  <a:cubicBezTo>
                    <a:pt x="3530" y="2000"/>
                    <a:pt x="3530" y="2000"/>
                    <a:pt x="3530" y="2000"/>
                  </a:cubicBezTo>
                  <a:cubicBezTo>
                    <a:pt x="3624" y="1906"/>
                    <a:pt x="3624" y="1750"/>
                    <a:pt x="3530" y="1656"/>
                  </a:cubicBezTo>
                  <a:lnTo>
                    <a:pt x="1967" y="94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EF2E9B49-84B2-6845-A469-A84059F94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6938" y="2184400"/>
              <a:ext cx="1304925" cy="1304925"/>
            </a:xfrm>
            <a:custGeom>
              <a:avLst/>
              <a:gdLst>
                <a:gd name="T0" fmla="*/ 2000 w 3626"/>
                <a:gd name="T1" fmla="*/ 94 h 3625"/>
                <a:gd name="T2" fmla="*/ 2000 w 3626"/>
                <a:gd name="T3" fmla="*/ 94 h 3625"/>
                <a:gd name="T4" fmla="*/ 1625 w 3626"/>
                <a:gd name="T5" fmla="*/ 94 h 3625"/>
                <a:gd name="T6" fmla="*/ 94 w 3626"/>
                <a:gd name="T7" fmla="*/ 1656 h 3625"/>
                <a:gd name="T8" fmla="*/ 94 w 3626"/>
                <a:gd name="T9" fmla="*/ 1999 h 3625"/>
                <a:gd name="T10" fmla="*/ 1625 w 3626"/>
                <a:gd name="T11" fmla="*/ 3530 h 3625"/>
                <a:gd name="T12" fmla="*/ 2000 w 3626"/>
                <a:gd name="T13" fmla="*/ 3530 h 3625"/>
                <a:gd name="T14" fmla="*/ 3532 w 3626"/>
                <a:gd name="T15" fmla="*/ 1999 h 3625"/>
                <a:gd name="T16" fmla="*/ 3532 w 3626"/>
                <a:gd name="T17" fmla="*/ 1656 h 3625"/>
                <a:gd name="T18" fmla="*/ 2000 w 3626"/>
                <a:gd name="T19" fmla="*/ 94 h 3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26" h="3625">
                  <a:moveTo>
                    <a:pt x="2000" y="94"/>
                  </a:moveTo>
                  <a:lnTo>
                    <a:pt x="2000" y="94"/>
                  </a:lnTo>
                  <a:cubicBezTo>
                    <a:pt x="1906" y="0"/>
                    <a:pt x="1750" y="0"/>
                    <a:pt x="1625" y="94"/>
                  </a:cubicBezTo>
                  <a:cubicBezTo>
                    <a:pt x="94" y="1656"/>
                    <a:pt x="94" y="1656"/>
                    <a:pt x="94" y="1656"/>
                  </a:cubicBezTo>
                  <a:cubicBezTo>
                    <a:pt x="0" y="1750"/>
                    <a:pt x="0" y="1905"/>
                    <a:pt x="94" y="1999"/>
                  </a:cubicBezTo>
                  <a:cubicBezTo>
                    <a:pt x="1625" y="3530"/>
                    <a:pt x="1625" y="3530"/>
                    <a:pt x="1625" y="3530"/>
                  </a:cubicBezTo>
                  <a:cubicBezTo>
                    <a:pt x="1750" y="3624"/>
                    <a:pt x="1906" y="3624"/>
                    <a:pt x="2000" y="3530"/>
                  </a:cubicBezTo>
                  <a:cubicBezTo>
                    <a:pt x="3532" y="1999"/>
                    <a:pt x="3532" y="1999"/>
                    <a:pt x="3532" y="1999"/>
                  </a:cubicBezTo>
                  <a:cubicBezTo>
                    <a:pt x="3625" y="1905"/>
                    <a:pt x="3625" y="1750"/>
                    <a:pt x="3532" y="1656"/>
                  </a:cubicBezTo>
                  <a:lnTo>
                    <a:pt x="2000" y="94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E279154-C817-584A-B82C-FB15E2A91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8938" y="4276725"/>
              <a:ext cx="349250" cy="495300"/>
            </a:xfrm>
            <a:custGeom>
              <a:avLst/>
              <a:gdLst>
                <a:gd name="T0" fmla="*/ 781 w 970"/>
                <a:gd name="T1" fmla="*/ 93 h 1376"/>
                <a:gd name="T2" fmla="*/ 781 w 970"/>
                <a:gd name="T3" fmla="*/ 93 h 1376"/>
                <a:gd name="T4" fmla="*/ 94 w 970"/>
                <a:gd name="T5" fmla="*/ 781 h 1376"/>
                <a:gd name="T6" fmla="*/ 125 w 970"/>
                <a:gd name="T7" fmla="*/ 1062 h 1376"/>
                <a:gd name="T8" fmla="*/ 718 w 970"/>
                <a:gd name="T9" fmla="*/ 1343 h 1376"/>
                <a:gd name="T10" fmla="*/ 969 w 970"/>
                <a:gd name="T11" fmla="*/ 1187 h 1376"/>
                <a:gd name="T12" fmla="*/ 969 w 970"/>
                <a:gd name="T13" fmla="*/ 156 h 1376"/>
                <a:gd name="T14" fmla="*/ 781 w 970"/>
                <a:gd name="T15" fmla="*/ 93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1376">
                  <a:moveTo>
                    <a:pt x="781" y="93"/>
                  </a:moveTo>
                  <a:lnTo>
                    <a:pt x="781" y="93"/>
                  </a:lnTo>
                  <a:cubicBezTo>
                    <a:pt x="94" y="781"/>
                    <a:pt x="94" y="781"/>
                    <a:pt x="94" y="781"/>
                  </a:cubicBezTo>
                  <a:cubicBezTo>
                    <a:pt x="0" y="875"/>
                    <a:pt x="31" y="1000"/>
                    <a:pt x="125" y="1062"/>
                  </a:cubicBezTo>
                  <a:cubicBezTo>
                    <a:pt x="718" y="1343"/>
                    <a:pt x="718" y="1343"/>
                    <a:pt x="718" y="1343"/>
                  </a:cubicBezTo>
                  <a:cubicBezTo>
                    <a:pt x="844" y="1375"/>
                    <a:pt x="969" y="1312"/>
                    <a:pt x="969" y="1187"/>
                  </a:cubicBezTo>
                  <a:cubicBezTo>
                    <a:pt x="969" y="156"/>
                    <a:pt x="969" y="156"/>
                    <a:pt x="969" y="156"/>
                  </a:cubicBezTo>
                  <a:cubicBezTo>
                    <a:pt x="969" y="31"/>
                    <a:pt x="875" y="0"/>
                    <a:pt x="781" y="9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2EB53BA5-1216-8146-9A68-7B908A9EA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3" y="4276725"/>
              <a:ext cx="338137" cy="495300"/>
            </a:xfrm>
            <a:custGeom>
              <a:avLst/>
              <a:gdLst>
                <a:gd name="T0" fmla="*/ 156 w 938"/>
                <a:gd name="T1" fmla="*/ 93 h 1376"/>
                <a:gd name="T2" fmla="*/ 156 w 938"/>
                <a:gd name="T3" fmla="*/ 93 h 1376"/>
                <a:gd name="T4" fmla="*/ 0 w 938"/>
                <a:gd name="T5" fmla="*/ 156 h 1376"/>
                <a:gd name="T6" fmla="*/ 0 w 938"/>
                <a:gd name="T7" fmla="*/ 1187 h 1376"/>
                <a:gd name="T8" fmla="*/ 218 w 938"/>
                <a:gd name="T9" fmla="*/ 1343 h 1376"/>
                <a:gd name="T10" fmla="*/ 812 w 938"/>
                <a:gd name="T11" fmla="*/ 1062 h 1376"/>
                <a:gd name="T12" fmla="*/ 843 w 938"/>
                <a:gd name="T13" fmla="*/ 781 h 1376"/>
                <a:gd name="T14" fmla="*/ 156 w 938"/>
                <a:gd name="T15" fmla="*/ 93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376">
                  <a:moveTo>
                    <a:pt x="156" y="93"/>
                  </a:moveTo>
                  <a:lnTo>
                    <a:pt x="156" y="93"/>
                  </a:lnTo>
                  <a:cubicBezTo>
                    <a:pt x="62" y="0"/>
                    <a:pt x="0" y="31"/>
                    <a:pt x="0" y="156"/>
                  </a:cubicBezTo>
                  <a:cubicBezTo>
                    <a:pt x="0" y="1187"/>
                    <a:pt x="0" y="1187"/>
                    <a:pt x="0" y="1187"/>
                  </a:cubicBezTo>
                  <a:cubicBezTo>
                    <a:pt x="0" y="1312"/>
                    <a:pt x="93" y="1375"/>
                    <a:pt x="218" y="1343"/>
                  </a:cubicBezTo>
                  <a:cubicBezTo>
                    <a:pt x="812" y="1062"/>
                    <a:pt x="812" y="1062"/>
                    <a:pt x="812" y="1062"/>
                  </a:cubicBezTo>
                  <a:cubicBezTo>
                    <a:pt x="906" y="1000"/>
                    <a:pt x="937" y="875"/>
                    <a:pt x="843" y="781"/>
                  </a:cubicBezTo>
                  <a:lnTo>
                    <a:pt x="156" y="93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AFDAC62-CCDC-3C41-9B44-D023CB944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3" y="3533775"/>
              <a:ext cx="674687" cy="674688"/>
            </a:xfrm>
            <a:custGeom>
              <a:avLst/>
              <a:gdLst>
                <a:gd name="T0" fmla="*/ 1625 w 1876"/>
                <a:gd name="T1" fmla="*/ 0 h 1876"/>
                <a:gd name="T2" fmla="*/ 1625 w 1876"/>
                <a:gd name="T3" fmla="*/ 0 h 1876"/>
                <a:gd name="T4" fmla="*/ 218 w 1876"/>
                <a:gd name="T5" fmla="*/ 0 h 1876"/>
                <a:gd name="T6" fmla="*/ 0 w 1876"/>
                <a:gd name="T7" fmla="*/ 250 h 1876"/>
                <a:gd name="T8" fmla="*/ 0 w 1876"/>
                <a:gd name="T9" fmla="*/ 1656 h 1876"/>
                <a:gd name="T10" fmla="*/ 218 w 1876"/>
                <a:gd name="T11" fmla="*/ 1875 h 1876"/>
                <a:gd name="T12" fmla="*/ 1625 w 1876"/>
                <a:gd name="T13" fmla="*/ 1875 h 1876"/>
                <a:gd name="T14" fmla="*/ 1875 w 1876"/>
                <a:gd name="T15" fmla="*/ 1656 h 1876"/>
                <a:gd name="T16" fmla="*/ 1875 w 1876"/>
                <a:gd name="T17" fmla="*/ 250 h 1876"/>
                <a:gd name="T18" fmla="*/ 1625 w 1876"/>
                <a:gd name="T1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6" h="1876">
                  <a:moveTo>
                    <a:pt x="1625" y="0"/>
                  </a:moveTo>
                  <a:lnTo>
                    <a:pt x="1625" y="0"/>
                  </a:lnTo>
                  <a:cubicBezTo>
                    <a:pt x="218" y="0"/>
                    <a:pt x="218" y="0"/>
                    <a:pt x="218" y="0"/>
                  </a:cubicBezTo>
                  <a:cubicBezTo>
                    <a:pt x="93" y="0"/>
                    <a:pt x="0" y="125"/>
                    <a:pt x="0" y="250"/>
                  </a:cubicBezTo>
                  <a:cubicBezTo>
                    <a:pt x="0" y="1656"/>
                    <a:pt x="0" y="1656"/>
                    <a:pt x="0" y="1656"/>
                  </a:cubicBezTo>
                  <a:cubicBezTo>
                    <a:pt x="0" y="1781"/>
                    <a:pt x="93" y="1875"/>
                    <a:pt x="218" y="1875"/>
                  </a:cubicBezTo>
                  <a:cubicBezTo>
                    <a:pt x="1625" y="1875"/>
                    <a:pt x="1625" y="1875"/>
                    <a:pt x="1625" y="1875"/>
                  </a:cubicBezTo>
                  <a:cubicBezTo>
                    <a:pt x="1750" y="1875"/>
                    <a:pt x="1875" y="1781"/>
                    <a:pt x="1875" y="1656"/>
                  </a:cubicBezTo>
                  <a:cubicBezTo>
                    <a:pt x="1875" y="250"/>
                    <a:pt x="1875" y="250"/>
                    <a:pt x="1875" y="250"/>
                  </a:cubicBezTo>
                  <a:cubicBezTo>
                    <a:pt x="1875" y="125"/>
                    <a:pt x="1750" y="0"/>
                    <a:pt x="1625" y="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7AD46875-A9C9-6C4A-8BB4-2E327708A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850" y="1801813"/>
              <a:ext cx="506413" cy="338137"/>
            </a:xfrm>
            <a:custGeom>
              <a:avLst/>
              <a:gdLst>
                <a:gd name="T0" fmla="*/ 1187 w 1407"/>
                <a:gd name="T1" fmla="*/ 937 h 938"/>
                <a:gd name="T2" fmla="*/ 1187 w 1407"/>
                <a:gd name="T3" fmla="*/ 937 h 938"/>
                <a:gd name="T4" fmla="*/ 1344 w 1407"/>
                <a:gd name="T5" fmla="*/ 718 h 938"/>
                <a:gd name="T6" fmla="*/ 1062 w 1407"/>
                <a:gd name="T7" fmla="*/ 125 h 938"/>
                <a:gd name="T8" fmla="*/ 781 w 1407"/>
                <a:gd name="T9" fmla="*/ 93 h 938"/>
                <a:gd name="T10" fmla="*/ 94 w 1407"/>
                <a:gd name="T11" fmla="*/ 781 h 938"/>
                <a:gd name="T12" fmla="*/ 156 w 1407"/>
                <a:gd name="T13" fmla="*/ 937 h 938"/>
                <a:gd name="T14" fmla="*/ 1187 w 1407"/>
                <a:gd name="T15" fmla="*/ 937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7" h="938">
                  <a:moveTo>
                    <a:pt x="1187" y="937"/>
                  </a:moveTo>
                  <a:lnTo>
                    <a:pt x="1187" y="937"/>
                  </a:lnTo>
                  <a:cubicBezTo>
                    <a:pt x="1344" y="937"/>
                    <a:pt x="1406" y="843"/>
                    <a:pt x="1344" y="718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00" y="31"/>
                    <a:pt x="875" y="0"/>
                    <a:pt x="781" y="93"/>
                  </a:cubicBezTo>
                  <a:cubicBezTo>
                    <a:pt x="94" y="781"/>
                    <a:pt x="94" y="781"/>
                    <a:pt x="94" y="781"/>
                  </a:cubicBezTo>
                  <a:cubicBezTo>
                    <a:pt x="0" y="875"/>
                    <a:pt x="31" y="937"/>
                    <a:pt x="156" y="937"/>
                  </a:cubicBezTo>
                  <a:lnTo>
                    <a:pt x="1187" y="937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EB32A036-5ADE-3841-B810-AA0BEF78C0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3" y="901700"/>
              <a:ext cx="338137" cy="506413"/>
            </a:xfrm>
            <a:custGeom>
              <a:avLst/>
              <a:gdLst>
                <a:gd name="T0" fmla="*/ 156 w 938"/>
                <a:gd name="T1" fmla="*/ 1312 h 1407"/>
                <a:gd name="T2" fmla="*/ 156 w 938"/>
                <a:gd name="T3" fmla="*/ 1312 h 1407"/>
                <a:gd name="T4" fmla="*/ 843 w 938"/>
                <a:gd name="T5" fmla="*/ 625 h 1407"/>
                <a:gd name="T6" fmla="*/ 812 w 938"/>
                <a:gd name="T7" fmla="*/ 343 h 1407"/>
                <a:gd name="T8" fmla="*/ 218 w 938"/>
                <a:gd name="T9" fmla="*/ 62 h 1407"/>
                <a:gd name="T10" fmla="*/ 0 w 938"/>
                <a:gd name="T11" fmla="*/ 218 h 1407"/>
                <a:gd name="T12" fmla="*/ 0 w 938"/>
                <a:gd name="T13" fmla="*/ 1250 h 1407"/>
                <a:gd name="T14" fmla="*/ 156 w 938"/>
                <a:gd name="T15" fmla="*/ 1312 h 1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407">
                  <a:moveTo>
                    <a:pt x="156" y="1312"/>
                  </a:moveTo>
                  <a:lnTo>
                    <a:pt x="156" y="1312"/>
                  </a:lnTo>
                  <a:cubicBezTo>
                    <a:pt x="843" y="625"/>
                    <a:pt x="843" y="625"/>
                    <a:pt x="843" y="625"/>
                  </a:cubicBezTo>
                  <a:cubicBezTo>
                    <a:pt x="937" y="531"/>
                    <a:pt x="906" y="406"/>
                    <a:pt x="812" y="343"/>
                  </a:cubicBezTo>
                  <a:cubicBezTo>
                    <a:pt x="218" y="62"/>
                    <a:pt x="218" y="62"/>
                    <a:pt x="218" y="62"/>
                  </a:cubicBezTo>
                  <a:cubicBezTo>
                    <a:pt x="93" y="0"/>
                    <a:pt x="0" y="93"/>
                    <a:pt x="0" y="218"/>
                  </a:cubicBezTo>
                  <a:cubicBezTo>
                    <a:pt x="0" y="1250"/>
                    <a:pt x="0" y="1250"/>
                    <a:pt x="0" y="1250"/>
                  </a:cubicBezTo>
                  <a:cubicBezTo>
                    <a:pt x="0" y="1375"/>
                    <a:pt x="62" y="1406"/>
                    <a:pt x="156" y="1312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DCDB60B4-04C4-7147-8B59-FB9E8ECEFB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25" y="1801813"/>
              <a:ext cx="506413" cy="349250"/>
            </a:xfrm>
            <a:custGeom>
              <a:avLst/>
              <a:gdLst>
                <a:gd name="T0" fmla="*/ 219 w 1407"/>
                <a:gd name="T1" fmla="*/ 968 h 969"/>
                <a:gd name="T2" fmla="*/ 219 w 1407"/>
                <a:gd name="T3" fmla="*/ 968 h 969"/>
                <a:gd name="T4" fmla="*/ 1250 w 1407"/>
                <a:gd name="T5" fmla="*/ 968 h 969"/>
                <a:gd name="T6" fmla="*/ 1312 w 1407"/>
                <a:gd name="T7" fmla="*/ 781 h 969"/>
                <a:gd name="T8" fmla="*/ 625 w 1407"/>
                <a:gd name="T9" fmla="*/ 93 h 969"/>
                <a:gd name="T10" fmla="*/ 344 w 1407"/>
                <a:gd name="T11" fmla="*/ 125 h 969"/>
                <a:gd name="T12" fmla="*/ 62 w 1407"/>
                <a:gd name="T13" fmla="*/ 718 h 969"/>
                <a:gd name="T14" fmla="*/ 219 w 1407"/>
                <a:gd name="T15" fmla="*/ 968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7" h="969">
                  <a:moveTo>
                    <a:pt x="219" y="968"/>
                  </a:moveTo>
                  <a:lnTo>
                    <a:pt x="219" y="968"/>
                  </a:lnTo>
                  <a:cubicBezTo>
                    <a:pt x="1250" y="968"/>
                    <a:pt x="1250" y="968"/>
                    <a:pt x="1250" y="968"/>
                  </a:cubicBezTo>
                  <a:cubicBezTo>
                    <a:pt x="1375" y="968"/>
                    <a:pt x="1406" y="875"/>
                    <a:pt x="1312" y="781"/>
                  </a:cubicBezTo>
                  <a:cubicBezTo>
                    <a:pt x="625" y="93"/>
                    <a:pt x="625" y="93"/>
                    <a:pt x="625" y="93"/>
                  </a:cubicBezTo>
                  <a:cubicBezTo>
                    <a:pt x="531" y="0"/>
                    <a:pt x="406" y="31"/>
                    <a:pt x="344" y="125"/>
                  </a:cubicBezTo>
                  <a:cubicBezTo>
                    <a:pt x="62" y="718"/>
                    <a:pt x="62" y="718"/>
                    <a:pt x="62" y="718"/>
                  </a:cubicBezTo>
                  <a:cubicBezTo>
                    <a:pt x="0" y="843"/>
                    <a:pt x="94" y="968"/>
                    <a:pt x="219" y="968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2997190F-E4C7-C24D-AA55-2F8CF3E6B6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463675"/>
              <a:ext cx="687388" cy="685800"/>
            </a:xfrm>
            <a:custGeom>
              <a:avLst/>
              <a:gdLst>
                <a:gd name="T0" fmla="*/ 1656 w 1908"/>
                <a:gd name="T1" fmla="*/ 0 h 1907"/>
                <a:gd name="T2" fmla="*/ 1656 w 1908"/>
                <a:gd name="T3" fmla="*/ 0 h 1907"/>
                <a:gd name="T4" fmla="*/ 250 w 1908"/>
                <a:gd name="T5" fmla="*/ 0 h 1907"/>
                <a:gd name="T6" fmla="*/ 0 w 1908"/>
                <a:gd name="T7" fmla="*/ 250 h 1907"/>
                <a:gd name="T8" fmla="*/ 0 w 1908"/>
                <a:gd name="T9" fmla="*/ 1656 h 1907"/>
                <a:gd name="T10" fmla="*/ 250 w 1908"/>
                <a:gd name="T11" fmla="*/ 1906 h 1907"/>
                <a:gd name="T12" fmla="*/ 1656 w 1908"/>
                <a:gd name="T13" fmla="*/ 1906 h 1907"/>
                <a:gd name="T14" fmla="*/ 1907 w 1908"/>
                <a:gd name="T15" fmla="*/ 1656 h 1907"/>
                <a:gd name="T16" fmla="*/ 1907 w 1908"/>
                <a:gd name="T17" fmla="*/ 250 h 1907"/>
                <a:gd name="T18" fmla="*/ 1656 w 1908"/>
                <a:gd name="T19" fmla="*/ 0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8" h="1907">
                  <a:moveTo>
                    <a:pt x="1656" y="0"/>
                  </a:moveTo>
                  <a:lnTo>
                    <a:pt x="1656" y="0"/>
                  </a:lnTo>
                  <a:cubicBezTo>
                    <a:pt x="250" y="0"/>
                    <a:pt x="250" y="0"/>
                    <a:pt x="250" y="0"/>
                  </a:cubicBezTo>
                  <a:cubicBezTo>
                    <a:pt x="125" y="0"/>
                    <a:pt x="0" y="125"/>
                    <a:pt x="0" y="250"/>
                  </a:cubicBezTo>
                  <a:cubicBezTo>
                    <a:pt x="0" y="1656"/>
                    <a:pt x="0" y="1656"/>
                    <a:pt x="0" y="1656"/>
                  </a:cubicBezTo>
                  <a:cubicBezTo>
                    <a:pt x="0" y="1781"/>
                    <a:pt x="125" y="1906"/>
                    <a:pt x="250" y="1906"/>
                  </a:cubicBezTo>
                  <a:cubicBezTo>
                    <a:pt x="1656" y="1906"/>
                    <a:pt x="1656" y="1906"/>
                    <a:pt x="1656" y="1906"/>
                  </a:cubicBezTo>
                  <a:cubicBezTo>
                    <a:pt x="1782" y="1906"/>
                    <a:pt x="1907" y="1781"/>
                    <a:pt x="1907" y="1656"/>
                  </a:cubicBezTo>
                  <a:cubicBezTo>
                    <a:pt x="1907" y="250"/>
                    <a:pt x="1907" y="250"/>
                    <a:pt x="1907" y="250"/>
                  </a:cubicBezTo>
                  <a:cubicBezTo>
                    <a:pt x="1907" y="125"/>
                    <a:pt x="1782" y="0"/>
                    <a:pt x="1656" y="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78E2943-9D80-4147-838E-B68077E3A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8938" y="901700"/>
              <a:ext cx="349250" cy="506413"/>
            </a:xfrm>
            <a:custGeom>
              <a:avLst/>
              <a:gdLst>
                <a:gd name="T0" fmla="*/ 718 w 970"/>
                <a:gd name="T1" fmla="*/ 62 h 1407"/>
                <a:gd name="T2" fmla="*/ 718 w 970"/>
                <a:gd name="T3" fmla="*/ 62 h 1407"/>
                <a:gd name="T4" fmla="*/ 125 w 970"/>
                <a:gd name="T5" fmla="*/ 343 h 1407"/>
                <a:gd name="T6" fmla="*/ 94 w 970"/>
                <a:gd name="T7" fmla="*/ 625 h 1407"/>
                <a:gd name="T8" fmla="*/ 781 w 970"/>
                <a:gd name="T9" fmla="*/ 1312 h 1407"/>
                <a:gd name="T10" fmla="*/ 969 w 970"/>
                <a:gd name="T11" fmla="*/ 1250 h 1407"/>
                <a:gd name="T12" fmla="*/ 969 w 970"/>
                <a:gd name="T13" fmla="*/ 218 h 1407"/>
                <a:gd name="T14" fmla="*/ 718 w 970"/>
                <a:gd name="T15" fmla="*/ 62 h 1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1407">
                  <a:moveTo>
                    <a:pt x="718" y="62"/>
                  </a:moveTo>
                  <a:lnTo>
                    <a:pt x="718" y="62"/>
                  </a:lnTo>
                  <a:cubicBezTo>
                    <a:pt x="125" y="343"/>
                    <a:pt x="125" y="343"/>
                    <a:pt x="125" y="343"/>
                  </a:cubicBezTo>
                  <a:cubicBezTo>
                    <a:pt x="31" y="406"/>
                    <a:pt x="0" y="531"/>
                    <a:pt x="94" y="625"/>
                  </a:cubicBezTo>
                  <a:cubicBezTo>
                    <a:pt x="781" y="1312"/>
                    <a:pt x="781" y="1312"/>
                    <a:pt x="781" y="1312"/>
                  </a:cubicBezTo>
                  <a:cubicBezTo>
                    <a:pt x="875" y="1406"/>
                    <a:pt x="969" y="1375"/>
                    <a:pt x="969" y="1250"/>
                  </a:cubicBezTo>
                  <a:cubicBezTo>
                    <a:pt x="969" y="218"/>
                    <a:pt x="969" y="218"/>
                    <a:pt x="969" y="218"/>
                  </a:cubicBezTo>
                  <a:cubicBezTo>
                    <a:pt x="969" y="93"/>
                    <a:pt x="844" y="0"/>
                    <a:pt x="718" y="62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548C5DB1-BEB1-2144-994F-EDD71C7F9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850" y="3533775"/>
              <a:ext cx="506413" cy="349250"/>
            </a:xfrm>
            <a:custGeom>
              <a:avLst/>
              <a:gdLst>
                <a:gd name="T0" fmla="*/ 1187 w 1407"/>
                <a:gd name="T1" fmla="*/ 0 h 970"/>
                <a:gd name="T2" fmla="*/ 1187 w 1407"/>
                <a:gd name="T3" fmla="*/ 0 h 970"/>
                <a:gd name="T4" fmla="*/ 156 w 1407"/>
                <a:gd name="T5" fmla="*/ 0 h 970"/>
                <a:gd name="T6" fmla="*/ 94 w 1407"/>
                <a:gd name="T7" fmla="*/ 188 h 970"/>
                <a:gd name="T8" fmla="*/ 781 w 1407"/>
                <a:gd name="T9" fmla="*/ 875 h 970"/>
                <a:gd name="T10" fmla="*/ 1062 w 1407"/>
                <a:gd name="T11" fmla="*/ 813 h 970"/>
                <a:gd name="T12" fmla="*/ 1344 w 1407"/>
                <a:gd name="T13" fmla="*/ 219 h 970"/>
                <a:gd name="T14" fmla="*/ 1187 w 1407"/>
                <a:gd name="T15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7" h="970">
                  <a:moveTo>
                    <a:pt x="1187" y="0"/>
                  </a:moveTo>
                  <a:lnTo>
                    <a:pt x="1187" y="0"/>
                  </a:lnTo>
                  <a:cubicBezTo>
                    <a:pt x="156" y="0"/>
                    <a:pt x="156" y="0"/>
                    <a:pt x="156" y="0"/>
                  </a:cubicBezTo>
                  <a:cubicBezTo>
                    <a:pt x="31" y="0"/>
                    <a:pt x="0" y="94"/>
                    <a:pt x="94" y="188"/>
                  </a:cubicBezTo>
                  <a:cubicBezTo>
                    <a:pt x="781" y="875"/>
                    <a:pt x="781" y="875"/>
                    <a:pt x="781" y="875"/>
                  </a:cubicBezTo>
                  <a:cubicBezTo>
                    <a:pt x="875" y="969"/>
                    <a:pt x="1000" y="938"/>
                    <a:pt x="1062" y="813"/>
                  </a:cubicBezTo>
                  <a:cubicBezTo>
                    <a:pt x="1344" y="219"/>
                    <a:pt x="1344" y="219"/>
                    <a:pt x="1344" y="219"/>
                  </a:cubicBezTo>
                  <a:cubicBezTo>
                    <a:pt x="1406" y="125"/>
                    <a:pt x="1344" y="0"/>
                    <a:pt x="1187" y="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FB87D48-E207-EC41-938F-779E22F45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3533775"/>
              <a:ext cx="687388" cy="674688"/>
            </a:xfrm>
            <a:custGeom>
              <a:avLst/>
              <a:gdLst>
                <a:gd name="T0" fmla="*/ 1656 w 1908"/>
                <a:gd name="T1" fmla="*/ 0 h 1876"/>
                <a:gd name="T2" fmla="*/ 1656 w 1908"/>
                <a:gd name="T3" fmla="*/ 0 h 1876"/>
                <a:gd name="T4" fmla="*/ 250 w 1908"/>
                <a:gd name="T5" fmla="*/ 0 h 1876"/>
                <a:gd name="T6" fmla="*/ 0 w 1908"/>
                <a:gd name="T7" fmla="*/ 250 h 1876"/>
                <a:gd name="T8" fmla="*/ 0 w 1908"/>
                <a:gd name="T9" fmla="*/ 1656 h 1876"/>
                <a:gd name="T10" fmla="*/ 250 w 1908"/>
                <a:gd name="T11" fmla="*/ 1875 h 1876"/>
                <a:gd name="T12" fmla="*/ 1656 w 1908"/>
                <a:gd name="T13" fmla="*/ 1875 h 1876"/>
                <a:gd name="T14" fmla="*/ 1907 w 1908"/>
                <a:gd name="T15" fmla="*/ 1656 h 1876"/>
                <a:gd name="T16" fmla="*/ 1907 w 1908"/>
                <a:gd name="T17" fmla="*/ 250 h 1876"/>
                <a:gd name="T18" fmla="*/ 1656 w 1908"/>
                <a:gd name="T1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8" h="1876">
                  <a:moveTo>
                    <a:pt x="1656" y="0"/>
                  </a:moveTo>
                  <a:lnTo>
                    <a:pt x="1656" y="0"/>
                  </a:lnTo>
                  <a:cubicBezTo>
                    <a:pt x="250" y="0"/>
                    <a:pt x="250" y="0"/>
                    <a:pt x="250" y="0"/>
                  </a:cubicBezTo>
                  <a:cubicBezTo>
                    <a:pt x="125" y="0"/>
                    <a:pt x="0" y="125"/>
                    <a:pt x="0" y="250"/>
                  </a:cubicBezTo>
                  <a:cubicBezTo>
                    <a:pt x="0" y="1656"/>
                    <a:pt x="0" y="1656"/>
                    <a:pt x="0" y="1656"/>
                  </a:cubicBezTo>
                  <a:cubicBezTo>
                    <a:pt x="0" y="1781"/>
                    <a:pt x="125" y="1875"/>
                    <a:pt x="250" y="1875"/>
                  </a:cubicBezTo>
                  <a:cubicBezTo>
                    <a:pt x="1656" y="1875"/>
                    <a:pt x="1656" y="1875"/>
                    <a:pt x="1656" y="1875"/>
                  </a:cubicBezTo>
                  <a:cubicBezTo>
                    <a:pt x="1782" y="1875"/>
                    <a:pt x="1907" y="1781"/>
                    <a:pt x="1907" y="1656"/>
                  </a:cubicBezTo>
                  <a:cubicBezTo>
                    <a:pt x="1907" y="250"/>
                    <a:pt x="1907" y="250"/>
                    <a:pt x="1907" y="250"/>
                  </a:cubicBezTo>
                  <a:cubicBezTo>
                    <a:pt x="1907" y="125"/>
                    <a:pt x="1782" y="0"/>
                    <a:pt x="1656" y="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4532FF6E-6485-0344-85BB-54EF3CE9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25" y="3533775"/>
              <a:ext cx="506413" cy="349250"/>
            </a:xfrm>
            <a:custGeom>
              <a:avLst/>
              <a:gdLst>
                <a:gd name="T0" fmla="*/ 219 w 1407"/>
                <a:gd name="T1" fmla="*/ 0 h 970"/>
                <a:gd name="T2" fmla="*/ 219 w 1407"/>
                <a:gd name="T3" fmla="*/ 0 h 970"/>
                <a:gd name="T4" fmla="*/ 62 w 1407"/>
                <a:gd name="T5" fmla="*/ 219 h 970"/>
                <a:gd name="T6" fmla="*/ 344 w 1407"/>
                <a:gd name="T7" fmla="*/ 813 h 970"/>
                <a:gd name="T8" fmla="*/ 625 w 1407"/>
                <a:gd name="T9" fmla="*/ 875 h 970"/>
                <a:gd name="T10" fmla="*/ 1312 w 1407"/>
                <a:gd name="T11" fmla="*/ 188 h 970"/>
                <a:gd name="T12" fmla="*/ 1250 w 1407"/>
                <a:gd name="T13" fmla="*/ 0 h 970"/>
                <a:gd name="T14" fmla="*/ 219 w 1407"/>
                <a:gd name="T15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7" h="970">
                  <a:moveTo>
                    <a:pt x="219" y="0"/>
                  </a:moveTo>
                  <a:lnTo>
                    <a:pt x="219" y="0"/>
                  </a:lnTo>
                  <a:cubicBezTo>
                    <a:pt x="94" y="0"/>
                    <a:pt x="0" y="125"/>
                    <a:pt x="62" y="219"/>
                  </a:cubicBezTo>
                  <a:cubicBezTo>
                    <a:pt x="344" y="813"/>
                    <a:pt x="344" y="813"/>
                    <a:pt x="344" y="813"/>
                  </a:cubicBezTo>
                  <a:cubicBezTo>
                    <a:pt x="406" y="938"/>
                    <a:pt x="531" y="969"/>
                    <a:pt x="625" y="875"/>
                  </a:cubicBezTo>
                  <a:cubicBezTo>
                    <a:pt x="1312" y="188"/>
                    <a:pt x="1312" y="188"/>
                    <a:pt x="1312" y="188"/>
                  </a:cubicBezTo>
                  <a:cubicBezTo>
                    <a:pt x="1406" y="94"/>
                    <a:pt x="1375" y="0"/>
                    <a:pt x="1250" y="0"/>
                  </a:cubicBezTo>
                  <a:lnTo>
                    <a:pt x="219" y="0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9B1F65E7-C421-154B-BDFF-D5A3D6CCF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3" y="1463675"/>
              <a:ext cx="674687" cy="674688"/>
            </a:xfrm>
            <a:custGeom>
              <a:avLst/>
              <a:gdLst>
                <a:gd name="T0" fmla="*/ 0 w 1876"/>
                <a:gd name="T1" fmla="*/ 250 h 1876"/>
                <a:gd name="T2" fmla="*/ 0 w 1876"/>
                <a:gd name="T3" fmla="*/ 250 h 1876"/>
                <a:gd name="T4" fmla="*/ 0 w 1876"/>
                <a:gd name="T5" fmla="*/ 1656 h 1876"/>
                <a:gd name="T6" fmla="*/ 218 w 1876"/>
                <a:gd name="T7" fmla="*/ 1875 h 1876"/>
                <a:gd name="T8" fmla="*/ 1625 w 1876"/>
                <a:gd name="T9" fmla="*/ 1875 h 1876"/>
                <a:gd name="T10" fmla="*/ 1875 w 1876"/>
                <a:gd name="T11" fmla="*/ 1656 h 1876"/>
                <a:gd name="T12" fmla="*/ 1875 w 1876"/>
                <a:gd name="T13" fmla="*/ 250 h 1876"/>
                <a:gd name="T14" fmla="*/ 1625 w 1876"/>
                <a:gd name="T15" fmla="*/ 0 h 1876"/>
                <a:gd name="T16" fmla="*/ 218 w 1876"/>
                <a:gd name="T17" fmla="*/ 0 h 1876"/>
                <a:gd name="T18" fmla="*/ 0 w 1876"/>
                <a:gd name="T19" fmla="*/ 25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6" h="1876">
                  <a:moveTo>
                    <a:pt x="0" y="250"/>
                  </a:moveTo>
                  <a:lnTo>
                    <a:pt x="0" y="250"/>
                  </a:lnTo>
                  <a:cubicBezTo>
                    <a:pt x="0" y="1656"/>
                    <a:pt x="0" y="1656"/>
                    <a:pt x="0" y="1656"/>
                  </a:cubicBezTo>
                  <a:cubicBezTo>
                    <a:pt x="0" y="1781"/>
                    <a:pt x="93" y="1875"/>
                    <a:pt x="218" y="1875"/>
                  </a:cubicBezTo>
                  <a:cubicBezTo>
                    <a:pt x="1625" y="1875"/>
                    <a:pt x="1625" y="1875"/>
                    <a:pt x="1625" y="1875"/>
                  </a:cubicBezTo>
                  <a:cubicBezTo>
                    <a:pt x="1750" y="1875"/>
                    <a:pt x="1875" y="1781"/>
                    <a:pt x="1875" y="1656"/>
                  </a:cubicBezTo>
                  <a:cubicBezTo>
                    <a:pt x="1875" y="250"/>
                    <a:pt x="1875" y="250"/>
                    <a:pt x="1875" y="250"/>
                  </a:cubicBezTo>
                  <a:cubicBezTo>
                    <a:pt x="1875" y="125"/>
                    <a:pt x="1750" y="0"/>
                    <a:pt x="1625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93" y="0"/>
                    <a:pt x="0" y="125"/>
                    <a:pt x="0" y="25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92B15064-E73F-A144-9953-E2D9C7231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813" y="2184400"/>
              <a:ext cx="1304925" cy="1304925"/>
            </a:xfrm>
            <a:custGeom>
              <a:avLst/>
              <a:gdLst>
                <a:gd name="T0" fmla="*/ 3531 w 3626"/>
                <a:gd name="T1" fmla="*/ 1999 h 3625"/>
                <a:gd name="T2" fmla="*/ 3531 w 3626"/>
                <a:gd name="T3" fmla="*/ 1999 h 3625"/>
                <a:gd name="T4" fmla="*/ 3531 w 3626"/>
                <a:gd name="T5" fmla="*/ 1656 h 3625"/>
                <a:gd name="T6" fmla="*/ 2000 w 3626"/>
                <a:gd name="T7" fmla="*/ 94 h 3625"/>
                <a:gd name="T8" fmla="*/ 1656 w 3626"/>
                <a:gd name="T9" fmla="*/ 94 h 3625"/>
                <a:gd name="T10" fmla="*/ 93 w 3626"/>
                <a:gd name="T11" fmla="*/ 1656 h 3625"/>
                <a:gd name="T12" fmla="*/ 93 w 3626"/>
                <a:gd name="T13" fmla="*/ 1999 h 3625"/>
                <a:gd name="T14" fmla="*/ 1656 w 3626"/>
                <a:gd name="T15" fmla="*/ 3530 h 3625"/>
                <a:gd name="T16" fmla="*/ 2000 w 3626"/>
                <a:gd name="T17" fmla="*/ 3530 h 3625"/>
                <a:gd name="T18" fmla="*/ 3531 w 3626"/>
                <a:gd name="T19" fmla="*/ 1999 h 3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26" h="3625">
                  <a:moveTo>
                    <a:pt x="3531" y="1999"/>
                  </a:moveTo>
                  <a:lnTo>
                    <a:pt x="3531" y="1999"/>
                  </a:lnTo>
                  <a:cubicBezTo>
                    <a:pt x="3625" y="1905"/>
                    <a:pt x="3625" y="1750"/>
                    <a:pt x="3531" y="1656"/>
                  </a:cubicBezTo>
                  <a:cubicBezTo>
                    <a:pt x="2000" y="94"/>
                    <a:pt x="2000" y="94"/>
                    <a:pt x="2000" y="94"/>
                  </a:cubicBezTo>
                  <a:cubicBezTo>
                    <a:pt x="1906" y="0"/>
                    <a:pt x="1750" y="0"/>
                    <a:pt x="1656" y="94"/>
                  </a:cubicBezTo>
                  <a:cubicBezTo>
                    <a:pt x="93" y="1656"/>
                    <a:pt x="93" y="1656"/>
                    <a:pt x="93" y="1656"/>
                  </a:cubicBezTo>
                  <a:cubicBezTo>
                    <a:pt x="0" y="1750"/>
                    <a:pt x="0" y="1905"/>
                    <a:pt x="93" y="1999"/>
                  </a:cubicBezTo>
                  <a:cubicBezTo>
                    <a:pt x="1656" y="3530"/>
                    <a:pt x="1656" y="3530"/>
                    <a:pt x="1656" y="3530"/>
                  </a:cubicBezTo>
                  <a:cubicBezTo>
                    <a:pt x="1750" y="3624"/>
                    <a:pt x="1906" y="3624"/>
                    <a:pt x="2000" y="3530"/>
                  </a:cubicBezTo>
                  <a:lnTo>
                    <a:pt x="3531" y="1999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" name="Right Brace 6">
            <a:extLst>
              <a:ext uri="{FF2B5EF4-FFF2-40B4-BE49-F238E27FC236}">
                <a16:creationId xmlns:a16="http://schemas.microsoft.com/office/drawing/2014/main" id="{14F271A5-E2B3-5342-AF87-F54F7D79C7BA}"/>
              </a:ext>
            </a:extLst>
          </p:cNvPr>
          <p:cNvSpPr/>
          <p:nvPr/>
        </p:nvSpPr>
        <p:spPr>
          <a:xfrm>
            <a:off x="8327136" y="2926080"/>
            <a:ext cx="595902" cy="2066318"/>
          </a:xfrm>
          <a:prstGeom prst="rightBrace">
            <a:avLst>
              <a:gd name="adj1" fmla="val 8333"/>
              <a:gd name="adj2" fmla="val 38797"/>
            </a:avLst>
          </a:prstGeom>
          <a:noFill/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FD8C74-3AE5-E846-8CBB-009EFCB565B7}"/>
              </a:ext>
            </a:extLst>
          </p:cNvPr>
          <p:cNvGrpSpPr>
            <a:grpSpLocks noChangeAspect="1"/>
          </p:cNvGrpSpPr>
          <p:nvPr/>
        </p:nvGrpSpPr>
        <p:grpSpPr>
          <a:xfrm>
            <a:off x="4391475" y="2697501"/>
            <a:ext cx="502920" cy="399005"/>
            <a:chOff x="3873500" y="2844800"/>
            <a:chExt cx="2397125" cy="1901825"/>
          </a:xfrm>
        </p:grpSpPr>
        <p:sp>
          <p:nvSpPr>
            <p:cNvPr id="29" name="Freeform 1">
              <a:extLst>
                <a:ext uri="{FF2B5EF4-FFF2-40B4-BE49-F238E27FC236}">
                  <a16:creationId xmlns:a16="http://schemas.microsoft.com/office/drawing/2014/main" id="{6BFBE932-EA7D-9544-ADE0-17E5EC882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2844800"/>
              <a:ext cx="2397125" cy="1901825"/>
            </a:xfrm>
            <a:custGeom>
              <a:avLst/>
              <a:gdLst>
                <a:gd name="T0" fmla="*/ 6000 w 6657"/>
                <a:gd name="T1" fmla="*/ 0 h 5281"/>
                <a:gd name="T2" fmla="*/ 6000 w 6657"/>
                <a:gd name="T3" fmla="*/ 0 h 5281"/>
                <a:gd name="T4" fmla="*/ 626 w 6657"/>
                <a:gd name="T5" fmla="*/ 0 h 5281"/>
                <a:gd name="T6" fmla="*/ 0 w 6657"/>
                <a:gd name="T7" fmla="*/ 625 h 5281"/>
                <a:gd name="T8" fmla="*/ 0 w 6657"/>
                <a:gd name="T9" fmla="*/ 4655 h 5281"/>
                <a:gd name="T10" fmla="*/ 626 w 6657"/>
                <a:gd name="T11" fmla="*/ 5280 h 5281"/>
                <a:gd name="T12" fmla="*/ 6000 w 6657"/>
                <a:gd name="T13" fmla="*/ 5280 h 5281"/>
                <a:gd name="T14" fmla="*/ 6656 w 6657"/>
                <a:gd name="T15" fmla="*/ 4655 h 5281"/>
                <a:gd name="T16" fmla="*/ 6656 w 6657"/>
                <a:gd name="T17" fmla="*/ 625 h 5281"/>
                <a:gd name="T18" fmla="*/ 6000 w 6657"/>
                <a:gd name="T19" fmla="*/ 0 h 5281"/>
                <a:gd name="T20" fmla="*/ 626 w 6657"/>
                <a:gd name="T21" fmla="*/ 281 h 5281"/>
                <a:gd name="T22" fmla="*/ 626 w 6657"/>
                <a:gd name="T23" fmla="*/ 281 h 5281"/>
                <a:gd name="T24" fmla="*/ 6000 w 6657"/>
                <a:gd name="T25" fmla="*/ 281 h 5281"/>
                <a:gd name="T26" fmla="*/ 6375 w 6657"/>
                <a:gd name="T27" fmla="*/ 625 h 5281"/>
                <a:gd name="T28" fmla="*/ 6375 w 6657"/>
                <a:gd name="T29" fmla="*/ 1375 h 5281"/>
                <a:gd name="T30" fmla="*/ 251 w 6657"/>
                <a:gd name="T31" fmla="*/ 1375 h 5281"/>
                <a:gd name="T32" fmla="*/ 251 w 6657"/>
                <a:gd name="T33" fmla="*/ 625 h 5281"/>
                <a:gd name="T34" fmla="*/ 626 w 6657"/>
                <a:gd name="T35" fmla="*/ 281 h 5281"/>
                <a:gd name="T36" fmla="*/ 6375 w 6657"/>
                <a:gd name="T37" fmla="*/ 4655 h 5281"/>
                <a:gd name="T38" fmla="*/ 6375 w 6657"/>
                <a:gd name="T39" fmla="*/ 4655 h 5281"/>
                <a:gd name="T40" fmla="*/ 6000 w 6657"/>
                <a:gd name="T41" fmla="*/ 5030 h 5281"/>
                <a:gd name="T42" fmla="*/ 626 w 6657"/>
                <a:gd name="T43" fmla="*/ 5030 h 5281"/>
                <a:gd name="T44" fmla="*/ 282 w 6657"/>
                <a:gd name="T45" fmla="*/ 4655 h 5281"/>
                <a:gd name="T46" fmla="*/ 251 w 6657"/>
                <a:gd name="T47" fmla="*/ 1625 h 5281"/>
                <a:gd name="T48" fmla="*/ 6375 w 6657"/>
                <a:gd name="T49" fmla="*/ 1625 h 5281"/>
                <a:gd name="T50" fmla="*/ 6375 w 6657"/>
                <a:gd name="T51" fmla="*/ 4655 h 5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57" h="5281">
                  <a:moveTo>
                    <a:pt x="6000" y="0"/>
                  </a:moveTo>
                  <a:lnTo>
                    <a:pt x="6000" y="0"/>
                  </a:lnTo>
                  <a:cubicBezTo>
                    <a:pt x="626" y="0"/>
                    <a:pt x="626" y="0"/>
                    <a:pt x="626" y="0"/>
                  </a:cubicBezTo>
                  <a:cubicBezTo>
                    <a:pt x="282" y="0"/>
                    <a:pt x="0" y="281"/>
                    <a:pt x="0" y="625"/>
                  </a:cubicBezTo>
                  <a:cubicBezTo>
                    <a:pt x="0" y="4655"/>
                    <a:pt x="0" y="4655"/>
                    <a:pt x="0" y="4655"/>
                  </a:cubicBezTo>
                  <a:cubicBezTo>
                    <a:pt x="0" y="4999"/>
                    <a:pt x="282" y="5280"/>
                    <a:pt x="626" y="5280"/>
                  </a:cubicBezTo>
                  <a:cubicBezTo>
                    <a:pt x="6000" y="5280"/>
                    <a:pt x="6000" y="5280"/>
                    <a:pt x="6000" y="5280"/>
                  </a:cubicBezTo>
                  <a:cubicBezTo>
                    <a:pt x="6343" y="5280"/>
                    <a:pt x="6656" y="4999"/>
                    <a:pt x="6656" y="4655"/>
                  </a:cubicBezTo>
                  <a:cubicBezTo>
                    <a:pt x="6656" y="625"/>
                    <a:pt x="6656" y="625"/>
                    <a:pt x="6656" y="625"/>
                  </a:cubicBezTo>
                  <a:cubicBezTo>
                    <a:pt x="6656" y="281"/>
                    <a:pt x="6343" y="0"/>
                    <a:pt x="6000" y="0"/>
                  </a:cubicBezTo>
                  <a:close/>
                  <a:moveTo>
                    <a:pt x="626" y="281"/>
                  </a:moveTo>
                  <a:lnTo>
                    <a:pt x="626" y="281"/>
                  </a:lnTo>
                  <a:cubicBezTo>
                    <a:pt x="6000" y="281"/>
                    <a:pt x="6000" y="281"/>
                    <a:pt x="6000" y="281"/>
                  </a:cubicBezTo>
                  <a:cubicBezTo>
                    <a:pt x="6218" y="281"/>
                    <a:pt x="6375" y="437"/>
                    <a:pt x="6375" y="625"/>
                  </a:cubicBezTo>
                  <a:cubicBezTo>
                    <a:pt x="6375" y="1375"/>
                    <a:pt x="6375" y="1375"/>
                    <a:pt x="6375" y="1375"/>
                  </a:cubicBezTo>
                  <a:cubicBezTo>
                    <a:pt x="251" y="1375"/>
                    <a:pt x="251" y="1375"/>
                    <a:pt x="251" y="137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1" y="437"/>
                    <a:pt x="407" y="281"/>
                    <a:pt x="626" y="281"/>
                  </a:cubicBezTo>
                  <a:close/>
                  <a:moveTo>
                    <a:pt x="6375" y="4655"/>
                  </a:moveTo>
                  <a:lnTo>
                    <a:pt x="6375" y="4655"/>
                  </a:lnTo>
                  <a:cubicBezTo>
                    <a:pt x="6375" y="4874"/>
                    <a:pt x="6218" y="5030"/>
                    <a:pt x="6000" y="5030"/>
                  </a:cubicBezTo>
                  <a:cubicBezTo>
                    <a:pt x="626" y="5030"/>
                    <a:pt x="626" y="5030"/>
                    <a:pt x="626" y="5030"/>
                  </a:cubicBezTo>
                  <a:cubicBezTo>
                    <a:pt x="438" y="5030"/>
                    <a:pt x="282" y="4874"/>
                    <a:pt x="282" y="4655"/>
                  </a:cubicBezTo>
                  <a:cubicBezTo>
                    <a:pt x="251" y="1625"/>
                    <a:pt x="251" y="1625"/>
                    <a:pt x="251" y="1625"/>
                  </a:cubicBezTo>
                  <a:cubicBezTo>
                    <a:pt x="6375" y="1625"/>
                    <a:pt x="6375" y="1625"/>
                    <a:pt x="6375" y="1625"/>
                  </a:cubicBezTo>
                  <a:lnTo>
                    <a:pt x="6375" y="4655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Freeform 2">
              <a:extLst>
                <a:ext uri="{FF2B5EF4-FFF2-40B4-BE49-F238E27FC236}">
                  <a16:creationId xmlns:a16="http://schemas.microsoft.com/office/drawing/2014/main" id="{CFE5CB66-BFC2-6641-ABCE-023E55DD84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075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56" y="0"/>
                    <a:pt x="0" y="125"/>
                    <a:pt x="0" y="281"/>
                  </a:cubicBezTo>
                  <a:cubicBezTo>
                    <a:pt x="0" y="438"/>
                    <a:pt x="156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400BFB76-92BC-0549-91FF-C632E120B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3035300"/>
              <a:ext cx="192088" cy="203200"/>
            </a:xfrm>
            <a:custGeom>
              <a:avLst/>
              <a:gdLst>
                <a:gd name="T0" fmla="*/ 282 w 533"/>
                <a:gd name="T1" fmla="*/ 563 h 564"/>
                <a:gd name="T2" fmla="*/ 282 w 533"/>
                <a:gd name="T3" fmla="*/ 563 h 564"/>
                <a:gd name="T4" fmla="*/ 532 w 533"/>
                <a:gd name="T5" fmla="*/ 281 h 564"/>
                <a:gd name="T6" fmla="*/ 282 w 533"/>
                <a:gd name="T7" fmla="*/ 0 h 564"/>
                <a:gd name="T8" fmla="*/ 0 w 533"/>
                <a:gd name="T9" fmla="*/ 281 h 564"/>
                <a:gd name="T10" fmla="*/ 282 w 53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564">
                  <a:moveTo>
                    <a:pt x="282" y="563"/>
                  </a:moveTo>
                  <a:lnTo>
                    <a:pt x="282" y="563"/>
                  </a:lnTo>
                  <a:cubicBezTo>
                    <a:pt x="438" y="563"/>
                    <a:pt x="532" y="438"/>
                    <a:pt x="532" y="281"/>
                  </a:cubicBezTo>
                  <a:cubicBezTo>
                    <a:pt x="532" y="125"/>
                    <a:pt x="438" y="0"/>
                    <a:pt x="282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2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4">
              <a:extLst>
                <a:ext uri="{FF2B5EF4-FFF2-40B4-BE49-F238E27FC236}">
                  <a16:creationId xmlns:a16="http://schemas.microsoft.com/office/drawing/2014/main" id="{A8051CEC-5DA1-7445-9F73-753FBF917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88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6B5409E-9D41-D341-BE7C-A2DB83EF7D0E}"/>
              </a:ext>
            </a:extLst>
          </p:cNvPr>
          <p:cNvGrpSpPr>
            <a:grpSpLocks noChangeAspect="1"/>
          </p:cNvGrpSpPr>
          <p:nvPr/>
        </p:nvGrpSpPr>
        <p:grpSpPr>
          <a:xfrm>
            <a:off x="3039120" y="2697501"/>
            <a:ext cx="502920" cy="399005"/>
            <a:chOff x="3873500" y="2844800"/>
            <a:chExt cx="2397125" cy="1901825"/>
          </a:xfrm>
        </p:grpSpPr>
        <p:sp>
          <p:nvSpPr>
            <p:cNvPr id="34" name="Freeform 1">
              <a:extLst>
                <a:ext uri="{FF2B5EF4-FFF2-40B4-BE49-F238E27FC236}">
                  <a16:creationId xmlns:a16="http://schemas.microsoft.com/office/drawing/2014/main" id="{63F4CB4E-4AF1-9845-AD9A-90004D4DEB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2844800"/>
              <a:ext cx="2397125" cy="1901825"/>
            </a:xfrm>
            <a:custGeom>
              <a:avLst/>
              <a:gdLst>
                <a:gd name="T0" fmla="*/ 6000 w 6657"/>
                <a:gd name="T1" fmla="*/ 0 h 5281"/>
                <a:gd name="T2" fmla="*/ 6000 w 6657"/>
                <a:gd name="T3" fmla="*/ 0 h 5281"/>
                <a:gd name="T4" fmla="*/ 626 w 6657"/>
                <a:gd name="T5" fmla="*/ 0 h 5281"/>
                <a:gd name="T6" fmla="*/ 0 w 6657"/>
                <a:gd name="T7" fmla="*/ 625 h 5281"/>
                <a:gd name="T8" fmla="*/ 0 w 6657"/>
                <a:gd name="T9" fmla="*/ 4655 h 5281"/>
                <a:gd name="T10" fmla="*/ 626 w 6657"/>
                <a:gd name="T11" fmla="*/ 5280 h 5281"/>
                <a:gd name="T12" fmla="*/ 6000 w 6657"/>
                <a:gd name="T13" fmla="*/ 5280 h 5281"/>
                <a:gd name="T14" fmla="*/ 6656 w 6657"/>
                <a:gd name="T15" fmla="*/ 4655 h 5281"/>
                <a:gd name="T16" fmla="*/ 6656 w 6657"/>
                <a:gd name="T17" fmla="*/ 625 h 5281"/>
                <a:gd name="T18" fmla="*/ 6000 w 6657"/>
                <a:gd name="T19" fmla="*/ 0 h 5281"/>
                <a:gd name="T20" fmla="*/ 626 w 6657"/>
                <a:gd name="T21" fmla="*/ 281 h 5281"/>
                <a:gd name="T22" fmla="*/ 626 w 6657"/>
                <a:gd name="T23" fmla="*/ 281 h 5281"/>
                <a:gd name="T24" fmla="*/ 6000 w 6657"/>
                <a:gd name="T25" fmla="*/ 281 h 5281"/>
                <a:gd name="T26" fmla="*/ 6375 w 6657"/>
                <a:gd name="T27" fmla="*/ 625 h 5281"/>
                <a:gd name="T28" fmla="*/ 6375 w 6657"/>
                <a:gd name="T29" fmla="*/ 1375 h 5281"/>
                <a:gd name="T30" fmla="*/ 251 w 6657"/>
                <a:gd name="T31" fmla="*/ 1375 h 5281"/>
                <a:gd name="T32" fmla="*/ 251 w 6657"/>
                <a:gd name="T33" fmla="*/ 625 h 5281"/>
                <a:gd name="T34" fmla="*/ 626 w 6657"/>
                <a:gd name="T35" fmla="*/ 281 h 5281"/>
                <a:gd name="T36" fmla="*/ 6375 w 6657"/>
                <a:gd name="T37" fmla="*/ 4655 h 5281"/>
                <a:gd name="T38" fmla="*/ 6375 w 6657"/>
                <a:gd name="T39" fmla="*/ 4655 h 5281"/>
                <a:gd name="T40" fmla="*/ 6000 w 6657"/>
                <a:gd name="T41" fmla="*/ 5030 h 5281"/>
                <a:gd name="T42" fmla="*/ 626 w 6657"/>
                <a:gd name="T43" fmla="*/ 5030 h 5281"/>
                <a:gd name="T44" fmla="*/ 282 w 6657"/>
                <a:gd name="T45" fmla="*/ 4655 h 5281"/>
                <a:gd name="T46" fmla="*/ 251 w 6657"/>
                <a:gd name="T47" fmla="*/ 1625 h 5281"/>
                <a:gd name="T48" fmla="*/ 6375 w 6657"/>
                <a:gd name="T49" fmla="*/ 1625 h 5281"/>
                <a:gd name="T50" fmla="*/ 6375 w 6657"/>
                <a:gd name="T51" fmla="*/ 4655 h 5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57" h="5281">
                  <a:moveTo>
                    <a:pt x="6000" y="0"/>
                  </a:moveTo>
                  <a:lnTo>
                    <a:pt x="6000" y="0"/>
                  </a:lnTo>
                  <a:cubicBezTo>
                    <a:pt x="626" y="0"/>
                    <a:pt x="626" y="0"/>
                    <a:pt x="626" y="0"/>
                  </a:cubicBezTo>
                  <a:cubicBezTo>
                    <a:pt x="282" y="0"/>
                    <a:pt x="0" y="281"/>
                    <a:pt x="0" y="625"/>
                  </a:cubicBezTo>
                  <a:cubicBezTo>
                    <a:pt x="0" y="4655"/>
                    <a:pt x="0" y="4655"/>
                    <a:pt x="0" y="4655"/>
                  </a:cubicBezTo>
                  <a:cubicBezTo>
                    <a:pt x="0" y="4999"/>
                    <a:pt x="282" y="5280"/>
                    <a:pt x="626" y="5280"/>
                  </a:cubicBezTo>
                  <a:cubicBezTo>
                    <a:pt x="6000" y="5280"/>
                    <a:pt x="6000" y="5280"/>
                    <a:pt x="6000" y="5280"/>
                  </a:cubicBezTo>
                  <a:cubicBezTo>
                    <a:pt x="6343" y="5280"/>
                    <a:pt x="6656" y="4999"/>
                    <a:pt x="6656" y="4655"/>
                  </a:cubicBezTo>
                  <a:cubicBezTo>
                    <a:pt x="6656" y="625"/>
                    <a:pt x="6656" y="625"/>
                    <a:pt x="6656" y="625"/>
                  </a:cubicBezTo>
                  <a:cubicBezTo>
                    <a:pt x="6656" y="281"/>
                    <a:pt x="6343" y="0"/>
                    <a:pt x="6000" y="0"/>
                  </a:cubicBezTo>
                  <a:close/>
                  <a:moveTo>
                    <a:pt x="626" y="281"/>
                  </a:moveTo>
                  <a:lnTo>
                    <a:pt x="626" y="281"/>
                  </a:lnTo>
                  <a:cubicBezTo>
                    <a:pt x="6000" y="281"/>
                    <a:pt x="6000" y="281"/>
                    <a:pt x="6000" y="281"/>
                  </a:cubicBezTo>
                  <a:cubicBezTo>
                    <a:pt x="6218" y="281"/>
                    <a:pt x="6375" y="437"/>
                    <a:pt x="6375" y="625"/>
                  </a:cubicBezTo>
                  <a:cubicBezTo>
                    <a:pt x="6375" y="1375"/>
                    <a:pt x="6375" y="1375"/>
                    <a:pt x="6375" y="1375"/>
                  </a:cubicBezTo>
                  <a:cubicBezTo>
                    <a:pt x="251" y="1375"/>
                    <a:pt x="251" y="1375"/>
                    <a:pt x="251" y="137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1" y="437"/>
                    <a:pt x="407" y="281"/>
                    <a:pt x="626" y="281"/>
                  </a:cubicBezTo>
                  <a:close/>
                  <a:moveTo>
                    <a:pt x="6375" y="4655"/>
                  </a:moveTo>
                  <a:lnTo>
                    <a:pt x="6375" y="4655"/>
                  </a:lnTo>
                  <a:cubicBezTo>
                    <a:pt x="6375" y="4874"/>
                    <a:pt x="6218" y="5030"/>
                    <a:pt x="6000" y="5030"/>
                  </a:cubicBezTo>
                  <a:cubicBezTo>
                    <a:pt x="626" y="5030"/>
                    <a:pt x="626" y="5030"/>
                    <a:pt x="626" y="5030"/>
                  </a:cubicBezTo>
                  <a:cubicBezTo>
                    <a:pt x="438" y="5030"/>
                    <a:pt x="282" y="4874"/>
                    <a:pt x="282" y="4655"/>
                  </a:cubicBezTo>
                  <a:cubicBezTo>
                    <a:pt x="251" y="1625"/>
                    <a:pt x="251" y="1625"/>
                    <a:pt x="251" y="1625"/>
                  </a:cubicBezTo>
                  <a:cubicBezTo>
                    <a:pt x="6375" y="1625"/>
                    <a:pt x="6375" y="1625"/>
                    <a:pt x="6375" y="1625"/>
                  </a:cubicBezTo>
                  <a:lnTo>
                    <a:pt x="6375" y="4655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2">
              <a:extLst>
                <a:ext uri="{FF2B5EF4-FFF2-40B4-BE49-F238E27FC236}">
                  <a16:creationId xmlns:a16="http://schemas.microsoft.com/office/drawing/2014/main" id="{0FD9C616-DA5F-9F43-9FBD-BE3521149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075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56" y="0"/>
                    <a:pt x="0" y="125"/>
                    <a:pt x="0" y="281"/>
                  </a:cubicBezTo>
                  <a:cubicBezTo>
                    <a:pt x="0" y="438"/>
                    <a:pt x="156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C5934D21-C953-4B4A-8CB4-D94016751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3035300"/>
              <a:ext cx="192088" cy="203200"/>
            </a:xfrm>
            <a:custGeom>
              <a:avLst/>
              <a:gdLst>
                <a:gd name="T0" fmla="*/ 282 w 533"/>
                <a:gd name="T1" fmla="*/ 563 h 564"/>
                <a:gd name="T2" fmla="*/ 282 w 533"/>
                <a:gd name="T3" fmla="*/ 563 h 564"/>
                <a:gd name="T4" fmla="*/ 532 w 533"/>
                <a:gd name="T5" fmla="*/ 281 h 564"/>
                <a:gd name="T6" fmla="*/ 282 w 533"/>
                <a:gd name="T7" fmla="*/ 0 h 564"/>
                <a:gd name="T8" fmla="*/ 0 w 533"/>
                <a:gd name="T9" fmla="*/ 281 h 564"/>
                <a:gd name="T10" fmla="*/ 282 w 53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564">
                  <a:moveTo>
                    <a:pt x="282" y="563"/>
                  </a:moveTo>
                  <a:lnTo>
                    <a:pt x="282" y="563"/>
                  </a:lnTo>
                  <a:cubicBezTo>
                    <a:pt x="438" y="563"/>
                    <a:pt x="532" y="438"/>
                    <a:pt x="532" y="281"/>
                  </a:cubicBezTo>
                  <a:cubicBezTo>
                    <a:pt x="532" y="125"/>
                    <a:pt x="438" y="0"/>
                    <a:pt x="282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2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4">
              <a:extLst>
                <a:ext uri="{FF2B5EF4-FFF2-40B4-BE49-F238E27FC236}">
                  <a16:creationId xmlns:a16="http://schemas.microsoft.com/office/drawing/2014/main" id="{671FDFC6-F443-0B40-ADFF-DA24B9CCC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88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A84F73D-AE28-FB47-8855-301F4319E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46462" y="2690656"/>
            <a:ext cx="502920" cy="399005"/>
            <a:chOff x="3873500" y="2844800"/>
            <a:chExt cx="2397125" cy="1901825"/>
          </a:xfrm>
        </p:grpSpPr>
        <p:sp>
          <p:nvSpPr>
            <p:cNvPr id="39" name="Freeform 1">
              <a:extLst>
                <a:ext uri="{FF2B5EF4-FFF2-40B4-BE49-F238E27FC236}">
                  <a16:creationId xmlns:a16="http://schemas.microsoft.com/office/drawing/2014/main" id="{0B8B0D02-8ACA-A941-9565-B43D38BB3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2844800"/>
              <a:ext cx="2397125" cy="1901825"/>
            </a:xfrm>
            <a:custGeom>
              <a:avLst/>
              <a:gdLst>
                <a:gd name="T0" fmla="*/ 6000 w 6657"/>
                <a:gd name="T1" fmla="*/ 0 h 5281"/>
                <a:gd name="T2" fmla="*/ 6000 w 6657"/>
                <a:gd name="T3" fmla="*/ 0 h 5281"/>
                <a:gd name="T4" fmla="*/ 626 w 6657"/>
                <a:gd name="T5" fmla="*/ 0 h 5281"/>
                <a:gd name="T6" fmla="*/ 0 w 6657"/>
                <a:gd name="T7" fmla="*/ 625 h 5281"/>
                <a:gd name="T8" fmla="*/ 0 w 6657"/>
                <a:gd name="T9" fmla="*/ 4655 h 5281"/>
                <a:gd name="T10" fmla="*/ 626 w 6657"/>
                <a:gd name="T11" fmla="*/ 5280 h 5281"/>
                <a:gd name="T12" fmla="*/ 6000 w 6657"/>
                <a:gd name="T13" fmla="*/ 5280 h 5281"/>
                <a:gd name="T14" fmla="*/ 6656 w 6657"/>
                <a:gd name="T15" fmla="*/ 4655 h 5281"/>
                <a:gd name="T16" fmla="*/ 6656 w 6657"/>
                <a:gd name="T17" fmla="*/ 625 h 5281"/>
                <a:gd name="T18" fmla="*/ 6000 w 6657"/>
                <a:gd name="T19" fmla="*/ 0 h 5281"/>
                <a:gd name="T20" fmla="*/ 626 w 6657"/>
                <a:gd name="T21" fmla="*/ 281 h 5281"/>
                <a:gd name="T22" fmla="*/ 626 w 6657"/>
                <a:gd name="T23" fmla="*/ 281 h 5281"/>
                <a:gd name="T24" fmla="*/ 6000 w 6657"/>
                <a:gd name="T25" fmla="*/ 281 h 5281"/>
                <a:gd name="T26" fmla="*/ 6375 w 6657"/>
                <a:gd name="T27" fmla="*/ 625 h 5281"/>
                <a:gd name="T28" fmla="*/ 6375 w 6657"/>
                <a:gd name="T29" fmla="*/ 1375 h 5281"/>
                <a:gd name="T30" fmla="*/ 251 w 6657"/>
                <a:gd name="T31" fmla="*/ 1375 h 5281"/>
                <a:gd name="T32" fmla="*/ 251 w 6657"/>
                <a:gd name="T33" fmla="*/ 625 h 5281"/>
                <a:gd name="T34" fmla="*/ 626 w 6657"/>
                <a:gd name="T35" fmla="*/ 281 h 5281"/>
                <a:gd name="T36" fmla="*/ 6375 w 6657"/>
                <a:gd name="T37" fmla="*/ 4655 h 5281"/>
                <a:gd name="T38" fmla="*/ 6375 w 6657"/>
                <a:gd name="T39" fmla="*/ 4655 h 5281"/>
                <a:gd name="T40" fmla="*/ 6000 w 6657"/>
                <a:gd name="T41" fmla="*/ 5030 h 5281"/>
                <a:gd name="T42" fmla="*/ 626 w 6657"/>
                <a:gd name="T43" fmla="*/ 5030 h 5281"/>
                <a:gd name="T44" fmla="*/ 282 w 6657"/>
                <a:gd name="T45" fmla="*/ 4655 h 5281"/>
                <a:gd name="T46" fmla="*/ 251 w 6657"/>
                <a:gd name="T47" fmla="*/ 1625 h 5281"/>
                <a:gd name="T48" fmla="*/ 6375 w 6657"/>
                <a:gd name="T49" fmla="*/ 1625 h 5281"/>
                <a:gd name="T50" fmla="*/ 6375 w 6657"/>
                <a:gd name="T51" fmla="*/ 4655 h 5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57" h="5281">
                  <a:moveTo>
                    <a:pt x="6000" y="0"/>
                  </a:moveTo>
                  <a:lnTo>
                    <a:pt x="6000" y="0"/>
                  </a:lnTo>
                  <a:cubicBezTo>
                    <a:pt x="626" y="0"/>
                    <a:pt x="626" y="0"/>
                    <a:pt x="626" y="0"/>
                  </a:cubicBezTo>
                  <a:cubicBezTo>
                    <a:pt x="282" y="0"/>
                    <a:pt x="0" y="281"/>
                    <a:pt x="0" y="625"/>
                  </a:cubicBezTo>
                  <a:cubicBezTo>
                    <a:pt x="0" y="4655"/>
                    <a:pt x="0" y="4655"/>
                    <a:pt x="0" y="4655"/>
                  </a:cubicBezTo>
                  <a:cubicBezTo>
                    <a:pt x="0" y="4999"/>
                    <a:pt x="282" y="5280"/>
                    <a:pt x="626" y="5280"/>
                  </a:cubicBezTo>
                  <a:cubicBezTo>
                    <a:pt x="6000" y="5280"/>
                    <a:pt x="6000" y="5280"/>
                    <a:pt x="6000" y="5280"/>
                  </a:cubicBezTo>
                  <a:cubicBezTo>
                    <a:pt x="6343" y="5280"/>
                    <a:pt x="6656" y="4999"/>
                    <a:pt x="6656" y="4655"/>
                  </a:cubicBezTo>
                  <a:cubicBezTo>
                    <a:pt x="6656" y="625"/>
                    <a:pt x="6656" y="625"/>
                    <a:pt x="6656" y="625"/>
                  </a:cubicBezTo>
                  <a:cubicBezTo>
                    <a:pt x="6656" y="281"/>
                    <a:pt x="6343" y="0"/>
                    <a:pt x="6000" y="0"/>
                  </a:cubicBezTo>
                  <a:close/>
                  <a:moveTo>
                    <a:pt x="626" y="281"/>
                  </a:moveTo>
                  <a:lnTo>
                    <a:pt x="626" y="281"/>
                  </a:lnTo>
                  <a:cubicBezTo>
                    <a:pt x="6000" y="281"/>
                    <a:pt x="6000" y="281"/>
                    <a:pt x="6000" y="281"/>
                  </a:cubicBezTo>
                  <a:cubicBezTo>
                    <a:pt x="6218" y="281"/>
                    <a:pt x="6375" y="437"/>
                    <a:pt x="6375" y="625"/>
                  </a:cubicBezTo>
                  <a:cubicBezTo>
                    <a:pt x="6375" y="1375"/>
                    <a:pt x="6375" y="1375"/>
                    <a:pt x="6375" y="1375"/>
                  </a:cubicBezTo>
                  <a:cubicBezTo>
                    <a:pt x="251" y="1375"/>
                    <a:pt x="251" y="1375"/>
                    <a:pt x="251" y="137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1" y="437"/>
                    <a:pt x="407" y="281"/>
                    <a:pt x="626" y="281"/>
                  </a:cubicBezTo>
                  <a:close/>
                  <a:moveTo>
                    <a:pt x="6375" y="4655"/>
                  </a:moveTo>
                  <a:lnTo>
                    <a:pt x="6375" y="4655"/>
                  </a:lnTo>
                  <a:cubicBezTo>
                    <a:pt x="6375" y="4874"/>
                    <a:pt x="6218" y="5030"/>
                    <a:pt x="6000" y="5030"/>
                  </a:cubicBezTo>
                  <a:cubicBezTo>
                    <a:pt x="626" y="5030"/>
                    <a:pt x="626" y="5030"/>
                    <a:pt x="626" y="5030"/>
                  </a:cubicBezTo>
                  <a:cubicBezTo>
                    <a:pt x="438" y="5030"/>
                    <a:pt x="282" y="4874"/>
                    <a:pt x="282" y="4655"/>
                  </a:cubicBezTo>
                  <a:cubicBezTo>
                    <a:pt x="251" y="1625"/>
                    <a:pt x="251" y="1625"/>
                    <a:pt x="251" y="1625"/>
                  </a:cubicBezTo>
                  <a:cubicBezTo>
                    <a:pt x="6375" y="1625"/>
                    <a:pt x="6375" y="1625"/>
                    <a:pt x="6375" y="1625"/>
                  </a:cubicBezTo>
                  <a:lnTo>
                    <a:pt x="6375" y="4655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2">
              <a:extLst>
                <a:ext uri="{FF2B5EF4-FFF2-40B4-BE49-F238E27FC236}">
                  <a16:creationId xmlns:a16="http://schemas.microsoft.com/office/drawing/2014/main" id="{3E301195-E94D-BA47-8492-8943C1862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075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56" y="0"/>
                    <a:pt x="0" y="125"/>
                    <a:pt x="0" y="281"/>
                  </a:cubicBezTo>
                  <a:cubicBezTo>
                    <a:pt x="0" y="438"/>
                    <a:pt x="156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DF4F6864-47F5-084E-AE7C-2D7365AB2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3035300"/>
              <a:ext cx="192088" cy="203200"/>
            </a:xfrm>
            <a:custGeom>
              <a:avLst/>
              <a:gdLst>
                <a:gd name="T0" fmla="*/ 282 w 533"/>
                <a:gd name="T1" fmla="*/ 563 h 564"/>
                <a:gd name="T2" fmla="*/ 282 w 533"/>
                <a:gd name="T3" fmla="*/ 563 h 564"/>
                <a:gd name="T4" fmla="*/ 532 w 533"/>
                <a:gd name="T5" fmla="*/ 281 h 564"/>
                <a:gd name="T6" fmla="*/ 282 w 533"/>
                <a:gd name="T7" fmla="*/ 0 h 564"/>
                <a:gd name="T8" fmla="*/ 0 w 533"/>
                <a:gd name="T9" fmla="*/ 281 h 564"/>
                <a:gd name="T10" fmla="*/ 282 w 53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564">
                  <a:moveTo>
                    <a:pt x="282" y="563"/>
                  </a:moveTo>
                  <a:lnTo>
                    <a:pt x="282" y="563"/>
                  </a:lnTo>
                  <a:cubicBezTo>
                    <a:pt x="438" y="563"/>
                    <a:pt x="532" y="438"/>
                    <a:pt x="532" y="281"/>
                  </a:cubicBezTo>
                  <a:cubicBezTo>
                    <a:pt x="532" y="125"/>
                    <a:pt x="438" y="0"/>
                    <a:pt x="282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2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4">
              <a:extLst>
                <a:ext uri="{FF2B5EF4-FFF2-40B4-BE49-F238E27FC236}">
                  <a16:creationId xmlns:a16="http://schemas.microsoft.com/office/drawing/2014/main" id="{F7FA45F8-BA96-D44E-AB9C-9CF11C964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88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939E5B2-8674-0040-8310-9283F5E68F17}"/>
              </a:ext>
            </a:extLst>
          </p:cNvPr>
          <p:cNvGrpSpPr>
            <a:grpSpLocks noChangeAspect="1"/>
          </p:cNvGrpSpPr>
          <p:nvPr/>
        </p:nvGrpSpPr>
        <p:grpSpPr>
          <a:xfrm>
            <a:off x="7094101" y="2690656"/>
            <a:ext cx="502920" cy="399005"/>
            <a:chOff x="3873500" y="2844800"/>
            <a:chExt cx="2397125" cy="1901825"/>
          </a:xfrm>
        </p:grpSpPr>
        <p:sp>
          <p:nvSpPr>
            <p:cNvPr id="44" name="Freeform 1">
              <a:extLst>
                <a:ext uri="{FF2B5EF4-FFF2-40B4-BE49-F238E27FC236}">
                  <a16:creationId xmlns:a16="http://schemas.microsoft.com/office/drawing/2014/main" id="{CF488107-DCA2-2049-B302-280071D05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2844800"/>
              <a:ext cx="2397125" cy="1901825"/>
            </a:xfrm>
            <a:custGeom>
              <a:avLst/>
              <a:gdLst>
                <a:gd name="T0" fmla="*/ 6000 w 6657"/>
                <a:gd name="T1" fmla="*/ 0 h 5281"/>
                <a:gd name="T2" fmla="*/ 6000 w 6657"/>
                <a:gd name="T3" fmla="*/ 0 h 5281"/>
                <a:gd name="T4" fmla="*/ 626 w 6657"/>
                <a:gd name="T5" fmla="*/ 0 h 5281"/>
                <a:gd name="T6" fmla="*/ 0 w 6657"/>
                <a:gd name="T7" fmla="*/ 625 h 5281"/>
                <a:gd name="T8" fmla="*/ 0 w 6657"/>
                <a:gd name="T9" fmla="*/ 4655 h 5281"/>
                <a:gd name="T10" fmla="*/ 626 w 6657"/>
                <a:gd name="T11" fmla="*/ 5280 h 5281"/>
                <a:gd name="T12" fmla="*/ 6000 w 6657"/>
                <a:gd name="T13" fmla="*/ 5280 h 5281"/>
                <a:gd name="T14" fmla="*/ 6656 w 6657"/>
                <a:gd name="T15" fmla="*/ 4655 h 5281"/>
                <a:gd name="T16" fmla="*/ 6656 w 6657"/>
                <a:gd name="T17" fmla="*/ 625 h 5281"/>
                <a:gd name="T18" fmla="*/ 6000 w 6657"/>
                <a:gd name="T19" fmla="*/ 0 h 5281"/>
                <a:gd name="T20" fmla="*/ 626 w 6657"/>
                <a:gd name="T21" fmla="*/ 281 h 5281"/>
                <a:gd name="T22" fmla="*/ 626 w 6657"/>
                <a:gd name="T23" fmla="*/ 281 h 5281"/>
                <a:gd name="T24" fmla="*/ 6000 w 6657"/>
                <a:gd name="T25" fmla="*/ 281 h 5281"/>
                <a:gd name="T26" fmla="*/ 6375 w 6657"/>
                <a:gd name="T27" fmla="*/ 625 h 5281"/>
                <a:gd name="T28" fmla="*/ 6375 w 6657"/>
                <a:gd name="T29" fmla="*/ 1375 h 5281"/>
                <a:gd name="T30" fmla="*/ 251 w 6657"/>
                <a:gd name="T31" fmla="*/ 1375 h 5281"/>
                <a:gd name="T32" fmla="*/ 251 w 6657"/>
                <a:gd name="T33" fmla="*/ 625 h 5281"/>
                <a:gd name="T34" fmla="*/ 626 w 6657"/>
                <a:gd name="T35" fmla="*/ 281 h 5281"/>
                <a:gd name="T36" fmla="*/ 6375 w 6657"/>
                <a:gd name="T37" fmla="*/ 4655 h 5281"/>
                <a:gd name="T38" fmla="*/ 6375 w 6657"/>
                <a:gd name="T39" fmla="*/ 4655 h 5281"/>
                <a:gd name="T40" fmla="*/ 6000 w 6657"/>
                <a:gd name="T41" fmla="*/ 5030 h 5281"/>
                <a:gd name="T42" fmla="*/ 626 w 6657"/>
                <a:gd name="T43" fmla="*/ 5030 h 5281"/>
                <a:gd name="T44" fmla="*/ 282 w 6657"/>
                <a:gd name="T45" fmla="*/ 4655 h 5281"/>
                <a:gd name="T46" fmla="*/ 251 w 6657"/>
                <a:gd name="T47" fmla="*/ 1625 h 5281"/>
                <a:gd name="T48" fmla="*/ 6375 w 6657"/>
                <a:gd name="T49" fmla="*/ 1625 h 5281"/>
                <a:gd name="T50" fmla="*/ 6375 w 6657"/>
                <a:gd name="T51" fmla="*/ 4655 h 5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57" h="5281">
                  <a:moveTo>
                    <a:pt x="6000" y="0"/>
                  </a:moveTo>
                  <a:lnTo>
                    <a:pt x="6000" y="0"/>
                  </a:lnTo>
                  <a:cubicBezTo>
                    <a:pt x="626" y="0"/>
                    <a:pt x="626" y="0"/>
                    <a:pt x="626" y="0"/>
                  </a:cubicBezTo>
                  <a:cubicBezTo>
                    <a:pt x="282" y="0"/>
                    <a:pt x="0" y="281"/>
                    <a:pt x="0" y="625"/>
                  </a:cubicBezTo>
                  <a:cubicBezTo>
                    <a:pt x="0" y="4655"/>
                    <a:pt x="0" y="4655"/>
                    <a:pt x="0" y="4655"/>
                  </a:cubicBezTo>
                  <a:cubicBezTo>
                    <a:pt x="0" y="4999"/>
                    <a:pt x="282" y="5280"/>
                    <a:pt x="626" y="5280"/>
                  </a:cubicBezTo>
                  <a:cubicBezTo>
                    <a:pt x="6000" y="5280"/>
                    <a:pt x="6000" y="5280"/>
                    <a:pt x="6000" y="5280"/>
                  </a:cubicBezTo>
                  <a:cubicBezTo>
                    <a:pt x="6343" y="5280"/>
                    <a:pt x="6656" y="4999"/>
                    <a:pt x="6656" y="4655"/>
                  </a:cubicBezTo>
                  <a:cubicBezTo>
                    <a:pt x="6656" y="625"/>
                    <a:pt x="6656" y="625"/>
                    <a:pt x="6656" y="625"/>
                  </a:cubicBezTo>
                  <a:cubicBezTo>
                    <a:pt x="6656" y="281"/>
                    <a:pt x="6343" y="0"/>
                    <a:pt x="6000" y="0"/>
                  </a:cubicBezTo>
                  <a:close/>
                  <a:moveTo>
                    <a:pt x="626" y="281"/>
                  </a:moveTo>
                  <a:lnTo>
                    <a:pt x="626" y="281"/>
                  </a:lnTo>
                  <a:cubicBezTo>
                    <a:pt x="6000" y="281"/>
                    <a:pt x="6000" y="281"/>
                    <a:pt x="6000" y="281"/>
                  </a:cubicBezTo>
                  <a:cubicBezTo>
                    <a:pt x="6218" y="281"/>
                    <a:pt x="6375" y="437"/>
                    <a:pt x="6375" y="625"/>
                  </a:cubicBezTo>
                  <a:cubicBezTo>
                    <a:pt x="6375" y="1375"/>
                    <a:pt x="6375" y="1375"/>
                    <a:pt x="6375" y="1375"/>
                  </a:cubicBezTo>
                  <a:cubicBezTo>
                    <a:pt x="251" y="1375"/>
                    <a:pt x="251" y="1375"/>
                    <a:pt x="251" y="137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1" y="437"/>
                    <a:pt x="407" y="281"/>
                    <a:pt x="626" y="281"/>
                  </a:cubicBezTo>
                  <a:close/>
                  <a:moveTo>
                    <a:pt x="6375" y="4655"/>
                  </a:moveTo>
                  <a:lnTo>
                    <a:pt x="6375" y="4655"/>
                  </a:lnTo>
                  <a:cubicBezTo>
                    <a:pt x="6375" y="4874"/>
                    <a:pt x="6218" y="5030"/>
                    <a:pt x="6000" y="5030"/>
                  </a:cubicBezTo>
                  <a:cubicBezTo>
                    <a:pt x="626" y="5030"/>
                    <a:pt x="626" y="5030"/>
                    <a:pt x="626" y="5030"/>
                  </a:cubicBezTo>
                  <a:cubicBezTo>
                    <a:pt x="438" y="5030"/>
                    <a:pt x="282" y="4874"/>
                    <a:pt x="282" y="4655"/>
                  </a:cubicBezTo>
                  <a:cubicBezTo>
                    <a:pt x="251" y="1625"/>
                    <a:pt x="251" y="1625"/>
                    <a:pt x="251" y="1625"/>
                  </a:cubicBezTo>
                  <a:cubicBezTo>
                    <a:pt x="6375" y="1625"/>
                    <a:pt x="6375" y="1625"/>
                    <a:pt x="6375" y="1625"/>
                  </a:cubicBezTo>
                  <a:lnTo>
                    <a:pt x="6375" y="4655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2">
              <a:extLst>
                <a:ext uri="{FF2B5EF4-FFF2-40B4-BE49-F238E27FC236}">
                  <a16:creationId xmlns:a16="http://schemas.microsoft.com/office/drawing/2014/main" id="{8D2679AB-48AC-8940-803D-2E5254E8D6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075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56" y="0"/>
                    <a:pt x="0" y="125"/>
                    <a:pt x="0" y="281"/>
                  </a:cubicBezTo>
                  <a:cubicBezTo>
                    <a:pt x="0" y="438"/>
                    <a:pt x="156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3">
              <a:extLst>
                <a:ext uri="{FF2B5EF4-FFF2-40B4-BE49-F238E27FC236}">
                  <a16:creationId xmlns:a16="http://schemas.microsoft.com/office/drawing/2014/main" id="{E63C9838-6588-9E40-AF87-45F89AF214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3035300"/>
              <a:ext cx="192088" cy="203200"/>
            </a:xfrm>
            <a:custGeom>
              <a:avLst/>
              <a:gdLst>
                <a:gd name="T0" fmla="*/ 282 w 533"/>
                <a:gd name="T1" fmla="*/ 563 h 564"/>
                <a:gd name="T2" fmla="*/ 282 w 533"/>
                <a:gd name="T3" fmla="*/ 563 h 564"/>
                <a:gd name="T4" fmla="*/ 532 w 533"/>
                <a:gd name="T5" fmla="*/ 281 h 564"/>
                <a:gd name="T6" fmla="*/ 282 w 533"/>
                <a:gd name="T7" fmla="*/ 0 h 564"/>
                <a:gd name="T8" fmla="*/ 0 w 533"/>
                <a:gd name="T9" fmla="*/ 281 h 564"/>
                <a:gd name="T10" fmla="*/ 282 w 53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564">
                  <a:moveTo>
                    <a:pt x="282" y="563"/>
                  </a:moveTo>
                  <a:lnTo>
                    <a:pt x="282" y="563"/>
                  </a:lnTo>
                  <a:cubicBezTo>
                    <a:pt x="438" y="563"/>
                    <a:pt x="532" y="438"/>
                    <a:pt x="532" y="281"/>
                  </a:cubicBezTo>
                  <a:cubicBezTo>
                    <a:pt x="532" y="125"/>
                    <a:pt x="438" y="0"/>
                    <a:pt x="282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2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Freeform 4">
              <a:extLst>
                <a:ext uri="{FF2B5EF4-FFF2-40B4-BE49-F238E27FC236}">
                  <a16:creationId xmlns:a16="http://schemas.microsoft.com/office/drawing/2014/main" id="{4B3C30D9-9952-E94C-B45D-949868FDA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88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0D86AFF-1B6E-3248-A648-AE14BC8EC3E0}"/>
              </a:ext>
            </a:extLst>
          </p:cNvPr>
          <p:cNvSpPr txBox="1"/>
          <p:nvPr/>
        </p:nvSpPr>
        <p:spPr>
          <a:xfrm>
            <a:off x="2839334" y="3132820"/>
            <a:ext cx="902491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SDDC Manager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149058-4373-AB4F-AF9E-18D08E961AE9}"/>
              </a:ext>
            </a:extLst>
          </p:cNvPr>
          <p:cNvSpPr txBox="1"/>
          <p:nvPr/>
        </p:nvSpPr>
        <p:spPr>
          <a:xfrm>
            <a:off x="4213331" y="3137787"/>
            <a:ext cx="859211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vCenter Server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0C7F88-FB7E-784C-8FB4-6212A2ACBE30}"/>
              </a:ext>
            </a:extLst>
          </p:cNvPr>
          <p:cNvSpPr txBox="1"/>
          <p:nvPr/>
        </p:nvSpPr>
        <p:spPr>
          <a:xfrm>
            <a:off x="5863845" y="3137124"/>
            <a:ext cx="262892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dirty="0">
                <a:solidFill>
                  <a:schemeClr val="bg2"/>
                </a:solidFill>
                <a:ea typeface="Roboto" panose="02000000000000000000" pitchFamily="2" charset="0"/>
                <a:cs typeface="Calibri Light"/>
              </a:rPr>
              <a:t>NSX</a:t>
            </a:r>
            <a:endParaRPr lang="en-US" sz="1000" b="0" i="0" kern="1200" dirty="0">
              <a:solidFill>
                <a:schemeClr val="bg2"/>
              </a:solidFill>
              <a:latin typeface="+mn-lt"/>
              <a:ea typeface="Roboto" panose="02000000000000000000" pitchFamily="2" charset="0"/>
              <a:cs typeface="Calibri Ligh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05EFA1-F1A1-D64B-917F-87D8A5160084}"/>
              </a:ext>
            </a:extLst>
          </p:cNvPr>
          <p:cNvSpPr txBox="1"/>
          <p:nvPr/>
        </p:nvSpPr>
        <p:spPr>
          <a:xfrm>
            <a:off x="6777204" y="3133785"/>
            <a:ext cx="1147750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vRealize Log Insight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C1338A6C-5EE6-BF47-8E45-B0C23DC39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25587" y="4060584"/>
            <a:ext cx="592442" cy="59244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73858EEE-E92A-5042-8D90-2DCE8A922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07483" y="4068886"/>
            <a:ext cx="680211" cy="592442"/>
          </a:xfrm>
          <a:prstGeom prst="rect">
            <a:avLst/>
          </a:prstGeom>
        </p:spPr>
      </p:pic>
      <p:sp>
        <p:nvSpPr>
          <p:cNvPr id="55" name="Freeform 1">
            <a:extLst>
              <a:ext uri="{FF2B5EF4-FFF2-40B4-BE49-F238E27FC236}">
                <a16:creationId xmlns:a16="http://schemas.microsoft.com/office/drawing/2014/main" id="{CA8611A9-F1B2-4E40-8936-FE826C1418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5922" y="4063278"/>
            <a:ext cx="503349" cy="587055"/>
          </a:xfrm>
          <a:custGeom>
            <a:avLst/>
            <a:gdLst>
              <a:gd name="T0" fmla="*/ 18005 w 18006"/>
              <a:gd name="T1" fmla="*/ 4328 h 20999"/>
              <a:gd name="T2" fmla="*/ 18005 w 18006"/>
              <a:gd name="T3" fmla="*/ 4328 h 20999"/>
              <a:gd name="T4" fmla="*/ 18005 w 18006"/>
              <a:gd name="T5" fmla="*/ 4301 h 20999"/>
              <a:gd name="T6" fmla="*/ 9003 w 18006"/>
              <a:gd name="T7" fmla="*/ 0 h 20999"/>
              <a:gd name="T8" fmla="*/ 27 w 18006"/>
              <a:gd name="T9" fmla="*/ 4222 h 20999"/>
              <a:gd name="T10" fmla="*/ 0 w 18006"/>
              <a:gd name="T11" fmla="*/ 4275 h 20999"/>
              <a:gd name="T12" fmla="*/ 0 w 18006"/>
              <a:gd name="T13" fmla="*/ 4301 h 20999"/>
              <a:gd name="T14" fmla="*/ 0 w 18006"/>
              <a:gd name="T15" fmla="*/ 4328 h 20999"/>
              <a:gd name="T16" fmla="*/ 0 w 18006"/>
              <a:gd name="T17" fmla="*/ 8442 h 20999"/>
              <a:gd name="T18" fmla="*/ 0 w 18006"/>
              <a:gd name="T19" fmla="*/ 12582 h 20999"/>
              <a:gd name="T20" fmla="*/ 0 w 18006"/>
              <a:gd name="T21" fmla="*/ 16670 h 20999"/>
              <a:gd name="T22" fmla="*/ 9003 w 18006"/>
              <a:gd name="T23" fmla="*/ 20998 h 20999"/>
              <a:gd name="T24" fmla="*/ 18005 w 18006"/>
              <a:gd name="T25" fmla="*/ 16830 h 20999"/>
              <a:gd name="T26" fmla="*/ 18005 w 18006"/>
              <a:gd name="T27" fmla="*/ 16750 h 20999"/>
              <a:gd name="T28" fmla="*/ 18005 w 18006"/>
              <a:gd name="T29" fmla="*/ 12609 h 20999"/>
              <a:gd name="T30" fmla="*/ 18005 w 18006"/>
              <a:gd name="T31" fmla="*/ 8469 h 20999"/>
              <a:gd name="T32" fmla="*/ 18005 w 18006"/>
              <a:gd name="T33" fmla="*/ 4328 h 20999"/>
              <a:gd name="T34" fmla="*/ 9003 w 18006"/>
              <a:gd name="T35" fmla="*/ 908 h 20999"/>
              <a:gd name="T36" fmla="*/ 9003 w 18006"/>
              <a:gd name="T37" fmla="*/ 908 h 20999"/>
              <a:gd name="T38" fmla="*/ 17096 w 18006"/>
              <a:gd name="T39" fmla="*/ 4328 h 20999"/>
              <a:gd name="T40" fmla="*/ 9003 w 18006"/>
              <a:gd name="T41" fmla="*/ 7694 h 20999"/>
              <a:gd name="T42" fmla="*/ 909 w 18006"/>
              <a:gd name="T43" fmla="*/ 4301 h 20999"/>
              <a:gd name="T44" fmla="*/ 9003 w 18006"/>
              <a:gd name="T45" fmla="*/ 908 h 20999"/>
              <a:gd name="T46" fmla="*/ 17096 w 18006"/>
              <a:gd name="T47" fmla="*/ 16696 h 20999"/>
              <a:gd name="T48" fmla="*/ 17096 w 18006"/>
              <a:gd name="T49" fmla="*/ 16696 h 20999"/>
              <a:gd name="T50" fmla="*/ 9003 w 18006"/>
              <a:gd name="T51" fmla="*/ 20089 h 20999"/>
              <a:gd name="T52" fmla="*/ 909 w 18006"/>
              <a:gd name="T53" fmla="*/ 16670 h 20999"/>
              <a:gd name="T54" fmla="*/ 909 w 18006"/>
              <a:gd name="T55" fmla="*/ 14452 h 20999"/>
              <a:gd name="T56" fmla="*/ 9003 w 18006"/>
              <a:gd name="T57" fmla="*/ 16910 h 20999"/>
              <a:gd name="T58" fmla="*/ 17096 w 18006"/>
              <a:gd name="T59" fmla="*/ 14452 h 20999"/>
              <a:gd name="T60" fmla="*/ 17096 w 18006"/>
              <a:gd name="T61" fmla="*/ 16696 h 20999"/>
              <a:gd name="T62" fmla="*/ 17096 w 18006"/>
              <a:gd name="T63" fmla="*/ 12609 h 20999"/>
              <a:gd name="T64" fmla="*/ 17096 w 18006"/>
              <a:gd name="T65" fmla="*/ 12609 h 20999"/>
              <a:gd name="T66" fmla="*/ 9003 w 18006"/>
              <a:gd name="T67" fmla="*/ 16002 h 20999"/>
              <a:gd name="T68" fmla="*/ 909 w 18006"/>
              <a:gd name="T69" fmla="*/ 12582 h 20999"/>
              <a:gd name="T70" fmla="*/ 909 w 18006"/>
              <a:gd name="T71" fmla="*/ 10313 h 20999"/>
              <a:gd name="T72" fmla="*/ 9003 w 18006"/>
              <a:gd name="T73" fmla="*/ 12770 h 20999"/>
              <a:gd name="T74" fmla="*/ 17096 w 18006"/>
              <a:gd name="T75" fmla="*/ 10313 h 20999"/>
              <a:gd name="T76" fmla="*/ 17096 w 18006"/>
              <a:gd name="T77" fmla="*/ 12609 h 20999"/>
              <a:gd name="T78" fmla="*/ 17096 w 18006"/>
              <a:gd name="T79" fmla="*/ 8469 h 20999"/>
              <a:gd name="T80" fmla="*/ 17096 w 18006"/>
              <a:gd name="T81" fmla="*/ 8469 h 20999"/>
              <a:gd name="T82" fmla="*/ 9003 w 18006"/>
              <a:gd name="T83" fmla="*/ 11861 h 20999"/>
              <a:gd name="T84" fmla="*/ 909 w 18006"/>
              <a:gd name="T85" fmla="*/ 8442 h 20999"/>
              <a:gd name="T86" fmla="*/ 909 w 18006"/>
              <a:gd name="T87" fmla="*/ 6172 h 20999"/>
              <a:gd name="T88" fmla="*/ 9003 w 18006"/>
              <a:gd name="T89" fmla="*/ 8603 h 20999"/>
              <a:gd name="T90" fmla="*/ 17096 w 18006"/>
              <a:gd name="T91" fmla="*/ 6172 h 20999"/>
              <a:gd name="T92" fmla="*/ 17096 w 18006"/>
              <a:gd name="T93" fmla="*/ 8469 h 20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006" h="20999">
                <a:moveTo>
                  <a:pt x="18005" y="4328"/>
                </a:moveTo>
                <a:lnTo>
                  <a:pt x="18005" y="4328"/>
                </a:lnTo>
                <a:lnTo>
                  <a:pt x="18005" y="4301"/>
                </a:lnTo>
                <a:cubicBezTo>
                  <a:pt x="17951" y="1736"/>
                  <a:pt x="13330" y="0"/>
                  <a:pt x="9003" y="0"/>
                </a:cubicBezTo>
                <a:cubicBezTo>
                  <a:pt x="4728" y="0"/>
                  <a:pt x="161" y="1683"/>
                  <a:pt x="27" y="4222"/>
                </a:cubicBezTo>
                <a:cubicBezTo>
                  <a:pt x="0" y="4248"/>
                  <a:pt x="0" y="4275"/>
                  <a:pt x="0" y="4275"/>
                </a:cubicBezTo>
                <a:cubicBezTo>
                  <a:pt x="0" y="4301"/>
                  <a:pt x="0" y="4301"/>
                  <a:pt x="0" y="4301"/>
                </a:cubicBezTo>
                <a:cubicBezTo>
                  <a:pt x="0" y="4328"/>
                  <a:pt x="0" y="4328"/>
                  <a:pt x="0" y="4328"/>
                </a:cubicBezTo>
                <a:cubicBezTo>
                  <a:pt x="0" y="8442"/>
                  <a:pt x="0" y="8442"/>
                  <a:pt x="0" y="8442"/>
                </a:cubicBezTo>
                <a:cubicBezTo>
                  <a:pt x="0" y="12582"/>
                  <a:pt x="0" y="12582"/>
                  <a:pt x="0" y="12582"/>
                </a:cubicBezTo>
                <a:cubicBezTo>
                  <a:pt x="0" y="16670"/>
                  <a:pt x="0" y="16670"/>
                  <a:pt x="0" y="16670"/>
                </a:cubicBezTo>
                <a:cubicBezTo>
                  <a:pt x="0" y="19261"/>
                  <a:pt x="4649" y="20998"/>
                  <a:pt x="9003" y="20998"/>
                </a:cubicBezTo>
                <a:cubicBezTo>
                  <a:pt x="13249" y="20998"/>
                  <a:pt x="17818" y="19341"/>
                  <a:pt x="18005" y="16830"/>
                </a:cubicBezTo>
                <a:cubicBezTo>
                  <a:pt x="18005" y="16803"/>
                  <a:pt x="18005" y="16777"/>
                  <a:pt x="18005" y="16750"/>
                </a:cubicBezTo>
                <a:cubicBezTo>
                  <a:pt x="18005" y="12609"/>
                  <a:pt x="18005" y="12609"/>
                  <a:pt x="18005" y="12609"/>
                </a:cubicBezTo>
                <a:cubicBezTo>
                  <a:pt x="18005" y="8469"/>
                  <a:pt x="18005" y="8469"/>
                  <a:pt x="18005" y="8469"/>
                </a:cubicBezTo>
                <a:cubicBezTo>
                  <a:pt x="18005" y="4328"/>
                  <a:pt x="18005" y="4328"/>
                  <a:pt x="18005" y="4328"/>
                </a:cubicBezTo>
                <a:close/>
                <a:moveTo>
                  <a:pt x="9003" y="908"/>
                </a:moveTo>
                <a:lnTo>
                  <a:pt x="9003" y="908"/>
                </a:lnTo>
                <a:cubicBezTo>
                  <a:pt x="13143" y="908"/>
                  <a:pt x="17043" y="2565"/>
                  <a:pt x="17096" y="4328"/>
                </a:cubicBezTo>
                <a:cubicBezTo>
                  <a:pt x="17016" y="6065"/>
                  <a:pt x="13116" y="7694"/>
                  <a:pt x="9003" y="7694"/>
                </a:cubicBezTo>
                <a:cubicBezTo>
                  <a:pt x="4863" y="7694"/>
                  <a:pt x="962" y="6065"/>
                  <a:pt x="909" y="4301"/>
                </a:cubicBezTo>
                <a:cubicBezTo>
                  <a:pt x="962" y="2565"/>
                  <a:pt x="4863" y="908"/>
                  <a:pt x="9003" y="908"/>
                </a:cubicBezTo>
                <a:close/>
                <a:moveTo>
                  <a:pt x="17096" y="16696"/>
                </a:moveTo>
                <a:lnTo>
                  <a:pt x="17096" y="16696"/>
                </a:lnTo>
                <a:cubicBezTo>
                  <a:pt x="17070" y="18433"/>
                  <a:pt x="13143" y="20089"/>
                  <a:pt x="9003" y="20089"/>
                </a:cubicBezTo>
                <a:cubicBezTo>
                  <a:pt x="4835" y="20089"/>
                  <a:pt x="909" y="18433"/>
                  <a:pt x="909" y="16670"/>
                </a:cubicBezTo>
                <a:cubicBezTo>
                  <a:pt x="909" y="14452"/>
                  <a:pt x="909" y="14452"/>
                  <a:pt x="909" y="14452"/>
                </a:cubicBezTo>
                <a:cubicBezTo>
                  <a:pt x="2484" y="15976"/>
                  <a:pt x="5824" y="16910"/>
                  <a:pt x="9003" y="16910"/>
                </a:cubicBezTo>
                <a:cubicBezTo>
                  <a:pt x="12181" y="16910"/>
                  <a:pt x="15520" y="15976"/>
                  <a:pt x="17096" y="14452"/>
                </a:cubicBezTo>
                <a:lnTo>
                  <a:pt x="17096" y="16696"/>
                </a:lnTo>
                <a:close/>
                <a:moveTo>
                  <a:pt x="17096" y="12609"/>
                </a:moveTo>
                <a:lnTo>
                  <a:pt x="17096" y="12609"/>
                </a:lnTo>
                <a:cubicBezTo>
                  <a:pt x="17070" y="14345"/>
                  <a:pt x="13143" y="16002"/>
                  <a:pt x="9003" y="16002"/>
                </a:cubicBezTo>
                <a:cubicBezTo>
                  <a:pt x="4835" y="16002"/>
                  <a:pt x="909" y="14345"/>
                  <a:pt x="909" y="12582"/>
                </a:cubicBezTo>
                <a:cubicBezTo>
                  <a:pt x="909" y="10313"/>
                  <a:pt x="909" y="10313"/>
                  <a:pt x="909" y="10313"/>
                </a:cubicBezTo>
                <a:cubicBezTo>
                  <a:pt x="2484" y="11834"/>
                  <a:pt x="5824" y="12770"/>
                  <a:pt x="9003" y="12770"/>
                </a:cubicBezTo>
                <a:cubicBezTo>
                  <a:pt x="12181" y="12770"/>
                  <a:pt x="15520" y="11834"/>
                  <a:pt x="17096" y="10313"/>
                </a:cubicBezTo>
                <a:lnTo>
                  <a:pt x="17096" y="12609"/>
                </a:lnTo>
                <a:close/>
                <a:moveTo>
                  <a:pt x="17096" y="8469"/>
                </a:moveTo>
                <a:lnTo>
                  <a:pt x="17096" y="8469"/>
                </a:lnTo>
                <a:cubicBezTo>
                  <a:pt x="17070" y="10206"/>
                  <a:pt x="13143" y="11861"/>
                  <a:pt x="9003" y="11861"/>
                </a:cubicBezTo>
                <a:cubicBezTo>
                  <a:pt x="4835" y="11861"/>
                  <a:pt x="909" y="10179"/>
                  <a:pt x="909" y="8442"/>
                </a:cubicBezTo>
                <a:cubicBezTo>
                  <a:pt x="909" y="6172"/>
                  <a:pt x="909" y="6172"/>
                  <a:pt x="909" y="6172"/>
                </a:cubicBezTo>
                <a:cubicBezTo>
                  <a:pt x="2484" y="7668"/>
                  <a:pt x="5824" y="8603"/>
                  <a:pt x="9003" y="8603"/>
                </a:cubicBezTo>
                <a:cubicBezTo>
                  <a:pt x="12181" y="8603"/>
                  <a:pt x="15520" y="7668"/>
                  <a:pt x="17096" y="6172"/>
                </a:cubicBezTo>
                <a:lnTo>
                  <a:pt x="17096" y="8469"/>
                </a:lnTo>
                <a:close/>
              </a:path>
            </a:pathLst>
          </a:custGeom>
          <a:solidFill>
            <a:srgbClr val="00A3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ADED9FC-C58B-E046-B9F6-FABD309F10C0}"/>
              </a:ext>
            </a:extLst>
          </p:cNvPr>
          <p:cNvSpPr txBox="1"/>
          <p:nvPr/>
        </p:nvSpPr>
        <p:spPr>
          <a:xfrm>
            <a:off x="3682667" y="4710096"/>
            <a:ext cx="517770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Compute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2267484-B63C-5243-BCA4-E13AE36689C6}"/>
              </a:ext>
            </a:extLst>
          </p:cNvPr>
          <p:cNvSpPr txBox="1"/>
          <p:nvPr/>
        </p:nvSpPr>
        <p:spPr>
          <a:xfrm>
            <a:off x="5086968" y="4710447"/>
            <a:ext cx="469680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Network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433677-A917-4D45-8725-CCDA7359DC6D}"/>
              </a:ext>
            </a:extLst>
          </p:cNvPr>
          <p:cNvSpPr txBox="1"/>
          <p:nvPr/>
        </p:nvSpPr>
        <p:spPr>
          <a:xfrm>
            <a:off x="6383210" y="4711902"/>
            <a:ext cx="445636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dirty="0">
                <a:solidFill>
                  <a:schemeClr val="bg2"/>
                </a:solidFill>
                <a:ea typeface="Roboto" panose="02000000000000000000" pitchFamily="2" charset="0"/>
                <a:cs typeface="Calibri Light"/>
              </a:rPr>
              <a:t>Storage</a:t>
            </a:r>
            <a:endParaRPr lang="en-US" sz="1000" b="0" i="0" kern="1200" dirty="0">
              <a:solidFill>
                <a:schemeClr val="bg2"/>
              </a:solidFill>
              <a:latin typeface="+mn-lt"/>
              <a:ea typeface="Roboto" panose="02000000000000000000" pitchFamily="2" charset="0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77745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3B1005-486B-4D44-80F5-F449A3F8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Rubrik and VMware Cloud Foundation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7C410B-B501-604D-ADB7-AF89DAF91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Rubrik to easily and quickly protect and restore Cloud Foundation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2408D9-40E7-4247-9435-3B3C42C9374E}"/>
              </a:ext>
            </a:extLst>
          </p:cNvPr>
          <p:cNvSpPr txBox="1"/>
          <p:nvPr/>
        </p:nvSpPr>
        <p:spPr>
          <a:xfrm>
            <a:off x="4614546" y="3889564"/>
            <a:ext cx="33914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2">
                    <a:lumMod val="85000"/>
                  </a:schemeClr>
                </a:solidFill>
                <a:latin typeface="Arial" panose="020B0604020202020204" pitchFamily="34" charset="0"/>
                <a:cs typeface="Raleway"/>
              </a:rPr>
              <a:t>Faster Recovery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AFB0A6-DF77-CB49-9904-EDFE4DADAA1A}"/>
              </a:ext>
            </a:extLst>
          </p:cNvPr>
          <p:cNvSpPr txBox="1"/>
          <p:nvPr/>
        </p:nvSpPr>
        <p:spPr>
          <a:xfrm>
            <a:off x="700775" y="3889564"/>
            <a:ext cx="339149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2">
                    <a:lumMod val="85000"/>
                  </a:schemeClr>
                </a:solidFill>
                <a:latin typeface="Arial" panose="020B0604020202020204" pitchFamily="34" charset="0"/>
                <a:cs typeface="Raleway"/>
              </a:rPr>
              <a:t>Easy to Use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49E1B-98ED-1442-80C0-A39EAA36B960}"/>
              </a:ext>
            </a:extLst>
          </p:cNvPr>
          <p:cNvSpPr txBox="1"/>
          <p:nvPr/>
        </p:nvSpPr>
        <p:spPr>
          <a:xfrm>
            <a:off x="663322" y="4381857"/>
            <a:ext cx="3466404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Myriad Apple Text"/>
              </a:rPr>
              <a:t>Declarative system that minimizes daily management.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723AB-875A-CD48-A453-C74F2F717855}"/>
              </a:ext>
            </a:extLst>
          </p:cNvPr>
          <p:cNvSpPr txBox="1"/>
          <p:nvPr/>
        </p:nvSpPr>
        <p:spPr>
          <a:xfrm>
            <a:off x="8163435" y="3905628"/>
            <a:ext cx="390558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>
                <a:solidFill>
                  <a:schemeClr val="bg2">
                    <a:lumMod val="85000"/>
                  </a:schemeClr>
                </a:solidFill>
                <a:latin typeface="Arial" panose="020B0604020202020204" pitchFamily="34" charset="0"/>
                <a:cs typeface="Raleway"/>
              </a:rPr>
              <a:t>Fully Automatable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B941D6-2B70-8648-8653-9F8A2360A92B}"/>
              </a:ext>
            </a:extLst>
          </p:cNvPr>
          <p:cNvSpPr txBox="1"/>
          <p:nvPr/>
        </p:nvSpPr>
        <p:spPr>
          <a:xfrm>
            <a:off x="8374095" y="4381857"/>
            <a:ext cx="348426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Myriad Apple Text"/>
              </a:rPr>
              <a:t>Automate service delivery with full-featured APIs.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AC7D8-AC8D-BD4B-B32A-EA29076E5FF6}"/>
              </a:ext>
            </a:extLst>
          </p:cNvPr>
          <p:cNvSpPr txBox="1"/>
          <p:nvPr/>
        </p:nvSpPr>
        <p:spPr>
          <a:xfrm>
            <a:off x="4475842" y="4381857"/>
            <a:ext cx="3597183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Myriad Apple Text"/>
              </a:rPr>
              <a:t>Use Live Mount or Instant Recovery to recover workloads.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6A0306-47B2-0745-8AB5-97A884490650}"/>
              </a:ext>
            </a:extLst>
          </p:cNvPr>
          <p:cNvGrpSpPr/>
          <p:nvPr/>
        </p:nvGrpSpPr>
        <p:grpSpPr>
          <a:xfrm>
            <a:off x="5478822" y="2150521"/>
            <a:ext cx="1494379" cy="1494379"/>
            <a:chOff x="1685193" y="1822208"/>
            <a:chExt cx="1494379" cy="149437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771C95A-C7F8-874A-8EE6-DB02086FCCB2}"/>
                </a:ext>
              </a:extLst>
            </p:cNvPr>
            <p:cNvSpPr/>
            <p:nvPr/>
          </p:nvSpPr>
          <p:spPr>
            <a:xfrm>
              <a:off x="1685193" y="1822208"/>
              <a:ext cx="1494379" cy="1494379"/>
            </a:xfrm>
            <a:prstGeom prst="ellipse">
              <a:avLst/>
            </a:prstGeom>
            <a:gradFill flip="none" rotWithShape="1">
              <a:gsLst>
                <a:gs pos="0">
                  <a:srgbClr val="00B2A9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Freeform 513">
              <a:extLst>
                <a:ext uri="{FF2B5EF4-FFF2-40B4-BE49-F238E27FC236}">
                  <a16:creationId xmlns:a16="http://schemas.microsoft.com/office/drawing/2014/main" id="{9472EC6D-6FE4-264C-8F4E-0B1131D3D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6472" y="2277619"/>
              <a:ext cx="700101" cy="681891"/>
            </a:xfrm>
            <a:custGeom>
              <a:avLst/>
              <a:gdLst>
                <a:gd name="T0" fmla="*/ 0 w 190"/>
                <a:gd name="T1" fmla="*/ 185 h 185"/>
                <a:gd name="T2" fmla="*/ 77 w 190"/>
                <a:gd name="T3" fmla="*/ 153 h 185"/>
                <a:gd name="T4" fmla="*/ 15 w 190"/>
                <a:gd name="T5" fmla="*/ 170 h 185"/>
                <a:gd name="T6" fmla="*/ 38 w 190"/>
                <a:gd name="T7" fmla="*/ 143 h 185"/>
                <a:gd name="T8" fmla="*/ 15 w 190"/>
                <a:gd name="T9" fmla="*/ 170 h 185"/>
                <a:gd name="T10" fmla="*/ 118 w 190"/>
                <a:gd name="T11" fmla="*/ 97 h 185"/>
                <a:gd name="T12" fmla="*/ 109 w 190"/>
                <a:gd name="T13" fmla="*/ 97 h 185"/>
                <a:gd name="T14" fmla="*/ 184 w 190"/>
                <a:gd name="T15" fmla="*/ 1 h 185"/>
                <a:gd name="T16" fmla="*/ 88 w 190"/>
                <a:gd name="T17" fmla="*/ 38 h 185"/>
                <a:gd name="T18" fmla="*/ 10 w 190"/>
                <a:gd name="T19" fmla="*/ 91 h 185"/>
                <a:gd name="T20" fmla="*/ 52 w 190"/>
                <a:gd name="T21" fmla="*/ 133 h 185"/>
                <a:gd name="T22" fmla="*/ 82 w 190"/>
                <a:gd name="T23" fmla="*/ 143 h 185"/>
                <a:gd name="T24" fmla="*/ 117 w 190"/>
                <a:gd name="T25" fmla="*/ 127 h 185"/>
                <a:gd name="T26" fmla="*/ 184 w 190"/>
                <a:gd name="T27" fmla="*/ 1 h 185"/>
                <a:gd name="T28" fmla="*/ 98 w 190"/>
                <a:gd name="T29" fmla="*/ 155 h 185"/>
                <a:gd name="T30" fmla="*/ 82 w 190"/>
                <a:gd name="T31" fmla="*/ 134 h 185"/>
                <a:gd name="T32" fmla="*/ 75 w 190"/>
                <a:gd name="T33" fmla="*/ 135 h 185"/>
                <a:gd name="T34" fmla="*/ 50 w 190"/>
                <a:gd name="T35" fmla="*/ 105 h 185"/>
                <a:gd name="T36" fmla="*/ 30 w 190"/>
                <a:gd name="T37" fmla="*/ 87 h 185"/>
                <a:gd name="T38" fmla="*/ 61 w 190"/>
                <a:gd name="T39" fmla="*/ 75 h 185"/>
                <a:gd name="T40" fmla="*/ 109 w 190"/>
                <a:gd name="T41" fmla="*/ 125 h 185"/>
                <a:gd name="T42" fmla="*/ 134 w 190"/>
                <a:gd name="T43" fmla="*/ 99 h 185"/>
                <a:gd name="T44" fmla="*/ 67 w 190"/>
                <a:gd name="T45" fmla="*/ 70 h 185"/>
                <a:gd name="T46" fmla="*/ 94 w 190"/>
                <a:gd name="T47" fmla="*/ 44 h 185"/>
                <a:gd name="T48" fmla="*/ 141 w 190"/>
                <a:gd name="T49" fmla="*/ 91 h 185"/>
                <a:gd name="T50" fmla="*/ 84 w 190"/>
                <a:gd name="T51" fmla="*/ 72 h 185"/>
                <a:gd name="T52" fmla="*/ 92 w 190"/>
                <a:gd name="T53" fmla="*/ 72 h 185"/>
                <a:gd name="T54" fmla="*/ 139 w 190"/>
                <a:gd name="T55" fmla="*/ 59 h 185"/>
                <a:gd name="T56" fmla="*/ 139 w 190"/>
                <a:gd name="T57" fmla="*/ 34 h 185"/>
                <a:gd name="T58" fmla="*/ 139 w 190"/>
                <a:gd name="T59" fmla="*/ 59 h 185"/>
                <a:gd name="T60" fmla="*/ 143 w 190"/>
                <a:gd name="T61" fmla="*/ 46 h 185"/>
                <a:gd name="T62" fmla="*/ 135 w 190"/>
                <a:gd name="T63" fmla="*/ 46 h 185"/>
                <a:gd name="T64" fmla="*/ 101 w 190"/>
                <a:gd name="T65" fmla="*/ 88 h 185"/>
                <a:gd name="T66" fmla="*/ 101 w 190"/>
                <a:gd name="T67" fmla="*/ 80 h 185"/>
                <a:gd name="T68" fmla="*/ 101 w 190"/>
                <a:gd name="T69" fmla="*/ 88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0" h="185">
                  <a:moveTo>
                    <a:pt x="32" y="104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0" y="153"/>
                    <a:pt x="79" y="153"/>
                    <a:pt x="77" y="153"/>
                  </a:cubicBezTo>
                  <a:cubicBezTo>
                    <a:pt x="52" y="153"/>
                    <a:pt x="29" y="129"/>
                    <a:pt x="32" y="104"/>
                  </a:cubicBezTo>
                  <a:close/>
                  <a:moveTo>
                    <a:pt x="15" y="170"/>
                  </a:moveTo>
                  <a:cubicBezTo>
                    <a:pt x="30" y="132"/>
                    <a:pt x="30" y="132"/>
                    <a:pt x="30" y="132"/>
                  </a:cubicBezTo>
                  <a:cubicBezTo>
                    <a:pt x="32" y="136"/>
                    <a:pt x="35" y="140"/>
                    <a:pt x="38" y="143"/>
                  </a:cubicBezTo>
                  <a:cubicBezTo>
                    <a:pt x="42" y="148"/>
                    <a:pt x="47" y="152"/>
                    <a:pt x="53" y="155"/>
                  </a:cubicBezTo>
                  <a:lnTo>
                    <a:pt x="15" y="170"/>
                  </a:lnTo>
                  <a:close/>
                  <a:moveTo>
                    <a:pt x="113" y="101"/>
                  </a:moveTo>
                  <a:cubicBezTo>
                    <a:pt x="116" y="101"/>
                    <a:pt x="118" y="99"/>
                    <a:pt x="118" y="97"/>
                  </a:cubicBezTo>
                  <a:cubicBezTo>
                    <a:pt x="118" y="95"/>
                    <a:pt x="116" y="93"/>
                    <a:pt x="113" y="93"/>
                  </a:cubicBezTo>
                  <a:cubicBezTo>
                    <a:pt x="111" y="93"/>
                    <a:pt x="109" y="95"/>
                    <a:pt x="109" y="97"/>
                  </a:cubicBezTo>
                  <a:cubicBezTo>
                    <a:pt x="109" y="99"/>
                    <a:pt x="111" y="101"/>
                    <a:pt x="113" y="101"/>
                  </a:cubicBezTo>
                  <a:close/>
                  <a:moveTo>
                    <a:pt x="184" y="1"/>
                  </a:moveTo>
                  <a:cubicBezTo>
                    <a:pt x="183" y="0"/>
                    <a:pt x="180" y="0"/>
                    <a:pt x="177" y="0"/>
                  </a:cubicBezTo>
                  <a:cubicBezTo>
                    <a:pt x="159" y="0"/>
                    <a:pt x="113" y="13"/>
                    <a:pt x="88" y="38"/>
                  </a:cubicBezTo>
                  <a:cubicBezTo>
                    <a:pt x="82" y="44"/>
                    <a:pt x="62" y="62"/>
                    <a:pt x="58" y="68"/>
                  </a:cubicBezTo>
                  <a:cubicBezTo>
                    <a:pt x="43" y="72"/>
                    <a:pt x="22" y="80"/>
                    <a:pt x="10" y="91"/>
                  </a:cubicBezTo>
                  <a:cubicBezTo>
                    <a:pt x="10" y="91"/>
                    <a:pt x="25" y="91"/>
                    <a:pt x="42" y="103"/>
                  </a:cubicBezTo>
                  <a:cubicBezTo>
                    <a:pt x="40" y="113"/>
                    <a:pt x="43" y="124"/>
                    <a:pt x="52" y="133"/>
                  </a:cubicBezTo>
                  <a:cubicBezTo>
                    <a:pt x="59" y="140"/>
                    <a:pt x="67" y="144"/>
                    <a:pt x="75" y="144"/>
                  </a:cubicBezTo>
                  <a:cubicBezTo>
                    <a:pt x="78" y="144"/>
                    <a:pt x="80" y="143"/>
                    <a:pt x="82" y="143"/>
                  </a:cubicBezTo>
                  <a:cubicBezTo>
                    <a:pt x="94" y="160"/>
                    <a:pt x="94" y="175"/>
                    <a:pt x="94" y="175"/>
                  </a:cubicBezTo>
                  <a:cubicBezTo>
                    <a:pt x="105" y="163"/>
                    <a:pt x="113" y="142"/>
                    <a:pt x="117" y="127"/>
                  </a:cubicBezTo>
                  <a:cubicBezTo>
                    <a:pt x="124" y="123"/>
                    <a:pt x="141" y="103"/>
                    <a:pt x="147" y="97"/>
                  </a:cubicBezTo>
                  <a:cubicBezTo>
                    <a:pt x="177" y="68"/>
                    <a:pt x="190" y="7"/>
                    <a:pt x="184" y="1"/>
                  </a:cubicBezTo>
                  <a:close/>
                  <a:moveTo>
                    <a:pt x="109" y="125"/>
                  </a:moveTo>
                  <a:cubicBezTo>
                    <a:pt x="106" y="136"/>
                    <a:pt x="102" y="147"/>
                    <a:pt x="98" y="155"/>
                  </a:cubicBezTo>
                  <a:cubicBezTo>
                    <a:pt x="96" y="150"/>
                    <a:pt x="93" y="144"/>
                    <a:pt x="89" y="138"/>
                  </a:cubicBezTo>
                  <a:cubicBezTo>
                    <a:pt x="88" y="136"/>
                    <a:pt x="85" y="134"/>
                    <a:pt x="82" y="134"/>
                  </a:cubicBezTo>
                  <a:cubicBezTo>
                    <a:pt x="82" y="134"/>
                    <a:pt x="81" y="134"/>
                    <a:pt x="80" y="135"/>
                  </a:cubicBezTo>
                  <a:cubicBezTo>
                    <a:pt x="79" y="135"/>
                    <a:pt x="77" y="135"/>
                    <a:pt x="75" y="135"/>
                  </a:cubicBezTo>
                  <a:cubicBezTo>
                    <a:pt x="69" y="135"/>
                    <a:pt x="63" y="132"/>
                    <a:pt x="58" y="127"/>
                  </a:cubicBezTo>
                  <a:cubicBezTo>
                    <a:pt x="51" y="121"/>
                    <a:pt x="48" y="113"/>
                    <a:pt x="50" y="105"/>
                  </a:cubicBezTo>
                  <a:cubicBezTo>
                    <a:pt x="51" y="101"/>
                    <a:pt x="50" y="98"/>
                    <a:pt x="47" y="96"/>
                  </a:cubicBezTo>
                  <a:cubicBezTo>
                    <a:pt x="41" y="92"/>
                    <a:pt x="35" y="89"/>
                    <a:pt x="30" y="87"/>
                  </a:cubicBezTo>
                  <a:cubicBezTo>
                    <a:pt x="38" y="83"/>
                    <a:pt x="49" y="79"/>
                    <a:pt x="60" y="76"/>
                  </a:cubicBezTo>
                  <a:cubicBezTo>
                    <a:pt x="60" y="76"/>
                    <a:pt x="60" y="76"/>
                    <a:pt x="61" y="75"/>
                  </a:cubicBezTo>
                  <a:cubicBezTo>
                    <a:pt x="110" y="124"/>
                    <a:pt x="110" y="124"/>
                    <a:pt x="110" y="124"/>
                  </a:cubicBezTo>
                  <a:cubicBezTo>
                    <a:pt x="110" y="125"/>
                    <a:pt x="109" y="125"/>
                    <a:pt x="109" y="125"/>
                  </a:cubicBezTo>
                  <a:close/>
                  <a:moveTo>
                    <a:pt x="141" y="91"/>
                  </a:moveTo>
                  <a:cubicBezTo>
                    <a:pt x="140" y="93"/>
                    <a:pt x="137" y="96"/>
                    <a:pt x="134" y="99"/>
                  </a:cubicBezTo>
                  <a:cubicBezTo>
                    <a:pt x="129" y="105"/>
                    <a:pt x="120" y="113"/>
                    <a:pt x="115" y="118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72" y="65"/>
                    <a:pt x="80" y="56"/>
                    <a:pt x="86" y="51"/>
                  </a:cubicBezTo>
                  <a:cubicBezTo>
                    <a:pt x="89" y="48"/>
                    <a:pt x="92" y="45"/>
                    <a:pt x="94" y="44"/>
                  </a:cubicBezTo>
                  <a:cubicBezTo>
                    <a:pt x="116" y="21"/>
                    <a:pt x="160" y="8"/>
                    <a:pt x="177" y="8"/>
                  </a:cubicBezTo>
                  <a:cubicBezTo>
                    <a:pt x="177" y="22"/>
                    <a:pt x="165" y="68"/>
                    <a:pt x="141" y="91"/>
                  </a:cubicBezTo>
                  <a:close/>
                  <a:moveTo>
                    <a:pt x="88" y="67"/>
                  </a:moveTo>
                  <a:cubicBezTo>
                    <a:pt x="86" y="67"/>
                    <a:pt x="84" y="69"/>
                    <a:pt x="84" y="72"/>
                  </a:cubicBezTo>
                  <a:cubicBezTo>
                    <a:pt x="84" y="74"/>
                    <a:pt x="86" y="76"/>
                    <a:pt x="88" y="76"/>
                  </a:cubicBezTo>
                  <a:cubicBezTo>
                    <a:pt x="90" y="76"/>
                    <a:pt x="92" y="74"/>
                    <a:pt x="92" y="72"/>
                  </a:cubicBezTo>
                  <a:cubicBezTo>
                    <a:pt x="92" y="69"/>
                    <a:pt x="90" y="67"/>
                    <a:pt x="88" y="67"/>
                  </a:cubicBezTo>
                  <a:close/>
                  <a:moveTo>
                    <a:pt x="139" y="59"/>
                  </a:moveTo>
                  <a:cubicBezTo>
                    <a:pt x="146" y="59"/>
                    <a:pt x="151" y="53"/>
                    <a:pt x="151" y="46"/>
                  </a:cubicBezTo>
                  <a:cubicBezTo>
                    <a:pt x="151" y="39"/>
                    <a:pt x="146" y="34"/>
                    <a:pt x="139" y="34"/>
                  </a:cubicBezTo>
                  <a:cubicBezTo>
                    <a:pt x="132" y="34"/>
                    <a:pt x="126" y="39"/>
                    <a:pt x="126" y="46"/>
                  </a:cubicBezTo>
                  <a:cubicBezTo>
                    <a:pt x="126" y="53"/>
                    <a:pt x="132" y="59"/>
                    <a:pt x="139" y="59"/>
                  </a:cubicBezTo>
                  <a:close/>
                  <a:moveTo>
                    <a:pt x="139" y="42"/>
                  </a:moveTo>
                  <a:cubicBezTo>
                    <a:pt x="141" y="42"/>
                    <a:pt x="143" y="44"/>
                    <a:pt x="143" y="46"/>
                  </a:cubicBezTo>
                  <a:cubicBezTo>
                    <a:pt x="143" y="49"/>
                    <a:pt x="141" y="50"/>
                    <a:pt x="139" y="50"/>
                  </a:cubicBezTo>
                  <a:cubicBezTo>
                    <a:pt x="136" y="50"/>
                    <a:pt x="135" y="49"/>
                    <a:pt x="135" y="46"/>
                  </a:cubicBezTo>
                  <a:cubicBezTo>
                    <a:pt x="135" y="44"/>
                    <a:pt x="136" y="42"/>
                    <a:pt x="139" y="42"/>
                  </a:cubicBezTo>
                  <a:close/>
                  <a:moveTo>
                    <a:pt x="101" y="88"/>
                  </a:moveTo>
                  <a:cubicBezTo>
                    <a:pt x="103" y="88"/>
                    <a:pt x="105" y="87"/>
                    <a:pt x="105" y="84"/>
                  </a:cubicBezTo>
                  <a:cubicBezTo>
                    <a:pt x="105" y="82"/>
                    <a:pt x="103" y="80"/>
                    <a:pt x="101" y="80"/>
                  </a:cubicBezTo>
                  <a:cubicBezTo>
                    <a:pt x="98" y="80"/>
                    <a:pt x="97" y="82"/>
                    <a:pt x="97" y="84"/>
                  </a:cubicBezTo>
                  <a:cubicBezTo>
                    <a:pt x="97" y="87"/>
                    <a:pt x="98" y="88"/>
                    <a:pt x="101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>
                <a:latin typeface="Tahoma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A61DEF-C121-0F4D-8767-70533B82BF65}"/>
              </a:ext>
            </a:extLst>
          </p:cNvPr>
          <p:cNvGrpSpPr/>
          <p:nvPr/>
        </p:nvGrpSpPr>
        <p:grpSpPr>
          <a:xfrm>
            <a:off x="1588608" y="2087275"/>
            <a:ext cx="1494379" cy="1494379"/>
            <a:chOff x="1588608" y="1871375"/>
            <a:chExt cx="1494379" cy="149437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AACAD6D-594D-CB41-B79B-640D4A6B653E}"/>
                </a:ext>
              </a:extLst>
            </p:cNvPr>
            <p:cNvSpPr/>
            <p:nvPr/>
          </p:nvSpPr>
          <p:spPr>
            <a:xfrm>
              <a:off x="1588608" y="1871375"/>
              <a:ext cx="1494379" cy="1494379"/>
            </a:xfrm>
            <a:prstGeom prst="ellipse">
              <a:avLst/>
            </a:prstGeom>
            <a:gradFill flip="none" rotWithShape="1">
              <a:gsLst>
                <a:gs pos="0">
                  <a:srgbClr val="00B2A9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333690A-1936-BF47-B2A3-A4264E3A1191}"/>
                </a:ext>
              </a:extLst>
            </p:cNvPr>
            <p:cNvGrpSpPr/>
            <p:nvPr/>
          </p:nvGrpSpPr>
          <p:grpSpPr>
            <a:xfrm>
              <a:off x="1977255" y="2259066"/>
              <a:ext cx="717087" cy="718999"/>
              <a:chOff x="9658350" y="1230313"/>
              <a:chExt cx="704850" cy="706438"/>
            </a:xfrm>
            <a:solidFill>
              <a:schemeClr val="bg1"/>
            </a:solidFill>
          </p:grpSpPr>
          <p:sp>
            <p:nvSpPr>
              <p:cNvPr id="19" name="Freeform 140">
                <a:extLst>
                  <a:ext uri="{FF2B5EF4-FFF2-40B4-BE49-F238E27FC236}">
                    <a16:creationId xmlns:a16="http://schemas.microsoft.com/office/drawing/2014/main" id="{7B9635CE-9BBC-374F-B336-A3979591A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37775" y="1304926"/>
                <a:ext cx="131763" cy="30163"/>
              </a:xfrm>
              <a:custGeom>
                <a:avLst/>
                <a:gdLst>
                  <a:gd name="T0" fmla="*/ 31 w 35"/>
                  <a:gd name="T1" fmla="*/ 8 h 8"/>
                  <a:gd name="T2" fmla="*/ 4 w 35"/>
                  <a:gd name="T3" fmla="*/ 8 h 8"/>
                  <a:gd name="T4" fmla="*/ 0 w 35"/>
                  <a:gd name="T5" fmla="*/ 4 h 8"/>
                  <a:gd name="T6" fmla="*/ 4 w 35"/>
                  <a:gd name="T7" fmla="*/ 0 h 8"/>
                  <a:gd name="T8" fmla="*/ 31 w 35"/>
                  <a:gd name="T9" fmla="*/ 0 h 8"/>
                  <a:gd name="T10" fmla="*/ 35 w 35"/>
                  <a:gd name="T11" fmla="*/ 4 h 8"/>
                  <a:gd name="T12" fmla="*/ 31 w 35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8">
                    <a:moveTo>
                      <a:pt x="31" y="8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3" y="0"/>
                      <a:pt x="35" y="2"/>
                      <a:pt x="35" y="4"/>
                    </a:cubicBezTo>
                    <a:cubicBezTo>
                      <a:pt x="35" y="6"/>
                      <a:pt x="33" y="8"/>
                      <a:pt x="31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20" name="Freeform 141">
                <a:extLst>
                  <a:ext uri="{FF2B5EF4-FFF2-40B4-BE49-F238E27FC236}">
                    <a16:creationId xmlns:a16="http://schemas.microsoft.com/office/drawing/2014/main" id="{650CACCA-2ECE-484B-8F98-960A024B24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58350" y="1230313"/>
                <a:ext cx="704850" cy="706438"/>
              </a:xfrm>
              <a:custGeom>
                <a:avLst/>
                <a:gdLst>
                  <a:gd name="T0" fmla="*/ 184 w 188"/>
                  <a:gd name="T1" fmla="*/ 188 h 188"/>
                  <a:gd name="T2" fmla="*/ 4 w 188"/>
                  <a:gd name="T3" fmla="*/ 188 h 188"/>
                  <a:gd name="T4" fmla="*/ 0 w 188"/>
                  <a:gd name="T5" fmla="*/ 184 h 188"/>
                  <a:gd name="T6" fmla="*/ 0 w 188"/>
                  <a:gd name="T7" fmla="*/ 4 h 188"/>
                  <a:gd name="T8" fmla="*/ 4 w 188"/>
                  <a:gd name="T9" fmla="*/ 0 h 188"/>
                  <a:gd name="T10" fmla="*/ 184 w 188"/>
                  <a:gd name="T11" fmla="*/ 0 h 188"/>
                  <a:gd name="T12" fmla="*/ 188 w 188"/>
                  <a:gd name="T13" fmla="*/ 4 h 188"/>
                  <a:gd name="T14" fmla="*/ 188 w 188"/>
                  <a:gd name="T15" fmla="*/ 184 h 188"/>
                  <a:gd name="T16" fmla="*/ 184 w 188"/>
                  <a:gd name="T17" fmla="*/ 188 h 188"/>
                  <a:gd name="T18" fmla="*/ 8 w 188"/>
                  <a:gd name="T19" fmla="*/ 180 h 188"/>
                  <a:gd name="T20" fmla="*/ 180 w 188"/>
                  <a:gd name="T21" fmla="*/ 180 h 188"/>
                  <a:gd name="T22" fmla="*/ 180 w 188"/>
                  <a:gd name="T23" fmla="*/ 8 h 188"/>
                  <a:gd name="T24" fmla="*/ 8 w 188"/>
                  <a:gd name="T25" fmla="*/ 8 h 188"/>
                  <a:gd name="T26" fmla="*/ 8 w 188"/>
                  <a:gd name="T27" fmla="*/ 18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8" h="188">
                    <a:moveTo>
                      <a:pt x="184" y="188"/>
                    </a:moveTo>
                    <a:cubicBezTo>
                      <a:pt x="4" y="188"/>
                      <a:pt x="4" y="188"/>
                      <a:pt x="4" y="188"/>
                    </a:cubicBezTo>
                    <a:cubicBezTo>
                      <a:pt x="2" y="188"/>
                      <a:pt x="0" y="186"/>
                      <a:pt x="0" y="18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6" y="0"/>
                      <a:pt x="188" y="2"/>
                      <a:pt x="188" y="4"/>
                    </a:cubicBezTo>
                    <a:cubicBezTo>
                      <a:pt x="188" y="184"/>
                      <a:pt x="188" y="184"/>
                      <a:pt x="188" y="184"/>
                    </a:cubicBezTo>
                    <a:cubicBezTo>
                      <a:pt x="188" y="186"/>
                      <a:pt x="186" y="188"/>
                      <a:pt x="184" y="188"/>
                    </a:cubicBezTo>
                    <a:moveTo>
                      <a:pt x="8" y="180"/>
                    </a:moveTo>
                    <a:cubicBezTo>
                      <a:pt x="180" y="180"/>
                      <a:pt x="180" y="180"/>
                      <a:pt x="180" y="180"/>
                    </a:cubicBezTo>
                    <a:cubicBezTo>
                      <a:pt x="180" y="8"/>
                      <a:pt x="180" y="8"/>
                      <a:pt x="180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1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21" name="Freeform 142">
                <a:extLst>
                  <a:ext uri="{FF2B5EF4-FFF2-40B4-BE49-F238E27FC236}">
                    <a16:creationId xmlns:a16="http://schemas.microsoft.com/office/drawing/2014/main" id="{8B1D913B-E78A-A747-83EC-ACE68D1345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55188" y="1395413"/>
                <a:ext cx="514350" cy="458788"/>
              </a:xfrm>
              <a:custGeom>
                <a:avLst/>
                <a:gdLst>
                  <a:gd name="T0" fmla="*/ 133 w 137"/>
                  <a:gd name="T1" fmla="*/ 122 h 122"/>
                  <a:gd name="T2" fmla="*/ 4 w 137"/>
                  <a:gd name="T3" fmla="*/ 122 h 122"/>
                  <a:gd name="T4" fmla="*/ 0 w 137"/>
                  <a:gd name="T5" fmla="*/ 118 h 122"/>
                  <a:gd name="T6" fmla="*/ 0 w 137"/>
                  <a:gd name="T7" fmla="*/ 4 h 122"/>
                  <a:gd name="T8" fmla="*/ 4 w 137"/>
                  <a:gd name="T9" fmla="*/ 0 h 122"/>
                  <a:gd name="T10" fmla="*/ 133 w 137"/>
                  <a:gd name="T11" fmla="*/ 0 h 122"/>
                  <a:gd name="T12" fmla="*/ 137 w 137"/>
                  <a:gd name="T13" fmla="*/ 4 h 122"/>
                  <a:gd name="T14" fmla="*/ 137 w 137"/>
                  <a:gd name="T15" fmla="*/ 118 h 122"/>
                  <a:gd name="T16" fmla="*/ 133 w 137"/>
                  <a:gd name="T17" fmla="*/ 122 h 122"/>
                  <a:gd name="T18" fmla="*/ 8 w 137"/>
                  <a:gd name="T19" fmla="*/ 114 h 122"/>
                  <a:gd name="T20" fmla="*/ 129 w 137"/>
                  <a:gd name="T21" fmla="*/ 114 h 122"/>
                  <a:gd name="T22" fmla="*/ 129 w 137"/>
                  <a:gd name="T23" fmla="*/ 8 h 122"/>
                  <a:gd name="T24" fmla="*/ 8 w 137"/>
                  <a:gd name="T25" fmla="*/ 8 h 122"/>
                  <a:gd name="T26" fmla="*/ 8 w 137"/>
                  <a:gd name="T27" fmla="*/ 11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7" h="122">
                    <a:moveTo>
                      <a:pt x="133" y="122"/>
                    </a:moveTo>
                    <a:cubicBezTo>
                      <a:pt x="4" y="122"/>
                      <a:pt x="4" y="122"/>
                      <a:pt x="4" y="122"/>
                    </a:cubicBezTo>
                    <a:cubicBezTo>
                      <a:pt x="2" y="122"/>
                      <a:pt x="0" y="120"/>
                      <a:pt x="0" y="11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35" y="0"/>
                      <a:pt x="137" y="1"/>
                      <a:pt x="137" y="4"/>
                    </a:cubicBezTo>
                    <a:cubicBezTo>
                      <a:pt x="137" y="118"/>
                      <a:pt x="137" y="118"/>
                      <a:pt x="137" y="118"/>
                    </a:cubicBezTo>
                    <a:cubicBezTo>
                      <a:pt x="137" y="120"/>
                      <a:pt x="135" y="122"/>
                      <a:pt x="133" y="122"/>
                    </a:cubicBezTo>
                    <a:moveTo>
                      <a:pt x="8" y="114"/>
                    </a:move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8" y="8"/>
                      <a:pt x="8" y="8"/>
                      <a:pt x="8" y="8"/>
                    </a:cubicBezTo>
                    <a:lnTo>
                      <a:pt x="8" y="1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22" name="Freeform 143">
                <a:extLst>
                  <a:ext uri="{FF2B5EF4-FFF2-40B4-BE49-F238E27FC236}">
                    <a16:creationId xmlns:a16="http://schemas.microsoft.com/office/drawing/2014/main" id="{09FDF1C3-07E3-C04D-84C3-746BF8456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7738" y="1447801"/>
                <a:ext cx="346075" cy="350838"/>
              </a:xfrm>
              <a:custGeom>
                <a:avLst/>
                <a:gdLst>
                  <a:gd name="T0" fmla="*/ 46 w 92"/>
                  <a:gd name="T1" fmla="*/ 93 h 93"/>
                  <a:gd name="T2" fmla="*/ 0 w 92"/>
                  <a:gd name="T3" fmla="*/ 47 h 93"/>
                  <a:gd name="T4" fmla="*/ 4 w 92"/>
                  <a:gd name="T5" fmla="*/ 43 h 93"/>
                  <a:gd name="T6" fmla="*/ 8 w 92"/>
                  <a:gd name="T7" fmla="*/ 47 h 93"/>
                  <a:gd name="T8" fmla="*/ 46 w 92"/>
                  <a:gd name="T9" fmla="*/ 85 h 93"/>
                  <a:gd name="T10" fmla="*/ 84 w 92"/>
                  <a:gd name="T11" fmla="*/ 47 h 93"/>
                  <a:gd name="T12" fmla="*/ 46 w 92"/>
                  <a:gd name="T13" fmla="*/ 8 h 93"/>
                  <a:gd name="T14" fmla="*/ 15 w 92"/>
                  <a:gd name="T15" fmla="*/ 24 h 93"/>
                  <a:gd name="T16" fmla="*/ 10 w 92"/>
                  <a:gd name="T17" fmla="*/ 25 h 93"/>
                  <a:gd name="T18" fmla="*/ 9 w 92"/>
                  <a:gd name="T19" fmla="*/ 19 h 93"/>
                  <a:gd name="T20" fmla="*/ 46 w 92"/>
                  <a:gd name="T21" fmla="*/ 0 h 93"/>
                  <a:gd name="T22" fmla="*/ 92 w 92"/>
                  <a:gd name="T23" fmla="*/ 47 h 93"/>
                  <a:gd name="T24" fmla="*/ 46 w 92"/>
                  <a:gd name="T25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2" h="93">
                    <a:moveTo>
                      <a:pt x="46" y="93"/>
                    </a:moveTo>
                    <a:cubicBezTo>
                      <a:pt x="21" y="93"/>
                      <a:pt x="0" y="72"/>
                      <a:pt x="0" y="47"/>
                    </a:cubicBezTo>
                    <a:cubicBezTo>
                      <a:pt x="0" y="44"/>
                      <a:pt x="2" y="43"/>
                      <a:pt x="4" y="43"/>
                    </a:cubicBezTo>
                    <a:cubicBezTo>
                      <a:pt x="6" y="43"/>
                      <a:pt x="8" y="44"/>
                      <a:pt x="8" y="47"/>
                    </a:cubicBezTo>
                    <a:cubicBezTo>
                      <a:pt x="8" y="68"/>
                      <a:pt x="25" y="85"/>
                      <a:pt x="46" y="85"/>
                    </a:cubicBezTo>
                    <a:cubicBezTo>
                      <a:pt x="67" y="85"/>
                      <a:pt x="84" y="68"/>
                      <a:pt x="84" y="47"/>
                    </a:cubicBezTo>
                    <a:cubicBezTo>
                      <a:pt x="84" y="26"/>
                      <a:pt x="67" y="8"/>
                      <a:pt x="46" y="8"/>
                    </a:cubicBezTo>
                    <a:cubicBezTo>
                      <a:pt x="34" y="8"/>
                      <a:pt x="23" y="14"/>
                      <a:pt x="15" y="24"/>
                    </a:cubicBezTo>
                    <a:cubicBezTo>
                      <a:pt x="14" y="26"/>
                      <a:pt x="12" y="26"/>
                      <a:pt x="10" y="25"/>
                    </a:cubicBezTo>
                    <a:cubicBezTo>
                      <a:pt x="8" y="24"/>
                      <a:pt x="8" y="21"/>
                      <a:pt x="9" y="19"/>
                    </a:cubicBezTo>
                    <a:cubicBezTo>
                      <a:pt x="18" y="8"/>
                      <a:pt x="32" y="0"/>
                      <a:pt x="46" y="0"/>
                    </a:cubicBezTo>
                    <a:cubicBezTo>
                      <a:pt x="72" y="0"/>
                      <a:pt x="92" y="21"/>
                      <a:pt x="92" y="47"/>
                    </a:cubicBezTo>
                    <a:cubicBezTo>
                      <a:pt x="92" y="72"/>
                      <a:pt x="72" y="93"/>
                      <a:pt x="46" y="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/>
              </a:p>
            </p:txBody>
          </p:sp>
          <p:sp>
            <p:nvSpPr>
              <p:cNvPr id="23" name="Freeform 144">
                <a:extLst>
                  <a:ext uri="{FF2B5EF4-FFF2-40B4-BE49-F238E27FC236}">
                    <a16:creationId xmlns:a16="http://schemas.microsoft.com/office/drawing/2014/main" id="{0EFAB5B7-7AEB-764A-B222-D993142589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64725" y="1463676"/>
                <a:ext cx="82550" cy="82550"/>
              </a:xfrm>
              <a:custGeom>
                <a:avLst/>
                <a:gdLst>
                  <a:gd name="T0" fmla="*/ 18 w 22"/>
                  <a:gd name="T1" fmla="*/ 22 h 22"/>
                  <a:gd name="T2" fmla="*/ 4 w 22"/>
                  <a:gd name="T3" fmla="*/ 22 h 22"/>
                  <a:gd name="T4" fmla="*/ 0 w 22"/>
                  <a:gd name="T5" fmla="*/ 18 h 22"/>
                  <a:gd name="T6" fmla="*/ 0 w 22"/>
                  <a:gd name="T7" fmla="*/ 4 h 22"/>
                  <a:gd name="T8" fmla="*/ 4 w 22"/>
                  <a:gd name="T9" fmla="*/ 0 h 22"/>
                  <a:gd name="T10" fmla="*/ 8 w 22"/>
                  <a:gd name="T11" fmla="*/ 4 h 22"/>
                  <a:gd name="T12" fmla="*/ 8 w 22"/>
                  <a:gd name="T13" fmla="*/ 14 h 22"/>
                  <a:gd name="T14" fmla="*/ 18 w 22"/>
                  <a:gd name="T15" fmla="*/ 14 h 22"/>
                  <a:gd name="T16" fmla="*/ 22 w 22"/>
                  <a:gd name="T17" fmla="*/ 18 h 22"/>
                  <a:gd name="T18" fmla="*/ 18 w 22"/>
                  <a:gd name="T1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8" y="22"/>
                    </a:moveTo>
                    <a:cubicBezTo>
                      <a:pt x="4" y="22"/>
                      <a:pt x="4" y="22"/>
                      <a:pt x="4" y="22"/>
                    </a:cubicBezTo>
                    <a:cubicBezTo>
                      <a:pt x="2" y="22"/>
                      <a:pt x="0" y="20"/>
                      <a:pt x="0" y="1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20" y="14"/>
                      <a:pt x="22" y="16"/>
                      <a:pt x="22" y="18"/>
                    </a:cubicBezTo>
                    <a:cubicBezTo>
                      <a:pt x="22" y="20"/>
                      <a:pt x="20" y="22"/>
                      <a:pt x="18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80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F4341B1-2747-264D-8387-855EEE3D0EE5}"/>
              </a:ext>
            </a:extLst>
          </p:cNvPr>
          <p:cNvGrpSpPr/>
          <p:nvPr/>
        </p:nvGrpSpPr>
        <p:grpSpPr>
          <a:xfrm>
            <a:off x="9369036" y="2087275"/>
            <a:ext cx="1494379" cy="1494379"/>
            <a:chOff x="5569409" y="1871375"/>
            <a:chExt cx="1494379" cy="1494379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496EFEB-090D-0543-AE7A-8275711BB1DD}"/>
                </a:ext>
              </a:extLst>
            </p:cNvPr>
            <p:cNvSpPr/>
            <p:nvPr/>
          </p:nvSpPr>
          <p:spPr>
            <a:xfrm>
              <a:off x="5569409" y="1871375"/>
              <a:ext cx="1494379" cy="1494379"/>
            </a:xfrm>
            <a:prstGeom prst="ellipse">
              <a:avLst/>
            </a:prstGeom>
            <a:gradFill flip="none" rotWithShape="1">
              <a:gsLst>
                <a:gs pos="0">
                  <a:srgbClr val="00B2A9"/>
                </a:gs>
                <a:gs pos="100000">
                  <a:schemeClr val="accent2">
                    <a:lumMod val="7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6" name="Freeform 129">
              <a:extLst>
                <a:ext uri="{FF2B5EF4-FFF2-40B4-BE49-F238E27FC236}">
                  <a16:creationId xmlns:a16="http://schemas.microsoft.com/office/drawing/2014/main" id="{D47399CC-D677-4F47-8576-C1B3A1179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0839" y="2252804"/>
              <a:ext cx="731520" cy="731520"/>
            </a:xfrm>
            <a:custGeom>
              <a:avLst/>
              <a:gdLst>
                <a:gd name="T0" fmla="*/ 162 w 185"/>
                <a:gd name="T1" fmla="*/ 52 h 185"/>
                <a:gd name="T2" fmla="*/ 149 w 185"/>
                <a:gd name="T3" fmla="*/ 18 h 185"/>
                <a:gd name="T4" fmla="*/ 133 w 185"/>
                <a:gd name="T5" fmla="*/ 23 h 185"/>
                <a:gd name="T6" fmla="*/ 105 w 185"/>
                <a:gd name="T7" fmla="*/ 0 h 185"/>
                <a:gd name="T8" fmla="*/ 72 w 185"/>
                <a:gd name="T9" fmla="*/ 15 h 185"/>
                <a:gd name="T10" fmla="*/ 40 w 185"/>
                <a:gd name="T11" fmla="*/ 17 h 185"/>
                <a:gd name="T12" fmla="*/ 18 w 185"/>
                <a:gd name="T13" fmla="*/ 44 h 185"/>
                <a:gd name="T14" fmla="*/ 6 w 185"/>
                <a:gd name="T15" fmla="*/ 74 h 185"/>
                <a:gd name="T16" fmla="*/ 6 w 185"/>
                <a:gd name="T17" fmla="*/ 111 h 185"/>
                <a:gd name="T18" fmla="*/ 18 w 185"/>
                <a:gd name="T19" fmla="*/ 141 h 185"/>
                <a:gd name="T20" fmla="*/ 39 w 185"/>
                <a:gd name="T21" fmla="*/ 168 h 185"/>
                <a:gd name="T22" fmla="*/ 72 w 185"/>
                <a:gd name="T23" fmla="*/ 170 h 185"/>
                <a:gd name="T24" fmla="*/ 105 w 185"/>
                <a:gd name="T25" fmla="*/ 185 h 185"/>
                <a:gd name="T26" fmla="*/ 133 w 185"/>
                <a:gd name="T27" fmla="*/ 162 h 185"/>
                <a:gd name="T28" fmla="*/ 149 w 185"/>
                <a:gd name="T29" fmla="*/ 167 h 185"/>
                <a:gd name="T30" fmla="*/ 162 w 185"/>
                <a:gd name="T31" fmla="*/ 133 h 185"/>
                <a:gd name="T32" fmla="*/ 185 w 185"/>
                <a:gd name="T33" fmla="*/ 105 h 185"/>
                <a:gd name="T34" fmla="*/ 177 w 185"/>
                <a:gd name="T35" fmla="*/ 103 h 185"/>
                <a:gd name="T36" fmla="*/ 162 w 185"/>
                <a:gd name="T37" fmla="*/ 111 h 185"/>
                <a:gd name="T38" fmla="*/ 160 w 185"/>
                <a:gd name="T39" fmla="*/ 145 h 185"/>
                <a:gd name="T40" fmla="*/ 137 w 185"/>
                <a:gd name="T41" fmla="*/ 155 h 185"/>
                <a:gd name="T42" fmla="*/ 111 w 185"/>
                <a:gd name="T43" fmla="*/ 162 h 185"/>
                <a:gd name="T44" fmla="*/ 103 w 185"/>
                <a:gd name="T45" fmla="*/ 177 h 185"/>
                <a:gd name="T46" fmla="*/ 74 w 185"/>
                <a:gd name="T47" fmla="*/ 162 h 185"/>
                <a:gd name="T48" fmla="*/ 48 w 185"/>
                <a:gd name="T49" fmla="*/ 155 h 185"/>
                <a:gd name="T50" fmla="*/ 26 w 185"/>
                <a:gd name="T51" fmla="*/ 145 h 185"/>
                <a:gd name="T52" fmla="*/ 23 w 185"/>
                <a:gd name="T53" fmla="*/ 111 h 185"/>
                <a:gd name="T54" fmla="*/ 8 w 185"/>
                <a:gd name="T55" fmla="*/ 103 h 185"/>
                <a:gd name="T56" fmla="*/ 23 w 185"/>
                <a:gd name="T57" fmla="*/ 74 h 185"/>
                <a:gd name="T58" fmla="*/ 26 w 185"/>
                <a:gd name="T59" fmla="*/ 40 h 185"/>
                <a:gd name="T60" fmla="*/ 48 w 185"/>
                <a:gd name="T61" fmla="*/ 30 h 185"/>
                <a:gd name="T62" fmla="*/ 74 w 185"/>
                <a:gd name="T63" fmla="*/ 23 h 185"/>
                <a:gd name="T64" fmla="*/ 103 w 185"/>
                <a:gd name="T65" fmla="*/ 8 h 185"/>
                <a:gd name="T66" fmla="*/ 111 w 185"/>
                <a:gd name="T67" fmla="*/ 23 h 185"/>
                <a:gd name="T68" fmla="*/ 137 w 185"/>
                <a:gd name="T69" fmla="*/ 30 h 185"/>
                <a:gd name="T70" fmla="*/ 160 w 185"/>
                <a:gd name="T71" fmla="*/ 40 h 185"/>
                <a:gd name="T72" fmla="*/ 162 w 185"/>
                <a:gd name="T73" fmla="*/ 74 h 185"/>
                <a:gd name="T74" fmla="*/ 177 w 185"/>
                <a:gd name="T75" fmla="*/ 103 h 185"/>
                <a:gd name="T76" fmla="*/ 93 w 185"/>
                <a:gd name="T77" fmla="*/ 143 h 185"/>
                <a:gd name="T78" fmla="*/ 93 w 185"/>
                <a:gd name="T79" fmla="*/ 50 h 185"/>
                <a:gd name="T80" fmla="*/ 93 w 185"/>
                <a:gd name="T81" fmla="*/ 76 h 185"/>
                <a:gd name="T82" fmla="*/ 93 w 185"/>
                <a:gd name="T83" fmla="*/ 50 h 185"/>
                <a:gd name="T84" fmla="*/ 54 w 185"/>
                <a:gd name="T85" fmla="*/ 76 h 185"/>
                <a:gd name="T86" fmla="*/ 88 w 185"/>
                <a:gd name="T87" fmla="*/ 109 h 185"/>
                <a:gd name="T88" fmla="*/ 93 w 185"/>
                <a:gd name="T89" fmla="*/ 84 h 185"/>
                <a:gd name="T90" fmla="*/ 84 w 185"/>
                <a:gd name="T91" fmla="*/ 93 h 185"/>
                <a:gd name="T92" fmla="*/ 97 w 185"/>
                <a:gd name="T93" fmla="*/ 109 h 185"/>
                <a:gd name="T94" fmla="*/ 131 w 185"/>
                <a:gd name="T95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5" h="185">
                  <a:moveTo>
                    <a:pt x="179" y="74"/>
                  </a:moveTo>
                  <a:cubicBezTo>
                    <a:pt x="170" y="72"/>
                    <a:pt x="170" y="72"/>
                    <a:pt x="170" y="72"/>
                  </a:cubicBezTo>
                  <a:cubicBezTo>
                    <a:pt x="168" y="65"/>
                    <a:pt x="166" y="58"/>
                    <a:pt x="162" y="52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2"/>
                    <a:pt x="169" y="38"/>
                    <a:pt x="167" y="36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7" y="17"/>
                    <a:pt x="146" y="17"/>
                  </a:cubicBezTo>
                  <a:cubicBezTo>
                    <a:pt x="144" y="17"/>
                    <a:pt x="142" y="17"/>
                    <a:pt x="141" y="18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27" y="19"/>
                    <a:pt x="120" y="17"/>
                    <a:pt x="113" y="1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0" y="3"/>
                    <a:pt x="108" y="0"/>
                    <a:pt x="105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5" y="3"/>
                    <a:pt x="74" y="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5" y="17"/>
                    <a:pt x="58" y="19"/>
                    <a:pt x="52" y="23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7"/>
                    <a:pt x="41" y="17"/>
                    <a:pt x="40" y="17"/>
                  </a:cubicBezTo>
                  <a:cubicBezTo>
                    <a:pt x="38" y="17"/>
                    <a:pt x="37" y="17"/>
                    <a:pt x="36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38"/>
                    <a:pt x="17" y="42"/>
                    <a:pt x="18" y="44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9" y="58"/>
                    <a:pt x="17" y="65"/>
                    <a:pt x="15" y="72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3" y="75"/>
                    <a:pt x="0" y="77"/>
                    <a:pt x="0" y="8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3" y="110"/>
                    <a:pt x="6" y="111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7" y="120"/>
                    <a:pt x="19" y="127"/>
                    <a:pt x="23" y="13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7" y="143"/>
                    <a:pt x="16" y="147"/>
                    <a:pt x="18" y="149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7" y="168"/>
                    <a:pt x="38" y="168"/>
                    <a:pt x="39" y="168"/>
                  </a:cubicBezTo>
                  <a:cubicBezTo>
                    <a:pt x="41" y="168"/>
                    <a:pt x="43" y="168"/>
                    <a:pt x="44" y="167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58" y="166"/>
                    <a:pt x="65" y="168"/>
                    <a:pt x="72" y="170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5" y="182"/>
                    <a:pt x="77" y="185"/>
                    <a:pt x="80" y="185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8" y="185"/>
                    <a:pt x="110" y="182"/>
                    <a:pt x="111" y="179"/>
                  </a:cubicBezTo>
                  <a:cubicBezTo>
                    <a:pt x="113" y="170"/>
                    <a:pt x="113" y="170"/>
                    <a:pt x="113" y="170"/>
                  </a:cubicBezTo>
                  <a:cubicBezTo>
                    <a:pt x="120" y="168"/>
                    <a:pt x="127" y="166"/>
                    <a:pt x="133" y="162"/>
                  </a:cubicBezTo>
                  <a:cubicBezTo>
                    <a:pt x="141" y="167"/>
                    <a:pt x="141" y="167"/>
                    <a:pt x="141" y="167"/>
                  </a:cubicBezTo>
                  <a:cubicBezTo>
                    <a:pt x="142" y="168"/>
                    <a:pt x="144" y="168"/>
                    <a:pt x="146" y="168"/>
                  </a:cubicBezTo>
                  <a:cubicBezTo>
                    <a:pt x="147" y="168"/>
                    <a:pt x="148" y="168"/>
                    <a:pt x="149" y="167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69" y="147"/>
                    <a:pt x="169" y="143"/>
                    <a:pt x="167" y="141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6" y="127"/>
                    <a:pt x="168" y="120"/>
                    <a:pt x="170" y="113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82" y="110"/>
                    <a:pt x="185" y="108"/>
                    <a:pt x="185" y="105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185" y="77"/>
                    <a:pt x="182" y="75"/>
                    <a:pt x="179" y="74"/>
                  </a:cubicBezTo>
                  <a:close/>
                  <a:moveTo>
                    <a:pt x="177" y="103"/>
                  </a:moveTo>
                  <a:cubicBezTo>
                    <a:pt x="177" y="103"/>
                    <a:pt x="177" y="103"/>
                    <a:pt x="177" y="103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5" y="106"/>
                    <a:pt x="163" y="108"/>
                    <a:pt x="162" y="111"/>
                  </a:cubicBezTo>
                  <a:cubicBezTo>
                    <a:pt x="161" y="117"/>
                    <a:pt x="158" y="123"/>
                    <a:pt x="155" y="129"/>
                  </a:cubicBezTo>
                  <a:cubicBezTo>
                    <a:pt x="153" y="131"/>
                    <a:pt x="153" y="134"/>
                    <a:pt x="155" y="137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4"/>
                    <a:pt x="134" y="154"/>
                    <a:pt x="133" y="154"/>
                  </a:cubicBezTo>
                  <a:cubicBezTo>
                    <a:pt x="131" y="154"/>
                    <a:pt x="130" y="154"/>
                    <a:pt x="129" y="155"/>
                  </a:cubicBezTo>
                  <a:cubicBezTo>
                    <a:pt x="123" y="158"/>
                    <a:pt x="117" y="160"/>
                    <a:pt x="111" y="162"/>
                  </a:cubicBezTo>
                  <a:cubicBezTo>
                    <a:pt x="108" y="163"/>
                    <a:pt x="106" y="165"/>
                    <a:pt x="105" y="168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79" y="165"/>
                    <a:pt x="77" y="163"/>
                    <a:pt x="74" y="162"/>
                  </a:cubicBezTo>
                  <a:cubicBezTo>
                    <a:pt x="68" y="160"/>
                    <a:pt x="62" y="158"/>
                    <a:pt x="57" y="155"/>
                  </a:cubicBezTo>
                  <a:cubicBezTo>
                    <a:pt x="55" y="154"/>
                    <a:pt x="54" y="154"/>
                    <a:pt x="52" y="154"/>
                  </a:cubicBezTo>
                  <a:cubicBezTo>
                    <a:pt x="51" y="154"/>
                    <a:pt x="49" y="154"/>
                    <a:pt x="48" y="155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2" y="134"/>
                    <a:pt x="32" y="131"/>
                    <a:pt x="30" y="129"/>
                  </a:cubicBezTo>
                  <a:cubicBezTo>
                    <a:pt x="27" y="123"/>
                    <a:pt x="25" y="117"/>
                    <a:pt x="23" y="111"/>
                  </a:cubicBezTo>
                  <a:cubicBezTo>
                    <a:pt x="22" y="108"/>
                    <a:pt x="20" y="106"/>
                    <a:pt x="17" y="105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20" y="79"/>
                    <a:pt x="22" y="77"/>
                    <a:pt x="23" y="74"/>
                  </a:cubicBezTo>
                  <a:cubicBezTo>
                    <a:pt x="25" y="68"/>
                    <a:pt x="27" y="62"/>
                    <a:pt x="30" y="57"/>
                  </a:cubicBezTo>
                  <a:cubicBezTo>
                    <a:pt x="32" y="54"/>
                    <a:pt x="32" y="51"/>
                    <a:pt x="30" y="4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1"/>
                    <a:pt x="51" y="31"/>
                    <a:pt x="52" y="31"/>
                  </a:cubicBezTo>
                  <a:cubicBezTo>
                    <a:pt x="54" y="31"/>
                    <a:pt x="55" y="31"/>
                    <a:pt x="57" y="30"/>
                  </a:cubicBezTo>
                  <a:cubicBezTo>
                    <a:pt x="62" y="27"/>
                    <a:pt x="68" y="25"/>
                    <a:pt x="74" y="23"/>
                  </a:cubicBezTo>
                  <a:cubicBezTo>
                    <a:pt x="77" y="22"/>
                    <a:pt x="79" y="20"/>
                    <a:pt x="80" y="17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6" y="20"/>
                    <a:pt x="108" y="22"/>
                    <a:pt x="111" y="23"/>
                  </a:cubicBezTo>
                  <a:cubicBezTo>
                    <a:pt x="117" y="25"/>
                    <a:pt x="123" y="27"/>
                    <a:pt x="129" y="30"/>
                  </a:cubicBezTo>
                  <a:cubicBezTo>
                    <a:pt x="130" y="31"/>
                    <a:pt x="131" y="31"/>
                    <a:pt x="133" y="31"/>
                  </a:cubicBezTo>
                  <a:cubicBezTo>
                    <a:pt x="134" y="31"/>
                    <a:pt x="136" y="31"/>
                    <a:pt x="137" y="30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3" y="51"/>
                    <a:pt x="153" y="54"/>
                    <a:pt x="155" y="57"/>
                  </a:cubicBezTo>
                  <a:cubicBezTo>
                    <a:pt x="158" y="62"/>
                    <a:pt x="161" y="68"/>
                    <a:pt x="162" y="74"/>
                  </a:cubicBezTo>
                  <a:cubicBezTo>
                    <a:pt x="163" y="77"/>
                    <a:pt x="165" y="79"/>
                    <a:pt x="168" y="80"/>
                  </a:cubicBezTo>
                  <a:cubicBezTo>
                    <a:pt x="177" y="82"/>
                    <a:pt x="177" y="82"/>
                    <a:pt x="177" y="82"/>
                  </a:cubicBezTo>
                  <a:lnTo>
                    <a:pt x="177" y="103"/>
                  </a:lnTo>
                  <a:close/>
                  <a:moveTo>
                    <a:pt x="93" y="42"/>
                  </a:moveTo>
                  <a:cubicBezTo>
                    <a:pt x="65" y="42"/>
                    <a:pt x="42" y="65"/>
                    <a:pt x="42" y="93"/>
                  </a:cubicBezTo>
                  <a:cubicBezTo>
                    <a:pt x="42" y="120"/>
                    <a:pt x="65" y="143"/>
                    <a:pt x="93" y="143"/>
                  </a:cubicBezTo>
                  <a:cubicBezTo>
                    <a:pt x="121" y="143"/>
                    <a:pt x="143" y="120"/>
                    <a:pt x="143" y="93"/>
                  </a:cubicBezTo>
                  <a:cubicBezTo>
                    <a:pt x="143" y="65"/>
                    <a:pt x="121" y="42"/>
                    <a:pt x="93" y="42"/>
                  </a:cubicBezTo>
                  <a:close/>
                  <a:moveTo>
                    <a:pt x="93" y="50"/>
                  </a:moveTo>
                  <a:cubicBezTo>
                    <a:pt x="107" y="50"/>
                    <a:pt x="120" y="58"/>
                    <a:pt x="127" y="68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2" y="78"/>
                    <a:pt x="97" y="76"/>
                    <a:pt x="93" y="76"/>
                  </a:cubicBezTo>
                  <a:cubicBezTo>
                    <a:pt x="88" y="76"/>
                    <a:pt x="83" y="78"/>
                    <a:pt x="80" y="8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6" y="58"/>
                    <a:pt x="78" y="50"/>
                    <a:pt x="93" y="50"/>
                  </a:cubicBezTo>
                  <a:close/>
                  <a:moveTo>
                    <a:pt x="88" y="135"/>
                  </a:moveTo>
                  <a:cubicBezTo>
                    <a:pt x="67" y="132"/>
                    <a:pt x="50" y="114"/>
                    <a:pt x="50" y="93"/>
                  </a:cubicBezTo>
                  <a:cubicBezTo>
                    <a:pt x="50" y="87"/>
                    <a:pt x="52" y="81"/>
                    <a:pt x="54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90"/>
                    <a:pt x="76" y="91"/>
                    <a:pt x="76" y="93"/>
                  </a:cubicBezTo>
                  <a:cubicBezTo>
                    <a:pt x="76" y="100"/>
                    <a:pt x="81" y="107"/>
                    <a:pt x="88" y="109"/>
                  </a:cubicBezTo>
                  <a:lnTo>
                    <a:pt x="88" y="135"/>
                  </a:lnTo>
                  <a:close/>
                  <a:moveTo>
                    <a:pt x="84" y="93"/>
                  </a:moveTo>
                  <a:cubicBezTo>
                    <a:pt x="84" y="88"/>
                    <a:pt x="88" y="84"/>
                    <a:pt x="93" y="84"/>
                  </a:cubicBezTo>
                  <a:cubicBezTo>
                    <a:pt x="97" y="84"/>
                    <a:pt x="101" y="88"/>
                    <a:pt x="101" y="93"/>
                  </a:cubicBezTo>
                  <a:cubicBezTo>
                    <a:pt x="101" y="97"/>
                    <a:pt x="97" y="101"/>
                    <a:pt x="93" y="101"/>
                  </a:cubicBezTo>
                  <a:cubicBezTo>
                    <a:pt x="88" y="101"/>
                    <a:pt x="84" y="97"/>
                    <a:pt x="84" y="93"/>
                  </a:cubicBezTo>
                  <a:close/>
                  <a:moveTo>
                    <a:pt x="135" y="93"/>
                  </a:moveTo>
                  <a:cubicBezTo>
                    <a:pt x="135" y="114"/>
                    <a:pt x="118" y="132"/>
                    <a:pt x="97" y="135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7"/>
                    <a:pt x="109" y="100"/>
                    <a:pt x="109" y="93"/>
                  </a:cubicBezTo>
                  <a:cubicBezTo>
                    <a:pt x="109" y="91"/>
                    <a:pt x="109" y="90"/>
                    <a:pt x="109" y="88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4" y="81"/>
                    <a:pt x="135" y="87"/>
                    <a:pt x="135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38571" tIns="19285" rIns="38571" bIns="19285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>
                <a:latin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668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B88B25B-FDAA-9849-8075-4DE13C5C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Rubrik to Protect Management Domain</a:t>
            </a:r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3848B683-2EA0-C24B-AAB6-D0D73627260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001749" y="2313531"/>
            <a:ext cx="4717810" cy="372179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Apply an SLA Domain to protect your critical management components: </a:t>
            </a:r>
          </a:p>
          <a:p>
            <a:r>
              <a:rPr lang="en-US" sz="2000" dirty="0"/>
              <a:t>SDDC Manager</a:t>
            </a:r>
          </a:p>
          <a:p>
            <a:pPr lvl="1"/>
            <a:r>
              <a:rPr lang="en-US" sz="1600" dirty="0"/>
              <a:t>It is recommended to export SDDC configurations as part of your protection strategy</a:t>
            </a:r>
          </a:p>
          <a:p>
            <a:r>
              <a:rPr lang="en-US" sz="2000" dirty="0"/>
              <a:t>vCenter Server</a:t>
            </a:r>
          </a:p>
          <a:p>
            <a:r>
              <a:rPr lang="en-US" sz="2000" dirty="0"/>
              <a:t>NSX Manager</a:t>
            </a:r>
          </a:p>
          <a:p>
            <a:pPr lvl="1"/>
            <a:r>
              <a:rPr lang="en-US" sz="1600" dirty="0"/>
              <a:t>Protected by SDDC Manager, which is in turn protected by Rubrik</a:t>
            </a:r>
          </a:p>
          <a:p>
            <a:r>
              <a:rPr lang="en-US" sz="2000" dirty="0"/>
              <a:t>vRealize Log Insight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84C6198D-F98A-144F-8B18-97F44B5CA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Ensure recovery of Management Domain components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DC7DC0-146A-EC42-878C-7C6EC4ACADA3}"/>
              </a:ext>
            </a:extLst>
          </p:cNvPr>
          <p:cNvSpPr/>
          <p:nvPr/>
        </p:nvSpPr>
        <p:spPr>
          <a:xfrm>
            <a:off x="3987517" y="355751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C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FFA2D8-8311-1C4E-BF52-95FF43A26197}"/>
              </a:ext>
            </a:extLst>
          </p:cNvPr>
          <p:cNvSpPr/>
          <p:nvPr/>
        </p:nvSpPr>
        <p:spPr>
          <a:xfrm>
            <a:off x="3987517" y="355751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CA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9123AA9-2597-1B48-8726-FA4283AE2F5E}"/>
              </a:ext>
            </a:extLst>
          </p:cNvPr>
          <p:cNvGrpSpPr>
            <a:grpSpLocks noChangeAspect="1"/>
          </p:cNvGrpSpPr>
          <p:nvPr/>
        </p:nvGrpSpPr>
        <p:grpSpPr>
          <a:xfrm>
            <a:off x="1409464" y="2674187"/>
            <a:ext cx="502920" cy="399005"/>
            <a:chOff x="3873500" y="2844800"/>
            <a:chExt cx="2397125" cy="1901825"/>
          </a:xfrm>
        </p:grpSpPr>
        <p:sp>
          <p:nvSpPr>
            <p:cNvPr id="43" name="Freeform 1">
              <a:extLst>
                <a:ext uri="{FF2B5EF4-FFF2-40B4-BE49-F238E27FC236}">
                  <a16:creationId xmlns:a16="http://schemas.microsoft.com/office/drawing/2014/main" id="{27ABF8DB-89F2-5C41-A89E-5099D9E1AE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2844800"/>
              <a:ext cx="2397125" cy="1901825"/>
            </a:xfrm>
            <a:custGeom>
              <a:avLst/>
              <a:gdLst>
                <a:gd name="T0" fmla="*/ 6000 w 6657"/>
                <a:gd name="T1" fmla="*/ 0 h 5281"/>
                <a:gd name="T2" fmla="*/ 6000 w 6657"/>
                <a:gd name="T3" fmla="*/ 0 h 5281"/>
                <a:gd name="T4" fmla="*/ 626 w 6657"/>
                <a:gd name="T5" fmla="*/ 0 h 5281"/>
                <a:gd name="T6" fmla="*/ 0 w 6657"/>
                <a:gd name="T7" fmla="*/ 625 h 5281"/>
                <a:gd name="T8" fmla="*/ 0 w 6657"/>
                <a:gd name="T9" fmla="*/ 4655 h 5281"/>
                <a:gd name="T10" fmla="*/ 626 w 6657"/>
                <a:gd name="T11" fmla="*/ 5280 h 5281"/>
                <a:gd name="T12" fmla="*/ 6000 w 6657"/>
                <a:gd name="T13" fmla="*/ 5280 h 5281"/>
                <a:gd name="T14" fmla="*/ 6656 w 6657"/>
                <a:gd name="T15" fmla="*/ 4655 h 5281"/>
                <a:gd name="T16" fmla="*/ 6656 w 6657"/>
                <a:gd name="T17" fmla="*/ 625 h 5281"/>
                <a:gd name="T18" fmla="*/ 6000 w 6657"/>
                <a:gd name="T19" fmla="*/ 0 h 5281"/>
                <a:gd name="T20" fmla="*/ 626 w 6657"/>
                <a:gd name="T21" fmla="*/ 281 h 5281"/>
                <a:gd name="T22" fmla="*/ 626 w 6657"/>
                <a:gd name="T23" fmla="*/ 281 h 5281"/>
                <a:gd name="T24" fmla="*/ 6000 w 6657"/>
                <a:gd name="T25" fmla="*/ 281 h 5281"/>
                <a:gd name="T26" fmla="*/ 6375 w 6657"/>
                <a:gd name="T27" fmla="*/ 625 h 5281"/>
                <a:gd name="T28" fmla="*/ 6375 w 6657"/>
                <a:gd name="T29" fmla="*/ 1375 h 5281"/>
                <a:gd name="T30" fmla="*/ 251 w 6657"/>
                <a:gd name="T31" fmla="*/ 1375 h 5281"/>
                <a:gd name="T32" fmla="*/ 251 w 6657"/>
                <a:gd name="T33" fmla="*/ 625 h 5281"/>
                <a:gd name="T34" fmla="*/ 626 w 6657"/>
                <a:gd name="T35" fmla="*/ 281 h 5281"/>
                <a:gd name="T36" fmla="*/ 6375 w 6657"/>
                <a:gd name="T37" fmla="*/ 4655 h 5281"/>
                <a:gd name="T38" fmla="*/ 6375 w 6657"/>
                <a:gd name="T39" fmla="*/ 4655 h 5281"/>
                <a:gd name="T40" fmla="*/ 6000 w 6657"/>
                <a:gd name="T41" fmla="*/ 5030 h 5281"/>
                <a:gd name="T42" fmla="*/ 626 w 6657"/>
                <a:gd name="T43" fmla="*/ 5030 h 5281"/>
                <a:gd name="T44" fmla="*/ 282 w 6657"/>
                <a:gd name="T45" fmla="*/ 4655 h 5281"/>
                <a:gd name="T46" fmla="*/ 251 w 6657"/>
                <a:gd name="T47" fmla="*/ 1625 h 5281"/>
                <a:gd name="T48" fmla="*/ 6375 w 6657"/>
                <a:gd name="T49" fmla="*/ 1625 h 5281"/>
                <a:gd name="T50" fmla="*/ 6375 w 6657"/>
                <a:gd name="T51" fmla="*/ 4655 h 5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57" h="5281">
                  <a:moveTo>
                    <a:pt x="6000" y="0"/>
                  </a:moveTo>
                  <a:lnTo>
                    <a:pt x="6000" y="0"/>
                  </a:lnTo>
                  <a:cubicBezTo>
                    <a:pt x="626" y="0"/>
                    <a:pt x="626" y="0"/>
                    <a:pt x="626" y="0"/>
                  </a:cubicBezTo>
                  <a:cubicBezTo>
                    <a:pt x="282" y="0"/>
                    <a:pt x="0" y="281"/>
                    <a:pt x="0" y="625"/>
                  </a:cubicBezTo>
                  <a:cubicBezTo>
                    <a:pt x="0" y="4655"/>
                    <a:pt x="0" y="4655"/>
                    <a:pt x="0" y="4655"/>
                  </a:cubicBezTo>
                  <a:cubicBezTo>
                    <a:pt x="0" y="4999"/>
                    <a:pt x="282" y="5280"/>
                    <a:pt x="626" y="5280"/>
                  </a:cubicBezTo>
                  <a:cubicBezTo>
                    <a:pt x="6000" y="5280"/>
                    <a:pt x="6000" y="5280"/>
                    <a:pt x="6000" y="5280"/>
                  </a:cubicBezTo>
                  <a:cubicBezTo>
                    <a:pt x="6343" y="5280"/>
                    <a:pt x="6656" y="4999"/>
                    <a:pt x="6656" y="4655"/>
                  </a:cubicBezTo>
                  <a:cubicBezTo>
                    <a:pt x="6656" y="625"/>
                    <a:pt x="6656" y="625"/>
                    <a:pt x="6656" y="625"/>
                  </a:cubicBezTo>
                  <a:cubicBezTo>
                    <a:pt x="6656" y="281"/>
                    <a:pt x="6343" y="0"/>
                    <a:pt x="6000" y="0"/>
                  </a:cubicBezTo>
                  <a:close/>
                  <a:moveTo>
                    <a:pt x="626" y="281"/>
                  </a:moveTo>
                  <a:lnTo>
                    <a:pt x="626" y="281"/>
                  </a:lnTo>
                  <a:cubicBezTo>
                    <a:pt x="6000" y="281"/>
                    <a:pt x="6000" y="281"/>
                    <a:pt x="6000" y="281"/>
                  </a:cubicBezTo>
                  <a:cubicBezTo>
                    <a:pt x="6218" y="281"/>
                    <a:pt x="6375" y="437"/>
                    <a:pt x="6375" y="625"/>
                  </a:cubicBezTo>
                  <a:cubicBezTo>
                    <a:pt x="6375" y="1375"/>
                    <a:pt x="6375" y="1375"/>
                    <a:pt x="6375" y="1375"/>
                  </a:cubicBezTo>
                  <a:cubicBezTo>
                    <a:pt x="251" y="1375"/>
                    <a:pt x="251" y="1375"/>
                    <a:pt x="251" y="137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1" y="437"/>
                    <a:pt x="407" y="281"/>
                    <a:pt x="626" y="281"/>
                  </a:cubicBezTo>
                  <a:close/>
                  <a:moveTo>
                    <a:pt x="6375" y="4655"/>
                  </a:moveTo>
                  <a:lnTo>
                    <a:pt x="6375" y="4655"/>
                  </a:lnTo>
                  <a:cubicBezTo>
                    <a:pt x="6375" y="4874"/>
                    <a:pt x="6218" y="5030"/>
                    <a:pt x="6000" y="5030"/>
                  </a:cubicBezTo>
                  <a:cubicBezTo>
                    <a:pt x="626" y="5030"/>
                    <a:pt x="626" y="5030"/>
                    <a:pt x="626" y="5030"/>
                  </a:cubicBezTo>
                  <a:cubicBezTo>
                    <a:pt x="438" y="5030"/>
                    <a:pt x="282" y="4874"/>
                    <a:pt x="282" y="4655"/>
                  </a:cubicBezTo>
                  <a:cubicBezTo>
                    <a:pt x="251" y="1625"/>
                    <a:pt x="251" y="1625"/>
                    <a:pt x="251" y="1625"/>
                  </a:cubicBezTo>
                  <a:cubicBezTo>
                    <a:pt x="6375" y="1625"/>
                    <a:pt x="6375" y="1625"/>
                    <a:pt x="6375" y="1625"/>
                  </a:cubicBezTo>
                  <a:lnTo>
                    <a:pt x="6375" y="4655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Freeform 2">
              <a:extLst>
                <a:ext uri="{FF2B5EF4-FFF2-40B4-BE49-F238E27FC236}">
                  <a16:creationId xmlns:a16="http://schemas.microsoft.com/office/drawing/2014/main" id="{3CC02161-422B-1845-A043-619D2F702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075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56" y="0"/>
                    <a:pt x="0" y="125"/>
                    <a:pt x="0" y="281"/>
                  </a:cubicBezTo>
                  <a:cubicBezTo>
                    <a:pt x="0" y="438"/>
                    <a:pt x="156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79CB1AA0-6A2A-0C4D-8440-034EF4B445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3035300"/>
              <a:ext cx="192088" cy="203200"/>
            </a:xfrm>
            <a:custGeom>
              <a:avLst/>
              <a:gdLst>
                <a:gd name="T0" fmla="*/ 282 w 533"/>
                <a:gd name="T1" fmla="*/ 563 h 564"/>
                <a:gd name="T2" fmla="*/ 282 w 533"/>
                <a:gd name="T3" fmla="*/ 563 h 564"/>
                <a:gd name="T4" fmla="*/ 532 w 533"/>
                <a:gd name="T5" fmla="*/ 281 h 564"/>
                <a:gd name="T6" fmla="*/ 282 w 533"/>
                <a:gd name="T7" fmla="*/ 0 h 564"/>
                <a:gd name="T8" fmla="*/ 0 w 533"/>
                <a:gd name="T9" fmla="*/ 281 h 564"/>
                <a:gd name="T10" fmla="*/ 282 w 53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564">
                  <a:moveTo>
                    <a:pt x="282" y="563"/>
                  </a:moveTo>
                  <a:lnTo>
                    <a:pt x="282" y="563"/>
                  </a:lnTo>
                  <a:cubicBezTo>
                    <a:pt x="438" y="563"/>
                    <a:pt x="532" y="438"/>
                    <a:pt x="532" y="281"/>
                  </a:cubicBezTo>
                  <a:cubicBezTo>
                    <a:pt x="532" y="125"/>
                    <a:pt x="438" y="0"/>
                    <a:pt x="282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2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Freeform 4">
              <a:extLst>
                <a:ext uri="{FF2B5EF4-FFF2-40B4-BE49-F238E27FC236}">
                  <a16:creationId xmlns:a16="http://schemas.microsoft.com/office/drawing/2014/main" id="{113202C6-3720-144D-8F77-8240FC3BB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88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51398F0-C7C4-0D4D-B697-BCA4D85195B1}"/>
              </a:ext>
            </a:extLst>
          </p:cNvPr>
          <p:cNvSpPr txBox="1"/>
          <p:nvPr/>
        </p:nvSpPr>
        <p:spPr>
          <a:xfrm>
            <a:off x="1209678" y="3109506"/>
            <a:ext cx="902491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SDDC Manager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E755707-463C-9A4B-AE69-5572A6CB89EC}"/>
              </a:ext>
            </a:extLst>
          </p:cNvPr>
          <p:cNvGrpSpPr>
            <a:grpSpLocks noChangeAspect="1"/>
          </p:cNvGrpSpPr>
          <p:nvPr/>
        </p:nvGrpSpPr>
        <p:grpSpPr>
          <a:xfrm>
            <a:off x="5283315" y="2673615"/>
            <a:ext cx="502920" cy="399005"/>
            <a:chOff x="3873500" y="2844800"/>
            <a:chExt cx="2397125" cy="1901825"/>
          </a:xfrm>
        </p:grpSpPr>
        <p:sp>
          <p:nvSpPr>
            <p:cNvPr id="49" name="Freeform 1">
              <a:extLst>
                <a:ext uri="{FF2B5EF4-FFF2-40B4-BE49-F238E27FC236}">
                  <a16:creationId xmlns:a16="http://schemas.microsoft.com/office/drawing/2014/main" id="{C5D3D2D3-9628-1D4E-BA0C-08FBEA52B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2844800"/>
              <a:ext cx="2397125" cy="1901825"/>
            </a:xfrm>
            <a:custGeom>
              <a:avLst/>
              <a:gdLst>
                <a:gd name="T0" fmla="*/ 6000 w 6657"/>
                <a:gd name="T1" fmla="*/ 0 h 5281"/>
                <a:gd name="T2" fmla="*/ 6000 w 6657"/>
                <a:gd name="T3" fmla="*/ 0 h 5281"/>
                <a:gd name="T4" fmla="*/ 626 w 6657"/>
                <a:gd name="T5" fmla="*/ 0 h 5281"/>
                <a:gd name="T6" fmla="*/ 0 w 6657"/>
                <a:gd name="T7" fmla="*/ 625 h 5281"/>
                <a:gd name="T8" fmla="*/ 0 w 6657"/>
                <a:gd name="T9" fmla="*/ 4655 h 5281"/>
                <a:gd name="T10" fmla="*/ 626 w 6657"/>
                <a:gd name="T11" fmla="*/ 5280 h 5281"/>
                <a:gd name="T12" fmla="*/ 6000 w 6657"/>
                <a:gd name="T13" fmla="*/ 5280 h 5281"/>
                <a:gd name="T14" fmla="*/ 6656 w 6657"/>
                <a:gd name="T15" fmla="*/ 4655 h 5281"/>
                <a:gd name="T16" fmla="*/ 6656 w 6657"/>
                <a:gd name="T17" fmla="*/ 625 h 5281"/>
                <a:gd name="T18" fmla="*/ 6000 w 6657"/>
                <a:gd name="T19" fmla="*/ 0 h 5281"/>
                <a:gd name="T20" fmla="*/ 626 w 6657"/>
                <a:gd name="T21" fmla="*/ 281 h 5281"/>
                <a:gd name="T22" fmla="*/ 626 w 6657"/>
                <a:gd name="T23" fmla="*/ 281 h 5281"/>
                <a:gd name="T24" fmla="*/ 6000 w 6657"/>
                <a:gd name="T25" fmla="*/ 281 h 5281"/>
                <a:gd name="T26" fmla="*/ 6375 w 6657"/>
                <a:gd name="T27" fmla="*/ 625 h 5281"/>
                <a:gd name="T28" fmla="*/ 6375 w 6657"/>
                <a:gd name="T29" fmla="*/ 1375 h 5281"/>
                <a:gd name="T30" fmla="*/ 251 w 6657"/>
                <a:gd name="T31" fmla="*/ 1375 h 5281"/>
                <a:gd name="T32" fmla="*/ 251 w 6657"/>
                <a:gd name="T33" fmla="*/ 625 h 5281"/>
                <a:gd name="T34" fmla="*/ 626 w 6657"/>
                <a:gd name="T35" fmla="*/ 281 h 5281"/>
                <a:gd name="T36" fmla="*/ 6375 w 6657"/>
                <a:gd name="T37" fmla="*/ 4655 h 5281"/>
                <a:gd name="T38" fmla="*/ 6375 w 6657"/>
                <a:gd name="T39" fmla="*/ 4655 h 5281"/>
                <a:gd name="T40" fmla="*/ 6000 w 6657"/>
                <a:gd name="T41" fmla="*/ 5030 h 5281"/>
                <a:gd name="T42" fmla="*/ 626 w 6657"/>
                <a:gd name="T43" fmla="*/ 5030 h 5281"/>
                <a:gd name="T44" fmla="*/ 282 w 6657"/>
                <a:gd name="T45" fmla="*/ 4655 h 5281"/>
                <a:gd name="T46" fmla="*/ 251 w 6657"/>
                <a:gd name="T47" fmla="*/ 1625 h 5281"/>
                <a:gd name="T48" fmla="*/ 6375 w 6657"/>
                <a:gd name="T49" fmla="*/ 1625 h 5281"/>
                <a:gd name="T50" fmla="*/ 6375 w 6657"/>
                <a:gd name="T51" fmla="*/ 4655 h 5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57" h="5281">
                  <a:moveTo>
                    <a:pt x="6000" y="0"/>
                  </a:moveTo>
                  <a:lnTo>
                    <a:pt x="6000" y="0"/>
                  </a:lnTo>
                  <a:cubicBezTo>
                    <a:pt x="626" y="0"/>
                    <a:pt x="626" y="0"/>
                    <a:pt x="626" y="0"/>
                  </a:cubicBezTo>
                  <a:cubicBezTo>
                    <a:pt x="282" y="0"/>
                    <a:pt x="0" y="281"/>
                    <a:pt x="0" y="625"/>
                  </a:cubicBezTo>
                  <a:cubicBezTo>
                    <a:pt x="0" y="4655"/>
                    <a:pt x="0" y="4655"/>
                    <a:pt x="0" y="4655"/>
                  </a:cubicBezTo>
                  <a:cubicBezTo>
                    <a:pt x="0" y="4999"/>
                    <a:pt x="282" y="5280"/>
                    <a:pt x="626" y="5280"/>
                  </a:cubicBezTo>
                  <a:cubicBezTo>
                    <a:pt x="6000" y="5280"/>
                    <a:pt x="6000" y="5280"/>
                    <a:pt x="6000" y="5280"/>
                  </a:cubicBezTo>
                  <a:cubicBezTo>
                    <a:pt x="6343" y="5280"/>
                    <a:pt x="6656" y="4999"/>
                    <a:pt x="6656" y="4655"/>
                  </a:cubicBezTo>
                  <a:cubicBezTo>
                    <a:pt x="6656" y="625"/>
                    <a:pt x="6656" y="625"/>
                    <a:pt x="6656" y="625"/>
                  </a:cubicBezTo>
                  <a:cubicBezTo>
                    <a:pt x="6656" y="281"/>
                    <a:pt x="6343" y="0"/>
                    <a:pt x="6000" y="0"/>
                  </a:cubicBezTo>
                  <a:close/>
                  <a:moveTo>
                    <a:pt x="626" y="281"/>
                  </a:moveTo>
                  <a:lnTo>
                    <a:pt x="626" y="281"/>
                  </a:lnTo>
                  <a:cubicBezTo>
                    <a:pt x="6000" y="281"/>
                    <a:pt x="6000" y="281"/>
                    <a:pt x="6000" y="281"/>
                  </a:cubicBezTo>
                  <a:cubicBezTo>
                    <a:pt x="6218" y="281"/>
                    <a:pt x="6375" y="437"/>
                    <a:pt x="6375" y="625"/>
                  </a:cubicBezTo>
                  <a:cubicBezTo>
                    <a:pt x="6375" y="1375"/>
                    <a:pt x="6375" y="1375"/>
                    <a:pt x="6375" y="1375"/>
                  </a:cubicBezTo>
                  <a:cubicBezTo>
                    <a:pt x="251" y="1375"/>
                    <a:pt x="251" y="1375"/>
                    <a:pt x="251" y="137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1" y="437"/>
                    <a:pt x="407" y="281"/>
                    <a:pt x="626" y="281"/>
                  </a:cubicBezTo>
                  <a:close/>
                  <a:moveTo>
                    <a:pt x="6375" y="4655"/>
                  </a:moveTo>
                  <a:lnTo>
                    <a:pt x="6375" y="4655"/>
                  </a:lnTo>
                  <a:cubicBezTo>
                    <a:pt x="6375" y="4874"/>
                    <a:pt x="6218" y="5030"/>
                    <a:pt x="6000" y="5030"/>
                  </a:cubicBezTo>
                  <a:cubicBezTo>
                    <a:pt x="626" y="5030"/>
                    <a:pt x="626" y="5030"/>
                    <a:pt x="626" y="5030"/>
                  </a:cubicBezTo>
                  <a:cubicBezTo>
                    <a:pt x="438" y="5030"/>
                    <a:pt x="282" y="4874"/>
                    <a:pt x="282" y="4655"/>
                  </a:cubicBezTo>
                  <a:cubicBezTo>
                    <a:pt x="251" y="1625"/>
                    <a:pt x="251" y="1625"/>
                    <a:pt x="251" y="1625"/>
                  </a:cubicBezTo>
                  <a:cubicBezTo>
                    <a:pt x="6375" y="1625"/>
                    <a:pt x="6375" y="1625"/>
                    <a:pt x="6375" y="1625"/>
                  </a:cubicBezTo>
                  <a:lnTo>
                    <a:pt x="6375" y="4655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Freeform 2">
              <a:extLst>
                <a:ext uri="{FF2B5EF4-FFF2-40B4-BE49-F238E27FC236}">
                  <a16:creationId xmlns:a16="http://schemas.microsoft.com/office/drawing/2014/main" id="{04E4066F-2A5C-824C-8D42-9D5CA9EFA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075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56" y="0"/>
                    <a:pt x="0" y="125"/>
                    <a:pt x="0" y="281"/>
                  </a:cubicBezTo>
                  <a:cubicBezTo>
                    <a:pt x="0" y="438"/>
                    <a:pt x="156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Freeform 3">
              <a:extLst>
                <a:ext uri="{FF2B5EF4-FFF2-40B4-BE49-F238E27FC236}">
                  <a16:creationId xmlns:a16="http://schemas.microsoft.com/office/drawing/2014/main" id="{61557515-A066-B24C-BF89-C5AFA2177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3035300"/>
              <a:ext cx="192088" cy="203200"/>
            </a:xfrm>
            <a:custGeom>
              <a:avLst/>
              <a:gdLst>
                <a:gd name="T0" fmla="*/ 282 w 533"/>
                <a:gd name="T1" fmla="*/ 563 h 564"/>
                <a:gd name="T2" fmla="*/ 282 w 533"/>
                <a:gd name="T3" fmla="*/ 563 h 564"/>
                <a:gd name="T4" fmla="*/ 532 w 533"/>
                <a:gd name="T5" fmla="*/ 281 h 564"/>
                <a:gd name="T6" fmla="*/ 282 w 533"/>
                <a:gd name="T7" fmla="*/ 0 h 564"/>
                <a:gd name="T8" fmla="*/ 0 w 533"/>
                <a:gd name="T9" fmla="*/ 281 h 564"/>
                <a:gd name="T10" fmla="*/ 282 w 53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564">
                  <a:moveTo>
                    <a:pt x="282" y="563"/>
                  </a:moveTo>
                  <a:lnTo>
                    <a:pt x="282" y="563"/>
                  </a:lnTo>
                  <a:cubicBezTo>
                    <a:pt x="438" y="563"/>
                    <a:pt x="532" y="438"/>
                    <a:pt x="532" y="281"/>
                  </a:cubicBezTo>
                  <a:cubicBezTo>
                    <a:pt x="532" y="125"/>
                    <a:pt x="438" y="0"/>
                    <a:pt x="282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2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Freeform 4">
              <a:extLst>
                <a:ext uri="{FF2B5EF4-FFF2-40B4-BE49-F238E27FC236}">
                  <a16:creationId xmlns:a16="http://schemas.microsoft.com/office/drawing/2014/main" id="{F87C9E10-1616-2F4E-A9BD-B35E84B55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88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CB7C84C-1192-FE41-831F-4679EB1FEE93}"/>
              </a:ext>
            </a:extLst>
          </p:cNvPr>
          <p:cNvSpPr txBox="1"/>
          <p:nvPr/>
        </p:nvSpPr>
        <p:spPr>
          <a:xfrm>
            <a:off x="4960904" y="3108934"/>
            <a:ext cx="1147750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vRealize Log Insight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4B39A302-902A-D445-AA35-B41FCF3A1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926" y="2646828"/>
            <a:ext cx="467478" cy="46747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9E5917F-09E9-B34C-B93F-0908CE7ADC0A}"/>
              </a:ext>
            </a:extLst>
          </p:cNvPr>
          <p:cNvSpPr txBox="1"/>
          <p:nvPr/>
        </p:nvSpPr>
        <p:spPr>
          <a:xfrm>
            <a:off x="2539059" y="3114306"/>
            <a:ext cx="859211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vCenter Server</a:t>
            </a:r>
          </a:p>
        </p:txBody>
      </p:sp>
      <p:pic>
        <p:nvPicPr>
          <p:cNvPr id="56" name="Graphic 55">
            <a:extLst>
              <a:ext uri="{FF2B5EF4-FFF2-40B4-BE49-F238E27FC236}">
                <a16:creationId xmlns:a16="http://schemas.microsoft.com/office/drawing/2014/main" id="{E2B0929B-F6C7-B546-81D0-B93B15368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7849" y="2606586"/>
            <a:ext cx="502920" cy="50292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6A9A4D6B-7F47-9C41-B725-02421915102D}"/>
              </a:ext>
            </a:extLst>
          </p:cNvPr>
          <p:cNvSpPr txBox="1"/>
          <p:nvPr/>
        </p:nvSpPr>
        <p:spPr>
          <a:xfrm>
            <a:off x="3876845" y="3109506"/>
            <a:ext cx="801502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dirty="0">
                <a:solidFill>
                  <a:schemeClr val="bg2"/>
                </a:solidFill>
                <a:ea typeface="Roboto" panose="02000000000000000000" pitchFamily="2" charset="0"/>
                <a:cs typeface="Calibri Light"/>
              </a:rPr>
              <a:t>NSX Manager</a:t>
            </a:r>
            <a:endParaRPr lang="en-US" sz="1000" b="0" i="0" kern="1200" dirty="0">
              <a:solidFill>
                <a:schemeClr val="bg2"/>
              </a:solidFill>
              <a:latin typeface="+mn-lt"/>
              <a:ea typeface="Roboto" panose="02000000000000000000" pitchFamily="2" charset="0"/>
              <a:cs typeface="Calibri Light"/>
            </a:endParaRPr>
          </a:p>
        </p:txBody>
      </p:sp>
      <p:pic>
        <p:nvPicPr>
          <p:cNvPr id="58" name="Graphic 57">
            <a:extLst>
              <a:ext uri="{FF2B5EF4-FFF2-40B4-BE49-F238E27FC236}">
                <a16:creationId xmlns:a16="http://schemas.microsoft.com/office/drawing/2014/main" id="{868DE66D-206D-5F41-BCB2-B5980F9EB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8161" y="4000691"/>
            <a:ext cx="925194" cy="246221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19B86C0-9E06-7B4F-967A-5941C6F4EE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5472" y="4000692"/>
            <a:ext cx="925194" cy="24622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3E688A55-C8B8-C044-A074-B32D5142A3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7135" y="4000693"/>
            <a:ext cx="925194" cy="24622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0328488-6F1F-2243-B443-10CB416AB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83518" y="4000694"/>
            <a:ext cx="925194" cy="246221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D73CF813-1029-5E46-93CE-254CA3931FB4}"/>
              </a:ext>
            </a:extLst>
          </p:cNvPr>
          <p:cNvSpPr/>
          <p:nvPr/>
        </p:nvSpPr>
        <p:spPr>
          <a:xfrm>
            <a:off x="802362" y="3502845"/>
            <a:ext cx="5644896" cy="351028"/>
          </a:xfrm>
          <a:prstGeom prst="roundRect">
            <a:avLst/>
          </a:prstGeom>
          <a:noFill/>
          <a:ln w="5715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/>
              <a:t>vSphere Distributed Switch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7DAF5B9-0797-5548-A3B8-5B9FF18DF85C}"/>
              </a:ext>
            </a:extLst>
          </p:cNvPr>
          <p:cNvSpPr/>
          <p:nvPr/>
        </p:nvSpPr>
        <p:spPr>
          <a:xfrm>
            <a:off x="802362" y="4538968"/>
            <a:ext cx="5644896" cy="351028"/>
          </a:xfrm>
          <a:prstGeom prst="roundRect">
            <a:avLst/>
          </a:prstGeom>
          <a:noFill/>
          <a:ln w="5715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72194A2-0901-394A-B33F-182B6A95AD0B}"/>
              </a:ext>
            </a:extLst>
          </p:cNvPr>
          <p:cNvSpPr txBox="1"/>
          <p:nvPr/>
        </p:nvSpPr>
        <p:spPr>
          <a:xfrm>
            <a:off x="1476885" y="4227057"/>
            <a:ext cx="424796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ESXi01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A4AEE7-3414-B648-9A48-BC8B071EBE32}"/>
              </a:ext>
            </a:extLst>
          </p:cNvPr>
          <p:cNvSpPr txBox="1"/>
          <p:nvPr/>
        </p:nvSpPr>
        <p:spPr>
          <a:xfrm>
            <a:off x="2777608" y="4227057"/>
            <a:ext cx="424796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ESXi02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7F2D372-11E9-614B-970E-CEB4C0D28B6D}"/>
              </a:ext>
            </a:extLst>
          </p:cNvPr>
          <p:cNvSpPr txBox="1"/>
          <p:nvPr/>
        </p:nvSpPr>
        <p:spPr>
          <a:xfrm>
            <a:off x="5333729" y="4227057"/>
            <a:ext cx="424796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ESXi04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B9F993-E999-3440-B0AE-626977E4CF44}"/>
              </a:ext>
            </a:extLst>
          </p:cNvPr>
          <p:cNvSpPr txBox="1"/>
          <p:nvPr/>
        </p:nvSpPr>
        <p:spPr>
          <a:xfrm>
            <a:off x="4017493" y="4227057"/>
            <a:ext cx="424795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ESXi03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870DB69F-4EED-034E-855D-9EDF3B187878}"/>
              </a:ext>
            </a:extLst>
          </p:cNvPr>
          <p:cNvSpPr/>
          <p:nvPr/>
        </p:nvSpPr>
        <p:spPr>
          <a:xfrm>
            <a:off x="544540" y="2313531"/>
            <a:ext cx="6211860" cy="3374319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Cloud Foundation Management Domain</a:t>
            </a:r>
          </a:p>
        </p:txBody>
      </p:sp>
    </p:spTree>
    <p:extLst>
      <p:ext uri="{BB962C8B-B14F-4D97-AF65-F5344CB8AC3E}">
        <p14:creationId xmlns:p14="http://schemas.microsoft.com/office/powerpoint/2010/main" val="183701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7">
            <a:extLst>
              <a:ext uri="{FF2B5EF4-FFF2-40B4-BE49-F238E27FC236}">
                <a16:creationId xmlns:a16="http://schemas.microsoft.com/office/drawing/2014/main" id="{FD369B85-3DFF-044E-A27D-63131623F6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8640" y="652550"/>
            <a:ext cx="1109472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Management Domain Recovery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7451FC-E4E4-0D42-A706-4F36C357F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Rubrik to recover Management Domain components in the event of failure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algn="r" defTabSz="609585">
              <a:defRPr/>
            </a:pPr>
            <a:fld id="{D60D1EDE-7116-2443-9BDD-368CE5B37660}" type="slidenum">
              <a:rPr lang="en-US" sz="1200">
                <a:solidFill>
                  <a:srgbClr val="63666A">
                    <a:tint val="75000"/>
                  </a:srgbClr>
                </a:solidFill>
                <a:latin typeface="Arial" panose="020B0604020202020204" pitchFamily="34" charset="0"/>
                <a:cs typeface="Tahoma"/>
              </a:rPr>
              <a:pPr algn="r" defTabSz="609585">
                <a:defRPr/>
              </a:pPr>
              <a:t>33</a:t>
            </a:fld>
            <a:endParaRPr lang="en-US" sz="1200" dirty="0">
              <a:solidFill>
                <a:srgbClr val="63666A">
                  <a:tint val="75000"/>
                </a:srgbClr>
              </a:solidFill>
              <a:latin typeface="Arial" panose="020B0604020202020204" pitchFamily="34" charset="0"/>
              <a:cs typeface="Tahom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B75C27-44C0-4E4A-9CFE-B5ED691026FA}"/>
              </a:ext>
            </a:extLst>
          </p:cNvPr>
          <p:cNvSpPr/>
          <p:nvPr/>
        </p:nvSpPr>
        <p:spPr>
          <a:xfrm>
            <a:off x="3987517" y="355751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E241F8-A28D-7048-93E8-97D43D200522}"/>
              </a:ext>
            </a:extLst>
          </p:cNvPr>
          <p:cNvSpPr/>
          <p:nvPr/>
        </p:nvSpPr>
        <p:spPr>
          <a:xfrm>
            <a:off x="3987517" y="3557516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CA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B8C72C-4B63-ED44-A3CB-792969E70B31}"/>
              </a:ext>
            </a:extLst>
          </p:cNvPr>
          <p:cNvGrpSpPr>
            <a:grpSpLocks noChangeAspect="1"/>
          </p:cNvGrpSpPr>
          <p:nvPr/>
        </p:nvGrpSpPr>
        <p:grpSpPr>
          <a:xfrm>
            <a:off x="1409464" y="2674187"/>
            <a:ext cx="502920" cy="399005"/>
            <a:chOff x="3873500" y="2844800"/>
            <a:chExt cx="2397125" cy="1901825"/>
          </a:xfrm>
        </p:grpSpPr>
        <p:sp>
          <p:nvSpPr>
            <p:cNvPr id="16" name="Freeform 1">
              <a:extLst>
                <a:ext uri="{FF2B5EF4-FFF2-40B4-BE49-F238E27FC236}">
                  <a16:creationId xmlns:a16="http://schemas.microsoft.com/office/drawing/2014/main" id="{71D44D89-A9F3-8C46-8616-4F6145120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2844800"/>
              <a:ext cx="2397125" cy="1901825"/>
            </a:xfrm>
            <a:custGeom>
              <a:avLst/>
              <a:gdLst>
                <a:gd name="T0" fmla="*/ 6000 w 6657"/>
                <a:gd name="T1" fmla="*/ 0 h 5281"/>
                <a:gd name="T2" fmla="*/ 6000 w 6657"/>
                <a:gd name="T3" fmla="*/ 0 h 5281"/>
                <a:gd name="T4" fmla="*/ 626 w 6657"/>
                <a:gd name="T5" fmla="*/ 0 h 5281"/>
                <a:gd name="T6" fmla="*/ 0 w 6657"/>
                <a:gd name="T7" fmla="*/ 625 h 5281"/>
                <a:gd name="T8" fmla="*/ 0 w 6657"/>
                <a:gd name="T9" fmla="*/ 4655 h 5281"/>
                <a:gd name="T10" fmla="*/ 626 w 6657"/>
                <a:gd name="T11" fmla="*/ 5280 h 5281"/>
                <a:gd name="T12" fmla="*/ 6000 w 6657"/>
                <a:gd name="T13" fmla="*/ 5280 h 5281"/>
                <a:gd name="T14" fmla="*/ 6656 w 6657"/>
                <a:gd name="T15" fmla="*/ 4655 h 5281"/>
                <a:gd name="T16" fmla="*/ 6656 w 6657"/>
                <a:gd name="T17" fmla="*/ 625 h 5281"/>
                <a:gd name="T18" fmla="*/ 6000 w 6657"/>
                <a:gd name="T19" fmla="*/ 0 h 5281"/>
                <a:gd name="T20" fmla="*/ 626 w 6657"/>
                <a:gd name="T21" fmla="*/ 281 h 5281"/>
                <a:gd name="T22" fmla="*/ 626 w 6657"/>
                <a:gd name="T23" fmla="*/ 281 h 5281"/>
                <a:gd name="T24" fmla="*/ 6000 w 6657"/>
                <a:gd name="T25" fmla="*/ 281 h 5281"/>
                <a:gd name="T26" fmla="*/ 6375 w 6657"/>
                <a:gd name="T27" fmla="*/ 625 h 5281"/>
                <a:gd name="T28" fmla="*/ 6375 w 6657"/>
                <a:gd name="T29" fmla="*/ 1375 h 5281"/>
                <a:gd name="T30" fmla="*/ 251 w 6657"/>
                <a:gd name="T31" fmla="*/ 1375 h 5281"/>
                <a:gd name="T32" fmla="*/ 251 w 6657"/>
                <a:gd name="T33" fmla="*/ 625 h 5281"/>
                <a:gd name="T34" fmla="*/ 626 w 6657"/>
                <a:gd name="T35" fmla="*/ 281 h 5281"/>
                <a:gd name="T36" fmla="*/ 6375 w 6657"/>
                <a:gd name="T37" fmla="*/ 4655 h 5281"/>
                <a:gd name="T38" fmla="*/ 6375 w 6657"/>
                <a:gd name="T39" fmla="*/ 4655 h 5281"/>
                <a:gd name="T40" fmla="*/ 6000 w 6657"/>
                <a:gd name="T41" fmla="*/ 5030 h 5281"/>
                <a:gd name="T42" fmla="*/ 626 w 6657"/>
                <a:gd name="T43" fmla="*/ 5030 h 5281"/>
                <a:gd name="T44" fmla="*/ 282 w 6657"/>
                <a:gd name="T45" fmla="*/ 4655 h 5281"/>
                <a:gd name="T46" fmla="*/ 251 w 6657"/>
                <a:gd name="T47" fmla="*/ 1625 h 5281"/>
                <a:gd name="T48" fmla="*/ 6375 w 6657"/>
                <a:gd name="T49" fmla="*/ 1625 h 5281"/>
                <a:gd name="T50" fmla="*/ 6375 w 6657"/>
                <a:gd name="T51" fmla="*/ 4655 h 5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57" h="5281">
                  <a:moveTo>
                    <a:pt x="6000" y="0"/>
                  </a:moveTo>
                  <a:lnTo>
                    <a:pt x="6000" y="0"/>
                  </a:lnTo>
                  <a:cubicBezTo>
                    <a:pt x="626" y="0"/>
                    <a:pt x="626" y="0"/>
                    <a:pt x="626" y="0"/>
                  </a:cubicBezTo>
                  <a:cubicBezTo>
                    <a:pt x="282" y="0"/>
                    <a:pt x="0" y="281"/>
                    <a:pt x="0" y="625"/>
                  </a:cubicBezTo>
                  <a:cubicBezTo>
                    <a:pt x="0" y="4655"/>
                    <a:pt x="0" y="4655"/>
                    <a:pt x="0" y="4655"/>
                  </a:cubicBezTo>
                  <a:cubicBezTo>
                    <a:pt x="0" y="4999"/>
                    <a:pt x="282" y="5280"/>
                    <a:pt x="626" y="5280"/>
                  </a:cubicBezTo>
                  <a:cubicBezTo>
                    <a:pt x="6000" y="5280"/>
                    <a:pt x="6000" y="5280"/>
                    <a:pt x="6000" y="5280"/>
                  </a:cubicBezTo>
                  <a:cubicBezTo>
                    <a:pt x="6343" y="5280"/>
                    <a:pt x="6656" y="4999"/>
                    <a:pt x="6656" y="4655"/>
                  </a:cubicBezTo>
                  <a:cubicBezTo>
                    <a:pt x="6656" y="625"/>
                    <a:pt x="6656" y="625"/>
                    <a:pt x="6656" y="625"/>
                  </a:cubicBezTo>
                  <a:cubicBezTo>
                    <a:pt x="6656" y="281"/>
                    <a:pt x="6343" y="0"/>
                    <a:pt x="6000" y="0"/>
                  </a:cubicBezTo>
                  <a:close/>
                  <a:moveTo>
                    <a:pt x="626" y="281"/>
                  </a:moveTo>
                  <a:lnTo>
                    <a:pt x="626" y="281"/>
                  </a:lnTo>
                  <a:cubicBezTo>
                    <a:pt x="6000" y="281"/>
                    <a:pt x="6000" y="281"/>
                    <a:pt x="6000" y="281"/>
                  </a:cubicBezTo>
                  <a:cubicBezTo>
                    <a:pt x="6218" y="281"/>
                    <a:pt x="6375" y="437"/>
                    <a:pt x="6375" y="625"/>
                  </a:cubicBezTo>
                  <a:cubicBezTo>
                    <a:pt x="6375" y="1375"/>
                    <a:pt x="6375" y="1375"/>
                    <a:pt x="6375" y="1375"/>
                  </a:cubicBezTo>
                  <a:cubicBezTo>
                    <a:pt x="251" y="1375"/>
                    <a:pt x="251" y="1375"/>
                    <a:pt x="251" y="137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1" y="437"/>
                    <a:pt x="407" y="281"/>
                    <a:pt x="626" y="281"/>
                  </a:cubicBezTo>
                  <a:close/>
                  <a:moveTo>
                    <a:pt x="6375" y="4655"/>
                  </a:moveTo>
                  <a:lnTo>
                    <a:pt x="6375" y="4655"/>
                  </a:lnTo>
                  <a:cubicBezTo>
                    <a:pt x="6375" y="4874"/>
                    <a:pt x="6218" y="5030"/>
                    <a:pt x="6000" y="5030"/>
                  </a:cubicBezTo>
                  <a:cubicBezTo>
                    <a:pt x="626" y="5030"/>
                    <a:pt x="626" y="5030"/>
                    <a:pt x="626" y="5030"/>
                  </a:cubicBezTo>
                  <a:cubicBezTo>
                    <a:pt x="438" y="5030"/>
                    <a:pt x="282" y="4874"/>
                    <a:pt x="282" y="4655"/>
                  </a:cubicBezTo>
                  <a:cubicBezTo>
                    <a:pt x="251" y="1625"/>
                    <a:pt x="251" y="1625"/>
                    <a:pt x="251" y="1625"/>
                  </a:cubicBezTo>
                  <a:cubicBezTo>
                    <a:pt x="6375" y="1625"/>
                    <a:pt x="6375" y="1625"/>
                    <a:pt x="6375" y="1625"/>
                  </a:cubicBezTo>
                  <a:lnTo>
                    <a:pt x="6375" y="4655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2">
              <a:extLst>
                <a:ext uri="{FF2B5EF4-FFF2-40B4-BE49-F238E27FC236}">
                  <a16:creationId xmlns:a16="http://schemas.microsoft.com/office/drawing/2014/main" id="{3FB08F49-47FD-CE43-9FF5-18FD1EC5B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075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56" y="0"/>
                    <a:pt x="0" y="125"/>
                    <a:pt x="0" y="281"/>
                  </a:cubicBezTo>
                  <a:cubicBezTo>
                    <a:pt x="0" y="438"/>
                    <a:pt x="156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3">
              <a:extLst>
                <a:ext uri="{FF2B5EF4-FFF2-40B4-BE49-F238E27FC236}">
                  <a16:creationId xmlns:a16="http://schemas.microsoft.com/office/drawing/2014/main" id="{02F521CA-E3C0-DB4A-BF28-AF2909FC3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3035300"/>
              <a:ext cx="192088" cy="203200"/>
            </a:xfrm>
            <a:custGeom>
              <a:avLst/>
              <a:gdLst>
                <a:gd name="T0" fmla="*/ 282 w 533"/>
                <a:gd name="T1" fmla="*/ 563 h 564"/>
                <a:gd name="T2" fmla="*/ 282 w 533"/>
                <a:gd name="T3" fmla="*/ 563 h 564"/>
                <a:gd name="T4" fmla="*/ 532 w 533"/>
                <a:gd name="T5" fmla="*/ 281 h 564"/>
                <a:gd name="T6" fmla="*/ 282 w 533"/>
                <a:gd name="T7" fmla="*/ 0 h 564"/>
                <a:gd name="T8" fmla="*/ 0 w 533"/>
                <a:gd name="T9" fmla="*/ 281 h 564"/>
                <a:gd name="T10" fmla="*/ 282 w 53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564">
                  <a:moveTo>
                    <a:pt x="282" y="563"/>
                  </a:moveTo>
                  <a:lnTo>
                    <a:pt x="282" y="563"/>
                  </a:lnTo>
                  <a:cubicBezTo>
                    <a:pt x="438" y="563"/>
                    <a:pt x="532" y="438"/>
                    <a:pt x="532" y="281"/>
                  </a:cubicBezTo>
                  <a:cubicBezTo>
                    <a:pt x="532" y="125"/>
                    <a:pt x="438" y="0"/>
                    <a:pt x="282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2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4">
              <a:extLst>
                <a:ext uri="{FF2B5EF4-FFF2-40B4-BE49-F238E27FC236}">
                  <a16:creationId xmlns:a16="http://schemas.microsoft.com/office/drawing/2014/main" id="{0988FDA0-8230-024D-BE66-7B3590B04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88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9FC53A2-4021-AB46-A29B-6DD406637A19}"/>
              </a:ext>
            </a:extLst>
          </p:cNvPr>
          <p:cNvSpPr txBox="1"/>
          <p:nvPr/>
        </p:nvSpPr>
        <p:spPr>
          <a:xfrm>
            <a:off x="1209678" y="3109506"/>
            <a:ext cx="902491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SDDC Manager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26A572B-0173-2049-96F4-1F66835483D3}"/>
              </a:ext>
            </a:extLst>
          </p:cNvPr>
          <p:cNvGrpSpPr>
            <a:grpSpLocks noChangeAspect="1"/>
          </p:cNvGrpSpPr>
          <p:nvPr/>
        </p:nvGrpSpPr>
        <p:grpSpPr>
          <a:xfrm>
            <a:off x="5283315" y="2673615"/>
            <a:ext cx="502920" cy="399005"/>
            <a:chOff x="3873500" y="2844800"/>
            <a:chExt cx="2397125" cy="1901825"/>
          </a:xfrm>
        </p:grpSpPr>
        <p:sp>
          <p:nvSpPr>
            <p:cNvPr id="22" name="Freeform 1">
              <a:extLst>
                <a:ext uri="{FF2B5EF4-FFF2-40B4-BE49-F238E27FC236}">
                  <a16:creationId xmlns:a16="http://schemas.microsoft.com/office/drawing/2014/main" id="{75AB249C-47EB-034D-8BD9-AA2C929D6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500" y="2844800"/>
              <a:ext cx="2397125" cy="1901825"/>
            </a:xfrm>
            <a:custGeom>
              <a:avLst/>
              <a:gdLst>
                <a:gd name="T0" fmla="*/ 6000 w 6657"/>
                <a:gd name="T1" fmla="*/ 0 h 5281"/>
                <a:gd name="T2" fmla="*/ 6000 w 6657"/>
                <a:gd name="T3" fmla="*/ 0 h 5281"/>
                <a:gd name="T4" fmla="*/ 626 w 6657"/>
                <a:gd name="T5" fmla="*/ 0 h 5281"/>
                <a:gd name="T6" fmla="*/ 0 w 6657"/>
                <a:gd name="T7" fmla="*/ 625 h 5281"/>
                <a:gd name="T8" fmla="*/ 0 w 6657"/>
                <a:gd name="T9" fmla="*/ 4655 h 5281"/>
                <a:gd name="T10" fmla="*/ 626 w 6657"/>
                <a:gd name="T11" fmla="*/ 5280 h 5281"/>
                <a:gd name="T12" fmla="*/ 6000 w 6657"/>
                <a:gd name="T13" fmla="*/ 5280 h 5281"/>
                <a:gd name="T14" fmla="*/ 6656 w 6657"/>
                <a:gd name="T15" fmla="*/ 4655 h 5281"/>
                <a:gd name="T16" fmla="*/ 6656 w 6657"/>
                <a:gd name="T17" fmla="*/ 625 h 5281"/>
                <a:gd name="T18" fmla="*/ 6000 w 6657"/>
                <a:gd name="T19" fmla="*/ 0 h 5281"/>
                <a:gd name="T20" fmla="*/ 626 w 6657"/>
                <a:gd name="T21" fmla="*/ 281 h 5281"/>
                <a:gd name="T22" fmla="*/ 626 w 6657"/>
                <a:gd name="T23" fmla="*/ 281 h 5281"/>
                <a:gd name="T24" fmla="*/ 6000 w 6657"/>
                <a:gd name="T25" fmla="*/ 281 h 5281"/>
                <a:gd name="T26" fmla="*/ 6375 w 6657"/>
                <a:gd name="T27" fmla="*/ 625 h 5281"/>
                <a:gd name="T28" fmla="*/ 6375 w 6657"/>
                <a:gd name="T29" fmla="*/ 1375 h 5281"/>
                <a:gd name="T30" fmla="*/ 251 w 6657"/>
                <a:gd name="T31" fmla="*/ 1375 h 5281"/>
                <a:gd name="T32" fmla="*/ 251 w 6657"/>
                <a:gd name="T33" fmla="*/ 625 h 5281"/>
                <a:gd name="T34" fmla="*/ 626 w 6657"/>
                <a:gd name="T35" fmla="*/ 281 h 5281"/>
                <a:gd name="T36" fmla="*/ 6375 w 6657"/>
                <a:gd name="T37" fmla="*/ 4655 h 5281"/>
                <a:gd name="T38" fmla="*/ 6375 w 6657"/>
                <a:gd name="T39" fmla="*/ 4655 h 5281"/>
                <a:gd name="T40" fmla="*/ 6000 w 6657"/>
                <a:gd name="T41" fmla="*/ 5030 h 5281"/>
                <a:gd name="T42" fmla="*/ 626 w 6657"/>
                <a:gd name="T43" fmla="*/ 5030 h 5281"/>
                <a:gd name="T44" fmla="*/ 282 w 6657"/>
                <a:gd name="T45" fmla="*/ 4655 h 5281"/>
                <a:gd name="T46" fmla="*/ 251 w 6657"/>
                <a:gd name="T47" fmla="*/ 1625 h 5281"/>
                <a:gd name="T48" fmla="*/ 6375 w 6657"/>
                <a:gd name="T49" fmla="*/ 1625 h 5281"/>
                <a:gd name="T50" fmla="*/ 6375 w 6657"/>
                <a:gd name="T51" fmla="*/ 4655 h 5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57" h="5281">
                  <a:moveTo>
                    <a:pt x="6000" y="0"/>
                  </a:moveTo>
                  <a:lnTo>
                    <a:pt x="6000" y="0"/>
                  </a:lnTo>
                  <a:cubicBezTo>
                    <a:pt x="626" y="0"/>
                    <a:pt x="626" y="0"/>
                    <a:pt x="626" y="0"/>
                  </a:cubicBezTo>
                  <a:cubicBezTo>
                    <a:pt x="282" y="0"/>
                    <a:pt x="0" y="281"/>
                    <a:pt x="0" y="625"/>
                  </a:cubicBezTo>
                  <a:cubicBezTo>
                    <a:pt x="0" y="4655"/>
                    <a:pt x="0" y="4655"/>
                    <a:pt x="0" y="4655"/>
                  </a:cubicBezTo>
                  <a:cubicBezTo>
                    <a:pt x="0" y="4999"/>
                    <a:pt x="282" y="5280"/>
                    <a:pt x="626" y="5280"/>
                  </a:cubicBezTo>
                  <a:cubicBezTo>
                    <a:pt x="6000" y="5280"/>
                    <a:pt x="6000" y="5280"/>
                    <a:pt x="6000" y="5280"/>
                  </a:cubicBezTo>
                  <a:cubicBezTo>
                    <a:pt x="6343" y="5280"/>
                    <a:pt x="6656" y="4999"/>
                    <a:pt x="6656" y="4655"/>
                  </a:cubicBezTo>
                  <a:cubicBezTo>
                    <a:pt x="6656" y="625"/>
                    <a:pt x="6656" y="625"/>
                    <a:pt x="6656" y="625"/>
                  </a:cubicBezTo>
                  <a:cubicBezTo>
                    <a:pt x="6656" y="281"/>
                    <a:pt x="6343" y="0"/>
                    <a:pt x="6000" y="0"/>
                  </a:cubicBezTo>
                  <a:close/>
                  <a:moveTo>
                    <a:pt x="626" y="281"/>
                  </a:moveTo>
                  <a:lnTo>
                    <a:pt x="626" y="281"/>
                  </a:lnTo>
                  <a:cubicBezTo>
                    <a:pt x="6000" y="281"/>
                    <a:pt x="6000" y="281"/>
                    <a:pt x="6000" y="281"/>
                  </a:cubicBezTo>
                  <a:cubicBezTo>
                    <a:pt x="6218" y="281"/>
                    <a:pt x="6375" y="437"/>
                    <a:pt x="6375" y="625"/>
                  </a:cubicBezTo>
                  <a:cubicBezTo>
                    <a:pt x="6375" y="1375"/>
                    <a:pt x="6375" y="1375"/>
                    <a:pt x="6375" y="1375"/>
                  </a:cubicBezTo>
                  <a:cubicBezTo>
                    <a:pt x="251" y="1375"/>
                    <a:pt x="251" y="1375"/>
                    <a:pt x="251" y="1375"/>
                  </a:cubicBezTo>
                  <a:cubicBezTo>
                    <a:pt x="251" y="625"/>
                    <a:pt x="251" y="625"/>
                    <a:pt x="251" y="625"/>
                  </a:cubicBezTo>
                  <a:cubicBezTo>
                    <a:pt x="251" y="437"/>
                    <a:pt x="407" y="281"/>
                    <a:pt x="626" y="281"/>
                  </a:cubicBezTo>
                  <a:close/>
                  <a:moveTo>
                    <a:pt x="6375" y="4655"/>
                  </a:moveTo>
                  <a:lnTo>
                    <a:pt x="6375" y="4655"/>
                  </a:lnTo>
                  <a:cubicBezTo>
                    <a:pt x="6375" y="4874"/>
                    <a:pt x="6218" y="5030"/>
                    <a:pt x="6000" y="5030"/>
                  </a:cubicBezTo>
                  <a:cubicBezTo>
                    <a:pt x="626" y="5030"/>
                    <a:pt x="626" y="5030"/>
                    <a:pt x="626" y="5030"/>
                  </a:cubicBezTo>
                  <a:cubicBezTo>
                    <a:pt x="438" y="5030"/>
                    <a:pt x="282" y="4874"/>
                    <a:pt x="282" y="4655"/>
                  </a:cubicBezTo>
                  <a:cubicBezTo>
                    <a:pt x="251" y="1625"/>
                    <a:pt x="251" y="1625"/>
                    <a:pt x="251" y="1625"/>
                  </a:cubicBezTo>
                  <a:cubicBezTo>
                    <a:pt x="6375" y="1625"/>
                    <a:pt x="6375" y="1625"/>
                    <a:pt x="6375" y="1625"/>
                  </a:cubicBezTo>
                  <a:lnTo>
                    <a:pt x="6375" y="4655"/>
                  </a:ln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2">
              <a:extLst>
                <a:ext uri="{FF2B5EF4-FFF2-40B4-BE49-F238E27FC236}">
                  <a16:creationId xmlns:a16="http://schemas.microsoft.com/office/drawing/2014/main" id="{173AB583-1237-B64E-8543-7867EE29C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6075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56" y="0"/>
                    <a:pt x="0" y="125"/>
                    <a:pt x="0" y="281"/>
                  </a:cubicBezTo>
                  <a:cubicBezTo>
                    <a:pt x="0" y="438"/>
                    <a:pt x="156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C26CFE72-F771-C74B-9640-EE12F26F0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2500" y="3035300"/>
              <a:ext cx="192088" cy="203200"/>
            </a:xfrm>
            <a:custGeom>
              <a:avLst/>
              <a:gdLst>
                <a:gd name="T0" fmla="*/ 282 w 533"/>
                <a:gd name="T1" fmla="*/ 563 h 564"/>
                <a:gd name="T2" fmla="*/ 282 w 533"/>
                <a:gd name="T3" fmla="*/ 563 h 564"/>
                <a:gd name="T4" fmla="*/ 532 w 533"/>
                <a:gd name="T5" fmla="*/ 281 h 564"/>
                <a:gd name="T6" fmla="*/ 282 w 533"/>
                <a:gd name="T7" fmla="*/ 0 h 564"/>
                <a:gd name="T8" fmla="*/ 0 w 533"/>
                <a:gd name="T9" fmla="*/ 281 h 564"/>
                <a:gd name="T10" fmla="*/ 282 w 53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3" h="564">
                  <a:moveTo>
                    <a:pt x="282" y="563"/>
                  </a:moveTo>
                  <a:lnTo>
                    <a:pt x="282" y="563"/>
                  </a:lnTo>
                  <a:cubicBezTo>
                    <a:pt x="438" y="563"/>
                    <a:pt x="532" y="438"/>
                    <a:pt x="532" y="281"/>
                  </a:cubicBezTo>
                  <a:cubicBezTo>
                    <a:pt x="532" y="125"/>
                    <a:pt x="438" y="0"/>
                    <a:pt x="282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2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4">
              <a:extLst>
                <a:ext uri="{FF2B5EF4-FFF2-40B4-BE49-F238E27FC236}">
                  <a16:creationId xmlns:a16="http://schemas.microsoft.com/office/drawing/2014/main" id="{E50C6BAF-021B-A64A-87C5-7B9F87E40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9288" y="3035300"/>
              <a:ext cx="203200" cy="203200"/>
            </a:xfrm>
            <a:custGeom>
              <a:avLst/>
              <a:gdLst>
                <a:gd name="T0" fmla="*/ 281 w 563"/>
                <a:gd name="T1" fmla="*/ 563 h 564"/>
                <a:gd name="T2" fmla="*/ 281 w 563"/>
                <a:gd name="T3" fmla="*/ 563 h 564"/>
                <a:gd name="T4" fmla="*/ 562 w 563"/>
                <a:gd name="T5" fmla="*/ 281 h 564"/>
                <a:gd name="T6" fmla="*/ 281 w 563"/>
                <a:gd name="T7" fmla="*/ 0 h 564"/>
                <a:gd name="T8" fmla="*/ 0 w 563"/>
                <a:gd name="T9" fmla="*/ 281 h 564"/>
                <a:gd name="T10" fmla="*/ 281 w 563"/>
                <a:gd name="T11" fmla="*/ 563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64">
                  <a:moveTo>
                    <a:pt x="281" y="563"/>
                  </a:moveTo>
                  <a:lnTo>
                    <a:pt x="281" y="563"/>
                  </a:lnTo>
                  <a:cubicBezTo>
                    <a:pt x="437" y="563"/>
                    <a:pt x="562" y="438"/>
                    <a:pt x="562" y="281"/>
                  </a:cubicBezTo>
                  <a:cubicBezTo>
                    <a:pt x="562" y="125"/>
                    <a:pt x="437" y="0"/>
                    <a:pt x="281" y="0"/>
                  </a:cubicBezTo>
                  <a:cubicBezTo>
                    <a:pt x="125" y="0"/>
                    <a:pt x="0" y="125"/>
                    <a:pt x="0" y="281"/>
                  </a:cubicBezTo>
                  <a:cubicBezTo>
                    <a:pt x="0" y="438"/>
                    <a:pt x="125" y="563"/>
                    <a:pt x="281" y="56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5311E2B-BCA1-DF4C-84A7-FE034F00246C}"/>
              </a:ext>
            </a:extLst>
          </p:cNvPr>
          <p:cNvSpPr txBox="1"/>
          <p:nvPr/>
        </p:nvSpPr>
        <p:spPr>
          <a:xfrm>
            <a:off x="4960904" y="3108934"/>
            <a:ext cx="1147750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vRealize Log Insight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F6BDD13C-69F4-3B40-AEDA-648408789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34926" y="2646828"/>
            <a:ext cx="467478" cy="4674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A8E93F1-551F-7645-BA87-097E12C0BEA8}"/>
              </a:ext>
            </a:extLst>
          </p:cNvPr>
          <p:cNvSpPr txBox="1"/>
          <p:nvPr/>
        </p:nvSpPr>
        <p:spPr>
          <a:xfrm>
            <a:off x="2539059" y="3114306"/>
            <a:ext cx="859211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vCenter Server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B89CE4A3-E169-2C43-B4DC-5B4089161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7849" y="2606586"/>
            <a:ext cx="502920" cy="50292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DED6568-E262-1A41-90B0-18FDF5D2C986}"/>
              </a:ext>
            </a:extLst>
          </p:cNvPr>
          <p:cNvSpPr txBox="1"/>
          <p:nvPr/>
        </p:nvSpPr>
        <p:spPr>
          <a:xfrm>
            <a:off x="3876845" y="3109506"/>
            <a:ext cx="801502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dirty="0">
                <a:solidFill>
                  <a:schemeClr val="bg2"/>
                </a:solidFill>
                <a:ea typeface="Roboto" panose="02000000000000000000" pitchFamily="2" charset="0"/>
                <a:cs typeface="Calibri Light"/>
              </a:rPr>
              <a:t>NSX Manager</a:t>
            </a:r>
            <a:endParaRPr lang="en-US" sz="1000" b="0" i="0" kern="1200" dirty="0">
              <a:solidFill>
                <a:schemeClr val="bg2"/>
              </a:solidFill>
              <a:latin typeface="+mn-lt"/>
              <a:ea typeface="Roboto" panose="02000000000000000000" pitchFamily="2" charset="0"/>
              <a:cs typeface="Calibri Light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E17D405-C15A-A340-9F78-8B6358D16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8161" y="4000691"/>
            <a:ext cx="925194" cy="24622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36835C7-1EF7-5F49-87B7-A4BD223E22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05472" y="4000692"/>
            <a:ext cx="925194" cy="246221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13C1C2D-AE02-D746-ACF4-967D8A4599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7135" y="4000693"/>
            <a:ext cx="925194" cy="24622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BFECA8F-359E-DF46-876F-45F8F22B9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83518" y="4000694"/>
            <a:ext cx="925194" cy="246221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E11A7C5-04CC-A745-A447-97F2B10BEA42}"/>
              </a:ext>
            </a:extLst>
          </p:cNvPr>
          <p:cNvSpPr/>
          <p:nvPr/>
        </p:nvSpPr>
        <p:spPr>
          <a:xfrm>
            <a:off x="802362" y="3502845"/>
            <a:ext cx="5644896" cy="351028"/>
          </a:xfrm>
          <a:prstGeom prst="roundRect">
            <a:avLst/>
          </a:prstGeom>
          <a:noFill/>
          <a:ln w="5715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/>
              <a:t>vSphere Distributed Switch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E8CE43C-20DB-7749-9BF3-7FF86B14D848}"/>
              </a:ext>
            </a:extLst>
          </p:cNvPr>
          <p:cNvSpPr/>
          <p:nvPr/>
        </p:nvSpPr>
        <p:spPr>
          <a:xfrm>
            <a:off x="802362" y="4538968"/>
            <a:ext cx="5644896" cy="351028"/>
          </a:xfrm>
          <a:prstGeom prst="roundRect">
            <a:avLst/>
          </a:prstGeom>
          <a:noFill/>
          <a:ln w="57150">
            <a:solidFill>
              <a:schemeClr val="accent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dirty="0"/>
              <a:t>vSAN Datastore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7C9F7A-0E3B-2949-8C81-943A0C69F701}"/>
              </a:ext>
            </a:extLst>
          </p:cNvPr>
          <p:cNvSpPr txBox="1"/>
          <p:nvPr/>
        </p:nvSpPr>
        <p:spPr>
          <a:xfrm>
            <a:off x="1476885" y="4227057"/>
            <a:ext cx="424796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ESXi01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E509A6-829F-BF40-A595-5FA94F70C9C8}"/>
              </a:ext>
            </a:extLst>
          </p:cNvPr>
          <p:cNvSpPr txBox="1"/>
          <p:nvPr/>
        </p:nvSpPr>
        <p:spPr>
          <a:xfrm>
            <a:off x="2777608" y="4227057"/>
            <a:ext cx="424796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ESXi02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6B4D95-BE3E-654E-BA24-4BB3953A0DE5}"/>
              </a:ext>
            </a:extLst>
          </p:cNvPr>
          <p:cNvSpPr txBox="1"/>
          <p:nvPr/>
        </p:nvSpPr>
        <p:spPr>
          <a:xfrm>
            <a:off x="5333729" y="4227057"/>
            <a:ext cx="424796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ESXi04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801675-6512-6640-A2C9-CB3B92C9F5D1}"/>
              </a:ext>
            </a:extLst>
          </p:cNvPr>
          <p:cNvSpPr txBox="1"/>
          <p:nvPr/>
        </p:nvSpPr>
        <p:spPr>
          <a:xfrm>
            <a:off x="4017493" y="4227057"/>
            <a:ext cx="424795" cy="246221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indent="0" algn="ctr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None/>
              <a:tabLst/>
            </a:pPr>
            <a:r>
              <a:rPr lang="en-US" sz="10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ESXi03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18B390D-4725-4740-AB45-264162AFEFC4}"/>
              </a:ext>
            </a:extLst>
          </p:cNvPr>
          <p:cNvSpPr/>
          <p:nvPr/>
        </p:nvSpPr>
        <p:spPr>
          <a:xfrm>
            <a:off x="544540" y="2313531"/>
            <a:ext cx="6211860" cy="3374319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Cloud Foundation Management Domain</a:t>
            </a:r>
          </a:p>
        </p:txBody>
      </p:sp>
      <p:sp>
        <p:nvSpPr>
          <p:cNvPr id="43" name="Content Placeholder 76">
            <a:extLst>
              <a:ext uri="{FF2B5EF4-FFF2-40B4-BE49-F238E27FC236}">
                <a16:creationId xmlns:a16="http://schemas.microsoft.com/office/drawing/2014/main" id="{AF59AC8B-70B7-5C40-8B68-A5413FEF5F26}"/>
              </a:ext>
            </a:extLst>
          </p:cNvPr>
          <p:cNvSpPr txBox="1">
            <a:spLocks/>
          </p:cNvSpPr>
          <p:nvPr/>
        </p:nvSpPr>
        <p:spPr>
          <a:xfrm>
            <a:off x="8218605" y="2085981"/>
            <a:ext cx="3564651" cy="333297"/>
          </a:xfrm>
          <a:prstGeom prst="rect">
            <a:avLst/>
          </a:prstGeom>
        </p:spPr>
        <p:txBody>
          <a:bodyPr/>
          <a:lstStyle>
            <a:lvl1pPr marL="347472" indent="-347472" algn="l" defTabSz="457189" rtl="0" eaLnBrk="1" latinLnBrk="0" hangingPunct="1">
              <a:spcBef>
                <a:spcPts val="600"/>
              </a:spcBef>
              <a:buClr>
                <a:schemeClr val="accent1"/>
              </a:buClr>
              <a:buSzPct val="80000"/>
              <a:buFont typeface="Arial"/>
              <a:buChar char="•"/>
              <a:tabLst/>
              <a:defRPr sz="24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Calibri Light"/>
              </a:defRPr>
            </a:lvl1pPr>
            <a:lvl2pPr marL="685800" indent="-347472" algn="l" defTabSz="457189" rtl="0" eaLnBrk="1" latinLnBrk="0" hangingPunct="1">
              <a:spcBef>
                <a:spcPts val="500"/>
              </a:spcBef>
              <a:buClr>
                <a:schemeClr val="accent1"/>
              </a:buClr>
              <a:buSzPct val="80000"/>
              <a:buFont typeface="Arial"/>
              <a:buChar char="•"/>
              <a:tabLst/>
              <a:defRPr sz="20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Calibri Light"/>
              </a:defRPr>
            </a:lvl2pPr>
            <a:lvl3pPr marL="1024128" indent="-347472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Calibri Light"/>
              </a:defRPr>
            </a:lvl3pPr>
            <a:lvl4pPr marL="1380744" indent="-347472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Char char="•"/>
              <a:tabLst>
                <a:tab pos="1887538" algn="l"/>
              </a:tabLst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Calibri Light"/>
              </a:defRPr>
            </a:lvl4pPr>
            <a:lvl5pPr marL="1719072" indent="-347472" algn="l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Arial"/>
              <a:buChar char="•"/>
              <a:tabLst/>
              <a:defRPr sz="1600" b="0" i="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Calibri Light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2"/>
                </a:solidFill>
              </a:rPr>
              <a:t>Recover or re-build </a:t>
            </a:r>
            <a:r>
              <a:rPr lang="en-US" sz="1600" dirty="0" err="1">
                <a:solidFill>
                  <a:schemeClr val="bg2"/>
                </a:solidFill>
              </a:rPr>
              <a:t>ESXi</a:t>
            </a:r>
            <a:r>
              <a:rPr lang="en-US" sz="1600" dirty="0">
                <a:solidFill>
                  <a:schemeClr val="bg2"/>
                </a:solidFill>
              </a:rPr>
              <a:t> hosts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533D8-2E1E-464B-9C59-1692C79F3029}"/>
              </a:ext>
            </a:extLst>
          </p:cNvPr>
          <p:cNvSpPr txBox="1"/>
          <p:nvPr/>
        </p:nvSpPr>
        <p:spPr>
          <a:xfrm>
            <a:off x="8311167" y="2402352"/>
            <a:ext cx="2672206" cy="338554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342900" indent="-342900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+mj-lt"/>
              <a:buAutoNum type="arabicPeriod" startAt="2"/>
              <a:tabLst/>
            </a:pPr>
            <a:r>
              <a:rPr lang="en-US" sz="16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Recreate vSAN datastore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4D98B5-44FD-1E49-BEDD-73C61A236F10}"/>
              </a:ext>
            </a:extLst>
          </p:cNvPr>
          <p:cNvSpPr txBox="1"/>
          <p:nvPr/>
        </p:nvSpPr>
        <p:spPr>
          <a:xfrm>
            <a:off x="8311167" y="2688946"/>
            <a:ext cx="2568012" cy="338554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342900" indent="-342900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+mj-lt"/>
              <a:buAutoNum type="arabicPeriod" startAt="3"/>
              <a:tabLst/>
            </a:pPr>
            <a:r>
              <a:rPr lang="en-US" sz="16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Restore SDDC Manager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48BF93-08C9-6245-A00D-3C8B92889A97}"/>
              </a:ext>
            </a:extLst>
          </p:cNvPr>
          <p:cNvSpPr txBox="1"/>
          <p:nvPr/>
        </p:nvSpPr>
        <p:spPr>
          <a:xfrm>
            <a:off x="8311167" y="3010464"/>
            <a:ext cx="3167361" cy="1077218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marL="342900" indent="-342900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+mj-lt"/>
              <a:buAutoNum type="arabicPeriod" startAt="4"/>
              <a:tabLst/>
            </a:pPr>
            <a:r>
              <a:rPr lang="en-US" sz="16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Restore vCenter Server using image-level backup, or deploy new and restore file-based backup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94E591-4B60-ED47-BD5A-A3D6FB638203}"/>
              </a:ext>
            </a:extLst>
          </p:cNvPr>
          <p:cNvSpPr txBox="1"/>
          <p:nvPr/>
        </p:nvSpPr>
        <p:spPr>
          <a:xfrm>
            <a:off x="8311167" y="3978293"/>
            <a:ext cx="3564651" cy="830997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marL="342900" indent="-342900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+mj-lt"/>
              <a:buAutoNum type="arabicPeriod" startAt="5"/>
              <a:tabLst/>
            </a:pPr>
            <a:r>
              <a:rPr lang="en-US" sz="16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Restore vRealize Log Insight, master node first, then worker node(s)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B43733-881F-C644-AA7A-3F1E00644649}"/>
              </a:ext>
            </a:extLst>
          </p:cNvPr>
          <p:cNvSpPr txBox="1"/>
          <p:nvPr/>
        </p:nvSpPr>
        <p:spPr>
          <a:xfrm>
            <a:off x="8311167" y="4778013"/>
            <a:ext cx="3550809" cy="584775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marL="342900" indent="-342900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+mj-lt"/>
              <a:buAutoNum type="arabicPeriod" startAt="6"/>
              <a:tabLst/>
            </a:pPr>
            <a:r>
              <a:rPr lang="en-US" sz="16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Redeploy NSX Manager and perform file-based restore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8FCC64-F517-194D-AD55-56612881D8E9}"/>
              </a:ext>
            </a:extLst>
          </p:cNvPr>
          <p:cNvSpPr txBox="1"/>
          <p:nvPr/>
        </p:nvSpPr>
        <p:spPr>
          <a:xfrm>
            <a:off x="8311167" y="5365044"/>
            <a:ext cx="3399407" cy="584775"/>
          </a:xfrm>
          <a:prstGeom prst="rect">
            <a:avLst/>
          </a:prstGeom>
        </p:spPr>
        <p:txBody>
          <a:bodyPr wrap="square" lIns="0" rIns="0" rtlCol="0">
            <a:spAutoFit/>
          </a:bodyPr>
          <a:lstStyle/>
          <a:p>
            <a:pPr marL="342900" indent="-342900" defTabSz="457189" rtl="0" eaLnBrk="1" latinLnBrk="0" hangingPunct="1">
              <a:spcBef>
                <a:spcPts val="400"/>
              </a:spcBef>
              <a:buClr>
                <a:schemeClr val="accent1"/>
              </a:buClr>
              <a:buSzPct val="80000"/>
              <a:buFont typeface="+mj-lt"/>
              <a:buAutoNum type="arabicPeriod" startAt="7"/>
              <a:tabLst/>
            </a:pPr>
            <a:r>
              <a:rPr lang="en-US" sz="1600" b="0" i="0" kern="1200" dirty="0">
                <a:solidFill>
                  <a:schemeClr val="bg2"/>
                </a:solidFill>
                <a:latin typeface="+mn-lt"/>
                <a:ea typeface="Roboto" panose="02000000000000000000" pitchFamily="2" charset="0"/>
                <a:cs typeface="Calibri Light"/>
              </a:rPr>
              <a:t>Run health check on SDDC Manager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6FA8AD0-B04D-5A46-823E-5504119F91E6}"/>
              </a:ext>
            </a:extLst>
          </p:cNvPr>
          <p:cNvGrpSpPr>
            <a:grpSpLocks noChangeAspect="1"/>
          </p:cNvGrpSpPr>
          <p:nvPr/>
        </p:nvGrpSpPr>
        <p:grpSpPr>
          <a:xfrm>
            <a:off x="7037671" y="3295073"/>
            <a:ext cx="1033841" cy="1034074"/>
            <a:chOff x="4297363" y="-639763"/>
            <a:chExt cx="6962775" cy="6964363"/>
          </a:xfrm>
        </p:grpSpPr>
        <p:sp>
          <p:nvSpPr>
            <p:cNvPr id="53" name="Freeform 1">
              <a:extLst>
                <a:ext uri="{FF2B5EF4-FFF2-40B4-BE49-F238E27FC236}">
                  <a16:creationId xmlns:a16="http://schemas.microsoft.com/office/drawing/2014/main" id="{15BB86CB-55FC-944A-A919-3B32F2946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363" y="-639763"/>
              <a:ext cx="6962775" cy="6964363"/>
            </a:xfrm>
            <a:custGeom>
              <a:avLst/>
              <a:gdLst>
                <a:gd name="T0" fmla="*/ 19342 w 19343"/>
                <a:gd name="T1" fmla="*/ 9687 h 19344"/>
                <a:gd name="T2" fmla="*/ 19342 w 19343"/>
                <a:gd name="T3" fmla="*/ 9687 h 19344"/>
                <a:gd name="T4" fmla="*/ 9686 w 19343"/>
                <a:gd name="T5" fmla="*/ 0 h 19344"/>
                <a:gd name="T6" fmla="*/ 0 w 19343"/>
                <a:gd name="T7" fmla="*/ 9687 h 19344"/>
                <a:gd name="T8" fmla="*/ 9686 w 19343"/>
                <a:gd name="T9" fmla="*/ 19343 h 19344"/>
                <a:gd name="T10" fmla="*/ 19342 w 19343"/>
                <a:gd name="T11" fmla="*/ 9687 h 19344"/>
                <a:gd name="T12" fmla="*/ 9686 w 19343"/>
                <a:gd name="T13" fmla="*/ 18562 h 19344"/>
                <a:gd name="T14" fmla="*/ 9686 w 19343"/>
                <a:gd name="T15" fmla="*/ 18562 h 19344"/>
                <a:gd name="T16" fmla="*/ 812 w 19343"/>
                <a:gd name="T17" fmla="*/ 9687 h 19344"/>
                <a:gd name="T18" fmla="*/ 9686 w 19343"/>
                <a:gd name="T19" fmla="*/ 813 h 19344"/>
                <a:gd name="T20" fmla="*/ 18561 w 19343"/>
                <a:gd name="T21" fmla="*/ 9687 h 19344"/>
                <a:gd name="T22" fmla="*/ 9686 w 19343"/>
                <a:gd name="T23" fmla="*/ 18562 h 19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43" h="19344">
                  <a:moveTo>
                    <a:pt x="19342" y="9687"/>
                  </a:moveTo>
                  <a:lnTo>
                    <a:pt x="19342" y="9687"/>
                  </a:lnTo>
                  <a:cubicBezTo>
                    <a:pt x="19342" y="4344"/>
                    <a:pt x="14999" y="0"/>
                    <a:pt x="9686" y="0"/>
                  </a:cubicBezTo>
                  <a:cubicBezTo>
                    <a:pt x="4343" y="0"/>
                    <a:pt x="0" y="4344"/>
                    <a:pt x="0" y="9687"/>
                  </a:cubicBezTo>
                  <a:cubicBezTo>
                    <a:pt x="0" y="14999"/>
                    <a:pt x="4343" y="19343"/>
                    <a:pt x="9686" y="19343"/>
                  </a:cubicBezTo>
                  <a:cubicBezTo>
                    <a:pt x="14999" y="19343"/>
                    <a:pt x="19342" y="14999"/>
                    <a:pt x="19342" y="9687"/>
                  </a:cubicBezTo>
                  <a:close/>
                  <a:moveTo>
                    <a:pt x="9686" y="18562"/>
                  </a:moveTo>
                  <a:lnTo>
                    <a:pt x="9686" y="18562"/>
                  </a:lnTo>
                  <a:cubicBezTo>
                    <a:pt x="4781" y="18562"/>
                    <a:pt x="812" y="14562"/>
                    <a:pt x="812" y="9687"/>
                  </a:cubicBezTo>
                  <a:cubicBezTo>
                    <a:pt x="812" y="4781"/>
                    <a:pt x="4781" y="813"/>
                    <a:pt x="9686" y="813"/>
                  </a:cubicBezTo>
                  <a:cubicBezTo>
                    <a:pt x="14561" y="813"/>
                    <a:pt x="18561" y="4781"/>
                    <a:pt x="18561" y="9687"/>
                  </a:cubicBezTo>
                  <a:cubicBezTo>
                    <a:pt x="18561" y="14562"/>
                    <a:pt x="14561" y="18562"/>
                    <a:pt x="9686" y="18562"/>
                  </a:cubicBezTo>
                  <a:close/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Freeform 2">
              <a:extLst>
                <a:ext uri="{FF2B5EF4-FFF2-40B4-BE49-F238E27FC236}">
                  <a16:creationId xmlns:a16="http://schemas.microsoft.com/office/drawing/2014/main" id="{25238190-9B8D-014F-8E7D-9836D6850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800100"/>
              <a:ext cx="1304925" cy="1304925"/>
            </a:xfrm>
            <a:custGeom>
              <a:avLst/>
              <a:gdLst>
                <a:gd name="T0" fmla="*/ 1967 w 3625"/>
                <a:gd name="T1" fmla="*/ 94 h 3626"/>
                <a:gd name="T2" fmla="*/ 1967 w 3625"/>
                <a:gd name="T3" fmla="*/ 94 h 3626"/>
                <a:gd name="T4" fmla="*/ 1625 w 3625"/>
                <a:gd name="T5" fmla="*/ 94 h 3626"/>
                <a:gd name="T6" fmla="*/ 93 w 3625"/>
                <a:gd name="T7" fmla="*/ 1625 h 3626"/>
                <a:gd name="T8" fmla="*/ 93 w 3625"/>
                <a:gd name="T9" fmla="*/ 2000 h 3626"/>
                <a:gd name="T10" fmla="*/ 1625 w 3625"/>
                <a:gd name="T11" fmla="*/ 3532 h 3626"/>
                <a:gd name="T12" fmla="*/ 1967 w 3625"/>
                <a:gd name="T13" fmla="*/ 3532 h 3626"/>
                <a:gd name="T14" fmla="*/ 3530 w 3625"/>
                <a:gd name="T15" fmla="*/ 2000 h 3626"/>
                <a:gd name="T16" fmla="*/ 3530 w 3625"/>
                <a:gd name="T17" fmla="*/ 1625 h 3626"/>
                <a:gd name="T18" fmla="*/ 1967 w 3625"/>
                <a:gd name="T19" fmla="*/ 94 h 3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25" h="3626">
                  <a:moveTo>
                    <a:pt x="1967" y="94"/>
                  </a:moveTo>
                  <a:lnTo>
                    <a:pt x="1967" y="94"/>
                  </a:lnTo>
                  <a:cubicBezTo>
                    <a:pt x="1874" y="0"/>
                    <a:pt x="1718" y="0"/>
                    <a:pt x="1625" y="94"/>
                  </a:cubicBezTo>
                  <a:cubicBezTo>
                    <a:pt x="93" y="1625"/>
                    <a:pt x="93" y="1625"/>
                    <a:pt x="93" y="1625"/>
                  </a:cubicBezTo>
                  <a:cubicBezTo>
                    <a:pt x="0" y="1750"/>
                    <a:pt x="0" y="1875"/>
                    <a:pt x="93" y="2000"/>
                  </a:cubicBezTo>
                  <a:cubicBezTo>
                    <a:pt x="1625" y="3532"/>
                    <a:pt x="1625" y="3532"/>
                    <a:pt x="1625" y="3532"/>
                  </a:cubicBezTo>
                  <a:cubicBezTo>
                    <a:pt x="1718" y="3625"/>
                    <a:pt x="1874" y="3625"/>
                    <a:pt x="1967" y="3532"/>
                  </a:cubicBezTo>
                  <a:cubicBezTo>
                    <a:pt x="3530" y="2000"/>
                    <a:pt x="3530" y="2000"/>
                    <a:pt x="3530" y="2000"/>
                  </a:cubicBezTo>
                  <a:cubicBezTo>
                    <a:pt x="3624" y="1875"/>
                    <a:pt x="3624" y="1750"/>
                    <a:pt x="3530" y="1625"/>
                  </a:cubicBezTo>
                  <a:lnTo>
                    <a:pt x="1967" y="94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Freeform 3">
              <a:extLst>
                <a:ext uri="{FF2B5EF4-FFF2-40B4-BE49-F238E27FC236}">
                  <a16:creationId xmlns:a16="http://schemas.microsoft.com/office/drawing/2014/main" id="{33819D5A-5078-C447-8FA4-5D9C11742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3578225"/>
              <a:ext cx="1304925" cy="1304925"/>
            </a:xfrm>
            <a:custGeom>
              <a:avLst/>
              <a:gdLst>
                <a:gd name="T0" fmla="*/ 1967 w 3625"/>
                <a:gd name="T1" fmla="*/ 94 h 3626"/>
                <a:gd name="T2" fmla="*/ 1967 w 3625"/>
                <a:gd name="T3" fmla="*/ 94 h 3626"/>
                <a:gd name="T4" fmla="*/ 1625 w 3625"/>
                <a:gd name="T5" fmla="*/ 94 h 3626"/>
                <a:gd name="T6" fmla="*/ 93 w 3625"/>
                <a:gd name="T7" fmla="*/ 1656 h 3626"/>
                <a:gd name="T8" fmla="*/ 93 w 3625"/>
                <a:gd name="T9" fmla="*/ 2000 h 3626"/>
                <a:gd name="T10" fmla="*/ 1625 w 3625"/>
                <a:gd name="T11" fmla="*/ 3531 h 3626"/>
                <a:gd name="T12" fmla="*/ 1967 w 3625"/>
                <a:gd name="T13" fmla="*/ 3531 h 3626"/>
                <a:gd name="T14" fmla="*/ 3530 w 3625"/>
                <a:gd name="T15" fmla="*/ 2000 h 3626"/>
                <a:gd name="T16" fmla="*/ 3530 w 3625"/>
                <a:gd name="T17" fmla="*/ 1656 h 3626"/>
                <a:gd name="T18" fmla="*/ 1967 w 3625"/>
                <a:gd name="T19" fmla="*/ 94 h 3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25" h="3626">
                  <a:moveTo>
                    <a:pt x="1967" y="94"/>
                  </a:moveTo>
                  <a:lnTo>
                    <a:pt x="1967" y="94"/>
                  </a:lnTo>
                  <a:cubicBezTo>
                    <a:pt x="1874" y="0"/>
                    <a:pt x="1718" y="0"/>
                    <a:pt x="1625" y="94"/>
                  </a:cubicBezTo>
                  <a:cubicBezTo>
                    <a:pt x="93" y="1656"/>
                    <a:pt x="93" y="1656"/>
                    <a:pt x="93" y="1656"/>
                  </a:cubicBezTo>
                  <a:cubicBezTo>
                    <a:pt x="0" y="1750"/>
                    <a:pt x="0" y="1906"/>
                    <a:pt x="93" y="2000"/>
                  </a:cubicBezTo>
                  <a:cubicBezTo>
                    <a:pt x="1625" y="3531"/>
                    <a:pt x="1625" y="3531"/>
                    <a:pt x="1625" y="3531"/>
                  </a:cubicBezTo>
                  <a:cubicBezTo>
                    <a:pt x="1718" y="3625"/>
                    <a:pt x="1874" y="3625"/>
                    <a:pt x="1967" y="3531"/>
                  </a:cubicBezTo>
                  <a:cubicBezTo>
                    <a:pt x="3530" y="2000"/>
                    <a:pt x="3530" y="2000"/>
                    <a:pt x="3530" y="2000"/>
                  </a:cubicBezTo>
                  <a:cubicBezTo>
                    <a:pt x="3624" y="1906"/>
                    <a:pt x="3624" y="1750"/>
                    <a:pt x="3530" y="1656"/>
                  </a:cubicBezTo>
                  <a:lnTo>
                    <a:pt x="1967" y="94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Freeform 4">
              <a:extLst>
                <a:ext uri="{FF2B5EF4-FFF2-40B4-BE49-F238E27FC236}">
                  <a16:creationId xmlns:a16="http://schemas.microsoft.com/office/drawing/2014/main" id="{0CE0979E-05A8-9645-A211-361B72FDC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6938" y="2184400"/>
              <a:ext cx="1304925" cy="1304925"/>
            </a:xfrm>
            <a:custGeom>
              <a:avLst/>
              <a:gdLst>
                <a:gd name="T0" fmla="*/ 2000 w 3626"/>
                <a:gd name="T1" fmla="*/ 94 h 3625"/>
                <a:gd name="T2" fmla="*/ 2000 w 3626"/>
                <a:gd name="T3" fmla="*/ 94 h 3625"/>
                <a:gd name="T4" fmla="*/ 1625 w 3626"/>
                <a:gd name="T5" fmla="*/ 94 h 3625"/>
                <a:gd name="T6" fmla="*/ 94 w 3626"/>
                <a:gd name="T7" fmla="*/ 1656 h 3625"/>
                <a:gd name="T8" fmla="*/ 94 w 3626"/>
                <a:gd name="T9" fmla="*/ 1999 h 3625"/>
                <a:gd name="T10" fmla="*/ 1625 w 3626"/>
                <a:gd name="T11" fmla="*/ 3530 h 3625"/>
                <a:gd name="T12" fmla="*/ 2000 w 3626"/>
                <a:gd name="T13" fmla="*/ 3530 h 3625"/>
                <a:gd name="T14" fmla="*/ 3532 w 3626"/>
                <a:gd name="T15" fmla="*/ 1999 h 3625"/>
                <a:gd name="T16" fmla="*/ 3532 w 3626"/>
                <a:gd name="T17" fmla="*/ 1656 h 3625"/>
                <a:gd name="T18" fmla="*/ 2000 w 3626"/>
                <a:gd name="T19" fmla="*/ 94 h 3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26" h="3625">
                  <a:moveTo>
                    <a:pt x="2000" y="94"/>
                  </a:moveTo>
                  <a:lnTo>
                    <a:pt x="2000" y="94"/>
                  </a:lnTo>
                  <a:cubicBezTo>
                    <a:pt x="1906" y="0"/>
                    <a:pt x="1750" y="0"/>
                    <a:pt x="1625" y="94"/>
                  </a:cubicBezTo>
                  <a:cubicBezTo>
                    <a:pt x="94" y="1656"/>
                    <a:pt x="94" y="1656"/>
                    <a:pt x="94" y="1656"/>
                  </a:cubicBezTo>
                  <a:cubicBezTo>
                    <a:pt x="0" y="1750"/>
                    <a:pt x="0" y="1905"/>
                    <a:pt x="94" y="1999"/>
                  </a:cubicBezTo>
                  <a:cubicBezTo>
                    <a:pt x="1625" y="3530"/>
                    <a:pt x="1625" y="3530"/>
                    <a:pt x="1625" y="3530"/>
                  </a:cubicBezTo>
                  <a:cubicBezTo>
                    <a:pt x="1750" y="3624"/>
                    <a:pt x="1906" y="3624"/>
                    <a:pt x="2000" y="3530"/>
                  </a:cubicBezTo>
                  <a:cubicBezTo>
                    <a:pt x="3532" y="1999"/>
                    <a:pt x="3532" y="1999"/>
                    <a:pt x="3532" y="1999"/>
                  </a:cubicBezTo>
                  <a:cubicBezTo>
                    <a:pt x="3625" y="1905"/>
                    <a:pt x="3625" y="1750"/>
                    <a:pt x="3532" y="1656"/>
                  </a:cubicBezTo>
                  <a:lnTo>
                    <a:pt x="2000" y="94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02828AB0-3614-394D-898F-9C72A9703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8938" y="4276725"/>
              <a:ext cx="349250" cy="495300"/>
            </a:xfrm>
            <a:custGeom>
              <a:avLst/>
              <a:gdLst>
                <a:gd name="T0" fmla="*/ 781 w 970"/>
                <a:gd name="T1" fmla="*/ 93 h 1376"/>
                <a:gd name="T2" fmla="*/ 781 w 970"/>
                <a:gd name="T3" fmla="*/ 93 h 1376"/>
                <a:gd name="T4" fmla="*/ 94 w 970"/>
                <a:gd name="T5" fmla="*/ 781 h 1376"/>
                <a:gd name="T6" fmla="*/ 125 w 970"/>
                <a:gd name="T7" fmla="*/ 1062 h 1376"/>
                <a:gd name="T8" fmla="*/ 718 w 970"/>
                <a:gd name="T9" fmla="*/ 1343 h 1376"/>
                <a:gd name="T10" fmla="*/ 969 w 970"/>
                <a:gd name="T11" fmla="*/ 1187 h 1376"/>
                <a:gd name="T12" fmla="*/ 969 w 970"/>
                <a:gd name="T13" fmla="*/ 156 h 1376"/>
                <a:gd name="T14" fmla="*/ 781 w 970"/>
                <a:gd name="T15" fmla="*/ 93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1376">
                  <a:moveTo>
                    <a:pt x="781" y="93"/>
                  </a:moveTo>
                  <a:lnTo>
                    <a:pt x="781" y="93"/>
                  </a:lnTo>
                  <a:cubicBezTo>
                    <a:pt x="94" y="781"/>
                    <a:pt x="94" y="781"/>
                    <a:pt x="94" y="781"/>
                  </a:cubicBezTo>
                  <a:cubicBezTo>
                    <a:pt x="0" y="875"/>
                    <a:pt x="31" y="1000"/>
                    <a:pt x="125" y="1062"/>
                  </a:cubicBezTo>
                  <a:cubicBezTo>
                    <a:pt x="718" y="1343"/>
                    <a:pt x="718" y="1343"/>
                    <a:pt x="718" y="1343"/>
                  </a:cubicBezTo>
                  <a:cubicBezTo>
                    <a:pt x="844" y="1375"/>
                    <a:pt x="969" y="1312"/>
                    <a:pt x="969" y="1187"/>
                  </a:cubicBezTo>
                  <a:cubicBezTo>
                    <a:pt x="969" y="156"/>
                    <a:pt x="969" y="156"/>
                    <a:pt x="969" y="156"/>
                  </a:cubicBezTo>
                  <a:cubicBezTo>
                    <a:pt x="969" y="31"/>
                    <a:pt x="875" y="0"/>
                    <a:pt x="781" y="93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1C9454BB-8E7C-F84E-8195-0D6731036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3" y="4276725"/>
              <a:ext cx="338137" cy="495300"/>
            </a:xfrm>
            <a:custGeom>
              <a:avLst/>
              <a:gdLst>
                <a:gd name="T0" fmla="*/ 156 w 938"/>
                <a:gd name="T1" fmla="*/ 93 h 1376"/>
                <a:gd name="T2" fmla="*/ 156 w 938"/>
                <a:gd name="T3" fmla="*/ 93 h 1376"/>
                <a:gd name="T4" fmla="*/ 0 w 938"/>
                <a:gd name="T5" fmla="*/ 156 h 1376"/>
                <a:gd name="T6" fmla="*/ 0 w 938"/>
                <a:gd name="T7" fmla="*/ 1187 h 1376"/>
                <a:gd name="T8" fmla="*/ 218 w 938"/>
                <a:gd name="T9" fmla="*/ 1343 h 1376"/>
                <a:gd name="T10" fmla="*/ 812 w 938"/>
                <a:gd name="T11" fmla="*/ 1062 h 1376"/>
                <a:gd name="T12" fmla="*/ 843 w 938"/>
                <a:gd name="T13" fmla="*/ 781 h 1376"/>
                <a:gd name="T14" fmla="*/ 156 w 938"/>
                <a:gd name="T15" fmla="*/ 93 h 1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376">
                  <a:moveTo>
                    <a:pt x="156" y="93"/>
                  </a:moveTo>
                  <a:lnTo>
                    <a:pt x="156" y="93"/>
                  </a:lnTo>
                  <a:cubicBezTo>
                    <a:pt x="62" y="0"/>
                    <a:pt x="0" y="31"/>
                    <a:pt x="0" y="156"/>
                  </a:cubicBezTo>
                  <a:cubicBezTo>
                    <a:pt x="0" y="1187"/>
                    <a:pt x="0" y="1187"/>
                    <a:pt x="0" y="1187"/>
                  </a:cubicBezTo>
                  <a:cubicBezTo>
                    <a:pt x="0" y="1312"/>
                    <a:pt x="93" y="1375"/>
                    <a:pt x="218" y="1343"/>
                  </a:cubicBezTo>
                  <a:cubicBezTo>
                    <a:pt x="812" y="1062"/>
                    <a:pt x="812" y="1062"/>
                    <a:pt x="812" y="1062"/>
                  </a:cubicBezTo>
                  <a:cubicBezTo>
                    <a:pt x="906" y="1000"/>
                    <a:pt x="937" y="875"/>
                    <a:pt x="843" y="781"/>
                  </a:cubicBezTo>
                  <a:lnTo>
                    <a:pt x="156" y="93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4E303A59-1100-5F4E-A3AB-FE224238C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3" y="3533775"/>
              <a:ext cx="674687" cy="674688"/>
            </a:xfrm>
            <a:custGeom>
              <a:avLst/>
              <a:gdLst>
                <a:gd name="T0" fmla="*/ 1625 w 1876"/>
                <a:gd name="T1" fmla="*/ 0 h 1876"/>
                <a:gd name="T2" fmla="*/ 1625 w 1876"/>
                <a:gd name="T3" fmla="*/ 0 h 1876"/>
                <a:gd name="T4" fmla="*/ 218 w 1876"/>
                <a:gd name="T5" fmla="*/ 0 h 1876"/>
                <a:gd name="T6" fmla="*/ 0 w 1876"/>
                <a:gd name="T7" fmla="*/ 250 h 1876"/>
                <a:gd name="T8" fmla="*/ 0 w 1876"/>
                <a:gd name="T9" fmla="*/ 1656 h 1876"/>
                <a:gd name="T10" fmla="*/ 218 w 1876"/>
                <a:gd name="T11" fmla="*/ 1875 h 1876"/>
                <a:gd name="T12" fmla="*/ 1625 w 1876"/>
                <a:gd name="T13" fmla="*/ 1875 h 1876"/>
                <a:gd name="T14" fmla="*/ 1875 w 1876"/>
                <a:gd name="T15" fmla="*/ 1656 h 1876"/>
                <a:gd name="T16" fmla="*/ 1875 w 1876"/>
                <a:gd name="T17" fmla="*/ 250 h 1876"/>
                <a:gd name="T18" fmla="*/ 1625 w 1876"/>
                <a:gd name="T1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6" h="1876">
                  <a:moveTo>
                    <a:pt x="1625" y="0"/>
                  </a:moveTo>
                  <a:lnTo>
                    <a:pt x="1625" y="0"/>
                  </a:lnTo>
                  <a:cubicBezTo>
                    <a:pt x="218" y="0"/>
                    <a:pt x="218" y="0"/>
                    <a:pt x="218" y="0"/>
                  </a:cubicBezTo>
                  <a:cubicBezTo>
                    <a:pt x="93" y="0"/>
                    <a:pt x="0" y="125"/>
                    <a:pt x="0" y="250"/>
                  </a:cubicBezTo>
                  <a:cubicBezTo>
                    <a:pt x="0" y="1656"/>
                    <a:pt x="0" y="1656"/>
                    <a:pt x="0" y="1656"/>
                  </a:cubicBezTo>
                  <a:cubicBezTo>
                    <a:pt x="0" y="1781"/>
                    <a:pt x="93" y="1875"/>
                    <a:pt x="218" y="1875"/>
                  </a:cubicBezTo>
                  <a:cubicBezTo>
                    <a:pt x="1625" y="1875"/>
                    <a:pt x="1625" y="1875"/>
                    <a:pt x="1625" y="1875"/>
                  </a:cubicBezTo>
                  <a:cubicBezTo>
                    <a:pt x="1750" y="1875"/>
                    <a:pt x="1875" y="1781"/>
                    <a:pt x="1875" y="1656"/>
                  </a:cubicBezTo>
                  <a:cubicBezTo>
                    <a:pt x="1875" y="250"/>
                    <a:pt x="1875" y="250"/>
                    <a:pt x="1875" y="250"/>
                  </a:cubicBezTo>
                  <a:cubicBezTo>
                    <a:pt x="1875" y="125"/>
                    <a:pt x="1750" y="0"/>
                    <a:pt x="1625" y="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CD5DB7DA-39BF-3741-92A3-0F09BA0FD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850" y="1801813"/>
              <a:ext cx="506413" cy="338137"/>
            </a:xfrm>
            <a:custGeom>
              <a:avLst/>
              <a:gdLst>
                <a:gd name="T0" fmla="*/ 1187 w 1407"/>
                <a:gd name="T1" fmla="*/ 937 h 938"/>
                <a:gd name="T2" fmla="*/ 1187 w 1407"/>
                <a:gd name="T3" fmla="*/ 937 h 938"/>
                <a:gd name="T4" fmla="*/ 1344 w 1407"/>
                <a:gd name="T5" fmla="*/ 718 h 938"/>
                <a:gd name="T6" fmla="*/ 1062 w 1407"/>
                <a:gd name="T7" fmla="*/ 125 h 938"/>
                <a:gd name="T8" fmla="*/ 781 w 1407"/>
                <a:gd name="T9" fmla="*/ 93 h 938"/>
                <a:gd name="T10" fmla="*/ 94 w 1407"/>
                <a:gd name="T11" fmla="*/ 781 h 938"/>
                <a:gd name="T12" fmla="*/ 156 w 1407"/>
                <a:gd name="T13" fmla="*/ 937 h 938"/>
                <a:gd name="T14" fmla="*/ 1187 w 1407"/>
                <a:gd name="T15" fmla="*/ 937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7" h="938">
                  <a:moveTo>
                    <a:pt x="1187" y="937"/>
                  </a:moveTo>
                  <a:lnTo>
                    <a:pt x="1187" y="937"/>
                  </a:lnTo>
                  <a:cubicBezTo>
                    <a:pt x="1344" y="937"/>
                    <a:pt x="1406" y="843"/>
                    <a:pt x="1344" y="718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00" y="31"/>
                    <a:pt x="875" y="0"/>
                    <a:pt x="781" y="93"/>
                  </a:cubicBezTo>
                  <a:cubicBezTo>
                    <a:pt x="94" y="781"/>
                    <a:pt x="94" y="781"/>
                    <a:pt x="94" y="781"/>
                  </a:cubicBezTo>
                  <a:cubicBezTo>
                    <a:pt x="0" y="875"/>
                    <a:pt x="31" y="937"/>
                    <a:pt x="156" y="937"/>
                  </a:cubicBezTo>
                  <a:lnTo>
                    <a:pt x="1187" y="937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0A242F28-7838-924C-9490-732579FA7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3" y="901700"/>
              <a:ext cx="338137" cy="506413"/>
            </a:xfrm>
            <a:custGeom>
              <a:avLst/>
              <a:gdLst>
                <a:gd name="T0" fmla="*/ 156 w 938"/>
                <a:gd name="T1" fmla="*/ 1312 h 1407"/>
                <a:gd name="T2" fmla="*/ 156 w 938"/>
                <a:gd name="T3" fmla="*/ 1312 h 1407"/>
                <a:gd name="T4" fmla="*/ 843 w 938"/>
                <a:gd name="T5" fmla="*/ 625 h 1407"/>
                <a:gd name="T6" fmla="*/ 812 w 938"/>
                <a:gd name="T7" fmla="*/ 343 h 1407"/>
                <a:gd name="T8" fmla="*/ 218 w 938"/>
                <a:gd name="T9" fmla="*/ 62 h 1407"/>
                <a:gd name="T10" fmla="*/ 0 w 938"/>
                <a:gd name="T11" fmla="*/ 218 h 1407"/>
                <a:gd name="T12" fmla="*/ 0 w 938"/>
                <a:gd name="T13" fmla="*/ 1250 h 1407"/>
                <a:gd name="T14" fmla="*/ 156 w 938"/>
                <a:gd name="T15" fmla="*/ 1312 h 1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8" h="1407">
                  <a:moveTo>
                    <a:pt x="156" y="1312"/>
                  </a:moveTo>
                  <a:lnTo>
                    <a:pt x="156" y="1312"/>
                  </a:lnTo>
                  <a:cubicBezTo>
                    <a:pt x="843" y="625"/>
                    <a:pt x="843" y="625"/>
                    <a:pt x="843" y="625"/>
                  </a:cubicBezTo>
                  <a:cubicBezTo>
                    <a:pt x="937" y="531"/>
                    <a:pt x="906" y="406"/>
                    <a:pt x="812" y="343"/>
                  </a:cubicBezTo>
                  <a:cubicBezTo>
                    <a:pt x="218" y="62"/>
                    <a:pt x="218" y="62"/>
                    <a:pt x="218" y="62"/>
                  </a:cubicBezTo>
                  <a:cubicBezTo>
                    <a:pt x="93" y="0"/>
                    <a:pt x="0" y="93"/>
                    <a:pt x="0" y="218"/>
                  </a:cubicBezTo>
                  <a:cubicBezTo>
                    <a:pt x="0" y="1250"/>
                    <a:pt x="0" y="1250"/>
                    <a:pt x="0" y="1250"/>
                  </a:cubicBezTo>
                  <a:cubicBezTo>
                    <a:pt x="0" y="1375"/>
                    <a:pt x="62" y="1406"/>
                    <a:pt x="156" y="1312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E695E2AB-D1DE-0D49-8484-DCB813B9B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25" y="1801813"/>
              <a:ext cx="506413" cy="349250"/>
            </a:xfrm>
            <a:custGeom>
              <a:avLst/>
              <a:gdLst>
                <a:gd name="T0" fmla="*/ 219 w 1407"/>
                <a:gd name="T1" fmla="*/ 968 h 969"/>
                <a:gd name="T2" fmla="*/ 219 w 1407"/>
                <a:gd name="T3" fmla="*/ 968 h 969"/>
                <a:gd name="T4" fmla="*/ 1250 w 1407"/>
                <a:gd name="T5" fmla="*/ 968 h 969"/>
                <a:gd name="T6" fmla="*/ 1312 w 1407"/>
                <a:gd name="T7" fmla="*/ 781 h 969"/>
                <a:gd name="T8" fmla="*/ 625 w 1407"/>
                <a:gd name="T9" fmla="*/ 93 h 969"/>
                <a:gd name="T10" fmla="*/ 344 w 1407"/>
                <a:gd name="T11" fmla="*/ 125 h 969"/>
                <a:gd name="T12" fmla="*/ 62 w 1407"/>
                <a:gd name="T13" fmla="*/ 718 h 969"/>
                <a:gd name="T14" fmla="*/ 219 w 1407"/>
                <a:gd name="T15" fmla="*/ 968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7" h="969">
                  <a:moveTo>
                    <a:pt x="219" y="968"/>
                  </a:moveTo>
                  <a:lnTo>
                    <a:pt x="219" y="968"/>
                  </a:lnTo>
                  <a:cubicBezTo>
                    <a:pt x="1250" y="968"/>
                    <a:pt x="1250" y="968"/>
                    <a:pt x="1250" y="968"/>
                  </a:cubicBezTo>
                  <a:cubicBezTo>
                    <a:pt x="1375" y="968"/>
                    <a:pt x="1406" y="875"/>
                    <a:pt x="1312" y="781"/>
                  </a:cubicBezTo>
                  <a:cubicBezTo>
                    <a:pt x="625" y="93"/>
                    <a:pt x="625" y="93"/>
                    <a:pt x="625" y="93"/>
                  </a:cubicBezTo>
                  <a:cubicBezTo>
                    <a:pt x="531" y="0"/>
                    <a:pt x="406" y="31"/>
                    <a:pt x="344" y="125"/>
                  </a:cubicBezTo>
                  <a:cubicBezTo>
                    <a:pt x="62" y="718"/>
                    <a:pt x="62" y="718"/>
                    <a:pt x="62" y="718"/>
                  </a:cubicBezTo>
                  <a:cubicBezTo>
                    <a:pt x="0" y="843"/>
                    <a:pt x="94" y="968"/>
                    <a:pt x="219" y="968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47C909F4-92AE-044F-99F5-60D99D2BA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463675"/>
              <a:ext cx="687388" cy="685800"/>
            </a:xfrm>
            <a:custGeom>
              <a:avLst/>
              <a:gdLst>
                <a:gd name="T0" fmla="*/ 1656 w 1908"/>
                <a:gd name="T1" fmla="*/ 0 h 1907"/>
                <a:gd name="T2" fmla="*/ 1656 w 1908"/>
                <a:gd name="T3" fmla="*/ 0 h 1907"/>
                <a:gd name="T4" fmla="*/ 250 w 1908"/>
                <a:gd name="T5" fmla="*/ 0 h 1907"/>
                <a:gd name="T6" fmla="*/ 0 w 1908"/>
                <a:gd name="T7" fmla="*/ 250 h 1907"/>
                <a:gd name="T8" fmla="*/ 0 w 1908"/>
                <a:gd name="T9" fmla="*/ 1656 h 1907"/>
                <a:gd name="T10" fmla="*/ 250 w 1908"/>
                <a:gd name="T11" fmla="*/ 1906 h 1907"/>
                <a:gd name="T12" fmla="*/ 1656 w 1908"/>
                <a:gd name="T13" fmla="*/ 1906 h 1907"/>
                <a:gd name="T14" fmla="*/ 1907 w 1908"/>
                <a:gd name="T15" fmla="*/ 1656 h 1907"/>
                <a:gd name="T16" fmla="*/ 1907 w 1908"/>
                <a:gd name="T17" fmla="*/ 250 h 1907"/>
                <a:gd name="T18" fmla="*/ 1656 w 1908"/>
                <a:gd name="T19" fmla="*/ 0 h 19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8" h="1907">
                  <a:moveTo>
                    <a:pt x="1656" y="0"/>
                  </a:moveTo>
                  <a:lnTo>
                    <a:pt x="1656" y="0"/>
                  </a:lnTo>
                  <a:cubicBezTo>
                    <a:pt x="250" y="0"/>
                    <a:pt x="250" y="0"/>
                    <a:pt x="250" y="0"/>
                  </a:cubicBezTo>
                  <a:cubicBezTo>
                    <a:pt x="125" y="0"/>
                    <a:pt x="0" y="125"/>
                    <a:pt x="0" y="250"/>
                  </a:cubicBezTo>
                  <a:cubicBezTo>
                    <a:pt x="0" y="1656"/>
                    <a:pt x="0" y="1656"/>
                    <a:pt x="0" y="1656"/>
                  </a:cubicBezTo>
                  <a:cubicBezTo>
                    <a:pt x="0" y="1781"/>
                    <a:pt x="125" y="1906"/>
                    <a:pt x="250" y="1906"/>
                  </a:cubicBezTo>
                  <a:cubicBezTo>
                    <a:pt x="1656" y="1906"/>
                    <a:pt x="1656" y="1906"/>
                    <a:pt x="1656" y="1906"/>
                  </a:cubicBezTo>
                  <a:cubicBezTo>
                    <a:pt x="1782" y="1906"/>
                    <a:pt x="1907" y="1781"/>
                    <a:pt x="1907" y="1656"/>
                  </a:cubicBezTo>
                  <a:cubicBezTo>
                    <a:pt x="1907" y="250"/>
                    <a:pt x="1907" y="250"/>
                    <a:pt x="1907" y="250"/>
                  </a:cubicBezTo>
                  <a:cubicBezTo>
                    <a:pt x="1907" y="125"/>
                    <a:pt x="1782" y="0"/>
                    <a:pt x="1656" y="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95ADD8F1-F6EA-5740-A9FA-FDCB6208E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8938" y="901700"/>
              <a:ext cx="349250" cy="506413"/>
            </a:xfrm>
            <a:custGeom>
              <a:avLst/>
              <a:gdLst>
                <a:gd name="T0" fmla="*/ 718 w 970"/>
                <a:gd name="T1" fmla="*/ 62 h 1407"/>
                <a:gd name="T2" fmla="*/ 718 w 970"/>
                <a:gd name="T3" fmla="*/ 62 h 1407"/>
                <a:gd name="T4" fmla="*/ 125 w 970"/>
                <a:gd name="T5" fmla="*/ 343 h 1407"/>
                <a:gd name="T6" fmla="*/ 94 w 970"/>
                <a:gd name="T7" fmla="*/ 625 h 1407"/>
                <a:gd name="T8" fmla="*/ 781 w 970"/>
                <a:gd name="T9" fmla="*/ 1312 h 1407"/>
                <a:gd name="T10" fmla="*/ 969 w 970"/>
                <a:gd name="T11" fmla="*/ 1250 h 1407"/>
                <a:gd name="T12" fmla="*/ 969 w 970"/>
                <a:gd name="T13" fmla="*/ 218 h 1407"/>
                <a:gd name="T14" fmla="*/ 718 w 970"/>
                <a:gd name="T15" fmla="*/ 62 h 1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0" h="1407">
                  <a:moveTo>
                    <a:pt x="718" y="62"/>
                  </a:moveTo>
                  <a:lnTo>
                    <a:pt x="718" y="62"/>
                  </a:lnTo>
                  <a:cubicBezTo>
                    <a:pt x="125" y="343"/>
                    <a:pt x="125" y="343"/>
                    <a:pt x="125" y="343"/>
                  </a:cubicBezTo>
                  <a:cubicBezTo>
                    <a:pt x="31" y="406"/>
                    <a:pt x="0" y="531"/>
                    <a:pt x="94" y="625"/>
                  </a:cubicBezTo>
                  <a:cubicBezTo>
                    <a:pt x="781" y="1312"/>
                    <a:pt x="781" y="1312"/>
                    <a:pt x="781" y="1312"/>
                  </a:cubicBezTo>
                  <a:cubicBezTo>
                    <a:pt x="875" y="1406"/>
                    <a:pt x="969" y="1375"/>
                    <a:pt x="969" y="1250"/>
                  </a:cubicBezTo>
                  <a:cubicBezTo>
                    <a:pt x="969" y="218"/>
                    <a:pt x="969" y="218"/>
                    <a:pt x="969" y="218"/>
                  </a:cubicBezTo>
                  <a:cubicBezTo>
                    <a:pt x="969" y="93"/>
                    <a:pt x="844" y="0"/>
                    <a:pt x="718" y="62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1B58B3D0-0170-3E4B-B484-84A890C04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3850" y="3533775"/>
              <a:ext cx="506413" cy="349250"/>
            </a:xfrm>
            <a:custGeom>
              <a:avLst/>
              <a:gdLst>
                <a:gd name="T0" fmla="*/ 1187 w 1407"/>
                <a:gd name="T1" fmla="*/ 0 h 970"/>
                <a:gd name="T2" fmla="*/ 1187 w 1407"/>
                <a:gd name="T3" fmla="*/ 0 h 970"/>
                <a:gd name="T4" fmla="*/ 156 w 1407"/>
                <a:gd name="T5" fmla="*/ 0 h 970"/>
                <a:gd name="T6" fmla="*/ 94 w 1407"/>
                <a:gd name="T7" fmla="*/ 188 h 970"/>
                <a:gd name="T8" fmla="*/ 781 w 1407"/>
                <a:gd name="T9" fmla="*/ 875 h 970"/>
                <a:gd name="T10" fmla="*/ 1062 w 1407"/>
                <a:gd name="T11" fmla="*/ 813 h 970"/>
                <a:gd name="T12" fmla="*/ 1344 w 1407"/>
                <a:gd name="T13" fmla="*/ 219 h 970"/>
                <a:gd name="T14" fmla="*/ 1187 w 1407"/>
                <a:gd name="T15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7" h="970">
                  <a:moveTo>
                    <a:pt x="1187" y="0"/>
                  </a:moveTo>
                  <a:lnTo>
                    <a:pt x="1187" y="0"/>
                  </a:lnTo>
                  <a:cubicBezTo>
                    <a:pt x="156" y="0"/>
                    <a:pt x="156" y="0"/>
                    <a:pt x="156" y="0"/>
                  </a:cubicBezTo>
                  <a:cubicBezTo>
                    <a:pt x="31" y="0"/>
                    <a:pt x="0" y="94"/>
                    <a:pt x="94" y="188"/>
                  </a:cubicBezTo>
                  <a:cubicBezTo>
                    <a:pt x="781" y="875"/>
                    <a:pt x="781" y="875"/>
                    <a:pt x="781" y="875"/>
                  </a:cubicBezTo>
                  <a:cubicBezTo>
                    <a:pt x="875" y="969"/>
                    <a:pt x="1000" y="938"/>
                    <a:pt x="1062" y="813"/>
                  </a:cubicBezTo>
                  <a:cubicBezTo>
                    <a:pt x="1344" y="219"/>
                    <a:pt x="1344" y="219"/>
                    <a:pt x="1344" y="219"/>
                  </a:cubicBezTo>
                  <a:cubicBezTo>
                    <a:pt x="1406" y="125"/>
                    <a:pt x="1344" y="0"/>
                    <a:pt x="1187" y="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9429C654-22DC-BD42-B857-A3EE1DD64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3533775"/>
              <a:ext cx="687388" cy="674688"/>
            </a:xfrm>
            <a:custGeom>
              <a:avLst/>
              <a:gdLst>
                <a:gd name="T0" fmla="*/ 1656 w 1908"/>
                <a:gd name="T1" fmla="*/ 0 h 1876"/>
                <a:gd name="T2" fmla="*/ 1656 w 1908"/>
                <a:gd name="T3" fmla="*/ 0 h 1876"/>
                <a:gd name="T4" fmla="*/ 250 w 1908"/>
                <a:gd name="T5" fmla="*/ 0 h 1876"/>
                <a:gd name="T6" fmla="*/ 0 w 1908"/>
                <a:gd name="T7" fmla="*/ 250 h 1876"/>
                <a:gd name="T8" fmla="*/ 0 w 1908"/>
                <a:gd name="T9" fmla="*/ 1656 h 1876"/>
                <a:gd name="T10" fmla="*/ 250 w 1908"/>
                <a:gd name="T11" fmla="*/ 1875 h 1876"/>
                <a:gd name="T12" fmla="*/ 1656 w 1908"/>
                <a:gd name="T13" fmla="*/ 1875 h 1876"/>
                <a:gd name="T14" fmla="*/ 1907 w 1908"/>
                <a:gd name="T15" fmla="*/ 1656 h 1876"/>
                <a:gd name="T16" fmla="*/ 1907 w 1908"/>
                <a:gd name="T17" fmla="*/ 250 h 1876"/>
                <a:gd name="T18" fmla="*/ 1656 w 1908"/>
                <a:gd name="T19" fmla="*/ 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08" h="1876">
                  <a:moveTo>
                    <a:pt x="1656" y="0"/>
                  </a:moveTo>
                  <a:lnTo>
                    <a:pt x="1656" y="0"/>
                  </a:lnTo>
                  <a:cubicBezTo>
                    <a:pt x="250" y="0"/>
                    <a:pt x="250" y="0"/>
                    <a:pt x="250" y="0"/>
                  </a:cubicBezTo>
                  <a:cubicBezTo>
                    <a:pt x="125" y="0"/>
                    <a:pt x="0" y="125"/>
                    <a:pt x="0" y="250"/>
                  </a:cubicBezTo>
                  <a:cubicBezTo>
                    <a:pt x="0" y="1656"/>
                    <a:pt x="0" y="1656"/>
                    <a:pt x="0" y="1656"/>
                  </a:cubicBezTo>
                  <a:cubicBezTo>
                    <a:pt x="0" y="1781"/>
                    <a:pt x="125" y="1875"/>
                    <a:pt x="250" y="1875"/>
                  </a:cubicBezTo>
                  <a:cubicBezTo>
                    <a:pt x="1656" y="1875"/>
                    <a:pt x="1656" y="1875"/>
                    <a:pt x="1656" y="1875"/>
                  </a:cubicBezTo>
                  <a:cubicBezTo>
                    <a:pt x="1782" y="1875"/>
                    <a:pt x="1907" y="1781"/>
                    <a:pt x="1907" y="1656"/>
                  </a:cubicBezTo>
                  <a:cubicBezTo>
                    <a:pt x="1907" y="250"/>
                    <a:pt x="1907" y="250"/>
                    <a:pt x="1907" y="250"/>
                  </a:cubicBezTo>
                  <a:cubicBezTo>
                    <a:pt x="1907" y="125"/>
                    <a:pt x="1782" y="0"/>
                    <a:pt x="1656" y="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AC4C6B11-59DA-8B4F-A1CF-72BB074EAB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8825" y="3533775"/>
              <a:ext cx="506413" cy="349250"/>
            </a:xfrm>
            <a:custGeom>
              <a:avLst/>
              <a:gdLst>
                <a:gd name="T0" fmla="*/ 219 w 1407"/>
                <a:gd name="T1" fmla="*/ 0 h 970"/>
                <a:gd name="T2" fmla="*/ 219 w 1407"/>
                <a:gd name="T3" fmla="*/ 0 h 970"/>
                <a:gd name="T4" fmla="*/ 62 w 1407"/>
                <a:gd name="T5" fmla="*/ 219 h 970"/>
                <a:gd name="T6" fmla="*/ 344 w 1407"/>
                <a:gd name="T7" fmla="*/ 813 h 970"/>
                <a:gd name="T8" fmla="*/ 625 w 1407"/>
                <a:gd name="T9" fmla="*/ 875 h 970"/>
                <a:gd name="T10" fmla="*/ 1312 w 1407"/>
                <a:gd name="T11" fmla="*/ 188 h 970"/>
                <a:gd name="T12" fmla="*/ 1250 w 1407"/>
                <a:gd name="T13" fmla="*/ 0 h 970"/>
                <a:gd name="T14" fmla="*/ 219 w 1407"/>
                <a:gd name="T15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7" h="970">
                  <a:moveTo>
                    <a:pt x="219" y="0"/>
                  </a:moveTo>
                  <a:lnTo>
                    <a:pt x="219" y="0"/>
                  </a:lnTo>
                  <a:cubicBezTo>
                    <a:pt x="94" y="0"/>
                    <a:pt x="0" y="125"/>
                    <a:pt x="62" y="219"/>
                  </a:cubicBezTo>
                  <a:cubicBezTo>
                    <a:pt x="344" y="813"/>
                    <a:pt x="344" y="813"/>
                    <a:pt x="344" y="813"/>
                  </a:cubicBezTo>
                  <a:cubicBezTo>
                    <a:pt x="406" y="938"/>
                    <a:pt x="531" y="969"/>
                    <a:pt x="625" y="875"/>
                  </a:cubicBezTo>
                  <a:cubicBezTo>
                    <a:pt x="1312" y="188"/>
                    <a:pt x="1312" y="188"/>
                    <a:pt x="1312" y="188"/>
                  </a:cubicBezTo>
                  <a:cubicBezTo>
                    <a:pt x="1406" y="94"/>
                    <a:pt x="1375" y="0"/>
                    <a:pt x="1250" y="0"/>
                  </a:cubicBezTo>
                  <a:lnTo>
                    <a:pt x="219" y="0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0E695359-32F4-3C45-BCC9-C3E5C0C9F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2013" y="1463675"/>
              <a:ext cx="674687" cy="674688"/>
            </a:xfrm>
            <a:custGeom>
              <a:avLst/>
              <a:gdLst>
                <a:gd name="T0" fmla="*/ 0 w 1876"/>
                <a:gd name="T1" fmla="*/ 250 h 1876"/>
                <a:gd name="T2" fmla="*/ 0 w 1876"/>
                <a:gd name="T3" fmla="*/ 250 h 1876"/>
                <a:gd name="T4" fmla="*/ 0 w 1876"/>
                <a:gd name="T5" fmla="*/ 1656 h 1876"/>
                <a:gd name="T6" fmla="*/ 218 w 1876"/>
                <a:gd name="T7" fmla="*/ 1875 h 1876"/>
                <a:gd name="T8" fmla="*/ 1625 w 1876"/>
                <a:gd name="T9" fmla="*/ 1875 h 1876"/>
                <a:gd name="T10" fmla="*/ 1875 w 1876"/>
                <a:gd name="T11" fmla="*/ 1656 h 1876"/>
                <a:gd name="T12" fmla="*/ 1875 w 1876"/>
                <a:gd name="T13" fmla="*/ 250 h 1876"/>
                <a:gd name="T14" fmla="*/ 1625 w 1876"/>
                <a:gd name="T15" fmla="*/ 0 h 1876"/>
                <a:gd name="T16" fmla="*/ 218 w 1876"/>
                <a:gd name="T17" fmla="*/ 0 h 1876"/>
                <a:gd name="T18" fmla="*/ 0 w 1876"/>
                <a:gd name="T19" fmla="*/ 250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6" h="1876">
                  <a:moveTo>
                    <a:pt x="0" y="250"/>
                  </a:moveTo>
                  <a:lnTo>
                    <a:pt x="0" y="250"/>
                  </a:lnTo>
                  <a:cubicBezTo>
                    <a:pt x="0" y="1656"/>
                    <a:pt x="0" y="1656"/>
                    <a:pt x="0" y="1656"/>
                  </a:cubicBezTo>
                  <a:cubicBezTo>
                    <a:pt x="0" y="1781"/>
                    <a:pt x="93" y="1875"/>
                    <a:pt x="218" y="1875"/>
                  </a:cubicBezTo>
                  <a:cubicBezTo>
                    <a:pt x="1625" y="1875"/>
                    <a:pt x="1625" y="1875"/>
                    <a:pt x="1625" y="1875"/>
                  </a:cubicBezTo>
                  <a:cubicBezTo>
                    <a:pt x="1750" y="1875"/>
                    <a:pt x="1875" y="1781"/>
                    <a:pt x="1875" y="1656"/>
                  </a:cubicBezTo>
                  <a:cubicBezTo>
                    <a:pt x="1875" y="250"/>
                    <a:pt x="1875" y="250"/>
                    <a:pt x="1875" y="250"/>
                  </a:cubicBezTo>
                  <a:cubicBezTo>
                    <a:pt x="1875" y="125"/>
                    <a:pt x="1750" y="0"/>
                    <a:pt x="1625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93" y="0"/>
                    <a:pt x="0" y="125"/>
                    <a:pt x="0" y="250"/>
                  </a:cubicBez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5E0F0170-B8A7-4E43-8A90-CD2683D07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8813" y="2184400"/>
              <a:ext cx="1304925" cy="1304925"/>
            </a:xfrm>
            <a:custGeom>
              <a:avLst/>
              <a:gdLst>
                <a:gd name="T0" fmla="*/ 3531 w 3626"/>
                <a:gd name="T1" fmla="*/ 1999 h 3625"/>
                <a:gd name="T2" fmla="*/ 3531 w 3626"/>
                <a:gd name="T3" fmla="*/ 1999 h 3625"/>
                <a:gd name="T4" fmla="*/ 3531 w 3626"/>
                <a:gd name="T5" fmla="*/ 1656 h 3625"/>
                <a:gd name="T6" fmla="*/ 2000 w 3626"/>
                <a:gd name="T7" fmla="*/ 94 h 3625"/>
                <a:gd name="T8" fmla="*/ 1656 w 3626"/>
                <a:gd name="T9" fmla="*/ 94 h 3625"/>
                <a:gd name="T10" fmla="*/ 93 w 3626"/>
                <a:gd name="T11" fmla="*/ 1656 h 3625"/>
                <a:gd name="T12" fmla="*/ 93 w 3626"/>
                <a:gd name="T13" fmla="*/ 1999 h 3625"/>
                <a:gd name="T14" fmla="*/ 1656 w 3626"/>
                <a:gd name="T15" fmla="*/ 3530 h 3625"/>
                <a:gd name="T16" fmla="*/ 2000 w 3626"/>
                <a:gd name="T17" fmla="*/ 3530 h 3625"/>
                <a:gd name="T18" fmla="*/ 3531 w 3626"/>
                <a:gd name="T19" fmla="*/ 1999 h 3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26" h="3625">
                  <a:moveTo>
                    <a:pt x="3531" y="1999"/>
                  </a:moveTo>
                  <a:lnTo>
                    <a:pt x="3531" y="1999"/>
                  </a:lnTo>
                  <a:cubicBezTo>
                    <a:pt x="3625" y="1905"/>
                    <a:pt x="3625" y="1750"/>
                    <a:pt x="3531" y="1656"/>
                  </a:cubicBezTo>
                  <a:cubicBezTo>
                    <a:pt x="2000" y="94"/>
                    <a:pt x="2000" y="94"/>
                    <a:pt x="2000" y="94"/>
                  </a:cubicBezTo>
                  <a:cubicBezTo>
                    <a:pt x="1906" y="0"/>
                    <a:pt x="1750" y="0"/>
                    <a:pt x="1656" y="94"/>
                  </a:cubicBezTo>
                  <a:cubicBezTo>
                    <a:pt x="93" y="1656"/>
                    <a:pt x="93" y="1656"/>
                    <a:pt x="93" y="1656"/>
                  </a:cubicBezTo>
                  <a:cubicBezTo>
                    <a:pt x="0" y="1750"/>
                    <a:pt x="0" y="1905"/>
                    <a:pt x="93" y="1999"/>
                  </a:cubicBezTo>
                  <a:cubicBezTo>
                    <a:pt x="1656" y="3530"/>
                    <a:pt x="1656" y="3530"/>
                    <a:pt x="1656" y="3530"/>
                  </a:cubicBezTo>
                  <a:cubicBezTo>
                    <a:pt x="1750" y="3624"/>
                    <a:pt x="1906" y="3624"/>
                    <a:pt x="2000" y="3530"/>
                  </a:cubicBezTo>
                  <a:lnTo>
                    <a:pt x="3531" y="1999"/>
                  </a:lnTo>
                </a:path>
              </a:pathLst>
            </a:custGeom>
            <a:solidFill>
              <a:srgbClr val="00A3E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6A3CF4A-035E-844F-942A-832B959392D8}"/>
              </a:ext>
            </a:extLst>
          </p:cNvPr>
          <p:cNvGrpSpPr/>
          <p:nvPr/>
        </p:nvGrpSpPr>
        <p:grpSpPr>
          <a:xfrm>
            <a:off x="6118525" y="1882133"/>
            <a:ext cx="1163943" cy="1104900"/>
            <a:chOff x="7056788" y="5760457"/>
            <a:chExt cx="1163943" cy="110490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F464843-8F4C-6D49-A10C-FDBDB387CF90}"/>
                </a:ext>
              </a:extLst>
            </p:cNvPr>
            <p:cNvSpPr/>
            <p:nvPr/>
          </p:nvSpPr>
          <p:spPr>
            <a:xfrm>
              <a:off x="7056788" y="5760457"/>
              <a:ext cx="1163943" cy="1104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3FC6354-6CA5-964E-98ED-4E903179CC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35492" y="5800308"/>
              <a:ext cx="1033841" cy="1039649"/>
              <a:chOff x="3930650" y="2655888"/>
              <a:chExt cx="2260600" cy="2273300"/>
            </a:xfrm>
            <a:solidFill>
              <a:srgbClr val="00B050"/>
            </a:solidFill>
          </p:grpSpPr>
          <p:sp>
            <p:nvSpPr>
              <p:cNvPr id="71" name="Freeform 1">
                <a:extLst>
                  <a:ext uri="{FF2B5EF4-FFF2-40B4-BE49-F238E27FC236}">
                    <a16:creationId xmlns:a16="http://schemas.microsoft.com/office/drawing/2014/main" id="{405498A3-F234-8945-9F82-8F755C62F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0650" y="2655888"/>
                <a:ext cx="2260600" cy="2273300"/>
              </a:xfrm>
              <a:custGeom>
                <a:avLst/>
                <a:gdLst>
                  <a:gd name="T0" fmla="*/ 3155 w 6281"/>
                  <a:gd name="T1" fmla="*/ 0 h 6313"/>
                  <a:gd name="T2" fmla="*/ 3155 w 6281"/>
                  <a:gd name="T3" fmla="*/ 0 h 6313"/>
                  <a:gd name="T4" fmla="*/ 0 w 6281"/>
                  <a:gd name="T5" fmla="*/ 3157 h 6313"/>
                  <a:gd name="T6" fmla="*/ 3155 w 6281"/>
                  <a:gd name="T7" fmla="*/ 6312 h 6313"/>
                  <a:gd name="T8" fmla="*/ 6280 w 6281"/>
                  <a:gd name="T9" fmla="*/ 3157 h 6313"/>
                  <a:gd name="T10" fmla="*/ 3155 w 6281"/>
                  <a:gd name="T11" fmla="*/ 0 h 6313"/>
                  <a:gd name="T12" fmla="*/ 3155 w 6281"/>
                  <a:gd name="T13" fmla="*/ 6031 h 6313"/>
                  <a:gd name="T14" fmla="*/ 3155 w 6281"/>
                  <a:gd name="T15" fmla="*/ 6031 h 6313"/>
                  <a:gd name="T16" fmla="*/ 250 w 6281"/>
                  <a:gd name="T17" fmla="*/ 3157 h 6313"/>
                  <a:gd name="T18" fmla="*/ 3155 w 6281"/>
                  <a:gd name="T19" fmla="*/ 251 h 6313"/>
                  <a:gd name="T20" fmla="*/ 6030 w 6281"/>
                  <a:gd name="T21" fmla="*/ 3157 h 6313"/>
                  <a:gd name="T22" fmla="*/ 3155 w 6281"/>
                  <a:gd name="T23" fmla="*/ 6031 h 6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81" h="6313">
                    <a:moveTo>
                      <a:pt x="3155" y="0"/>
                    </a:moveTo>
                    <a:lnTo>
                      <a:pt x="3155" y="0"/>
                    </a:lnTo>
                    <a:cubicBezTo>
                      <a:pt x="1406" y="0"/>
                      <a:pt x="0" y="1407"/>
                      <a:pt x="0" y="3157"/>
                    </a:cubicBezTo>
                    <a:cubicBezTo>
                      <a:pt x="0" y="4875"/>
                      <a:pt x="1406" y="6312"/>
                      <a:pt x="3155" y="6312"/>
                    </a:cubicBezTo>
                    <a:cubicBezTo>
                      <a:pt x="4874" y="6312"/>
                      <a:pt x="6280" y="4875"/>
                      <a:pt x="6280" y="3157"/>
                    </a:cubicBezTo>
                    <a:cubicBezTo>
                      <a:pt x="6280" y="1407"/>
                      <a:pt x="4874" y="0"/>
                      <a:pt x="3155" y="0"/>
                    </a:cubicBezTo>
                    <a:close/>
                    <a:moveTo>
                      <a:pt x="3155" y="6031"/>
                    </a:moveTo>
                    <a:lnTo>
                      <a:pt x="3155" y="6031"/>
                    </a:lnTo>
                    <a:cubicBezTo>
                      <a:pt x="1562" y="6031"/>
                      <a:pt x="250" y="4750"/>
                      <a:pt x="250" y="3157"/>
                    </a:cubicBezTo>
                    <a:cubicBezTo>
                      <a:pt x="250" y="1563"/>
                      <a:pt x="1562" y="251"/>
                      <a:pt x="3155" y="251"/>
                    </a:cubicBezTo>
                    <a:cubicBezTo>
                      <a:pt x="4749" y="251"/>
                      <a:pt x="6030" y="1563"/>
                      <a:pt x="6030" y="3157"/>
                    </a:cubicBezTo>
                    <a:cubicBezTo>
                      <a:pt x="6030" y="4750"/>
                      <a:pt x="4749" y="6031"/>
                      <a:pt x="3155" y="603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" name="Freeform 2">
                <a:extLst>
                  <a:ext uri="{FF2B5EF4-FFF2-40B4-BE49-F238E27FC236}">
                    <a16:creationId xmlns:a16="http://schemas.microsoft.com/office/drawing/2014/main" id="{654514A7-01A1-B54B-B75F-692DA0DE4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4850" y="3398838"/>
                <a:ext cx="1125538" cy="798512"/>
              </a:xfrm>
              <a:custGeom>
                <a:avLst/>
                <a:gdLst>
                  <a:gd name="T0" fmla="*/ 2874 w 3125"/>
                  <a:gd name="T1" fmla="*/ 31 h 2219"/>
                  <a:gd name="T2" fmla="*/ 2874 w 3125"/>
                  <a:gd name="T3" fmla="*/ 31 h 2219"/>
                  <a:gd name="T4" fmla="*/ 844 w 3125"/>
                  <a:gd name="T5" fmla="*/ 1905 h 2219"/>
                  <a:gd name="T6" fmla="*/ 219 w 3125"/>
                  <a:gd name="T7" fmla="*/ 1280 h 2219"/>
                  <a:gd name="T8" fmla="*/ 31 w 3125"/>
                  <a:gd name="T9" fmla="*/ 1280 h 2219"/>
                  <a:gd name="T10" fmla="*/ 31 w 3125"/>
                  <a:gd name="T11" fmla="*/ 1468 h 2219"/>
                  <a:gd name="T12" fmla="*/ 750 w 3125"/>
                  <a:gd name="T13" fmla="*/ 2187 h 2219"/>
                  <a:gd name="T14" fmla="*/ 844 w 3125"/>
                  <a:gd name="T15" fmla="*/ 2218 h 2219"/>
                  <a:gd name="T16" fmla="*/ 937 w 3125"/>
                  <a:gd name="T17" fmla="*/ 2187 h 2219"/>
                  <a:gd name="T18" fmla="*/ 3061 w 3125"/>
                  <a:gd name="T19" fmla="*/ 219 h 2219"/>
                  <a:gd name="T20" fmla="*/ 3061 w 3125"/>
                  <a:gd name="T21" fmla="*/ 31 h 2219"/>
                  <a:gd name="T22" fmla="*/ 2874 w 3125"/>
                  <a:gd name="T23" fmla="*/ 31 h 2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25" h="2219">
                    <a:moveTo>
                      <a:pt x="2874" y="31"/>
                    </a:moveTo>
                    <a:lnTo>
                      <a:pt x="2874" y="31"/>
                    </a:lnTo>
                    <a:cubicBezTo>
                      <a:pt x="844" y="1905"/>
                      <a:pt x="844" y="1905"/>
                      <a:pt x="844" y="1905"/>
                    </a:cubicBezTo>
                    <a:cubicBezTo>
                      <a:pt x="219" y="1280"/>
                      <a:pt x="219" y="1280"/>
                      <a:pt x="219" y="1280"/>
                    </a:cubicBezTo>
                    <a:cubicBezTo>
                      <a:pt x="187" y="1218"/>
                      <a:pt x="94" y="1218"/>
                      <a:pt x="31" y="1280"/>
                    </a:cubicBezTo>
                    <a:cubicBezTo>
                      <a:pt x="0" y="1311"/>
                      <a:pt x="0" y="1405"/>
                      <a:pt x="31" y="1468"/>
                    </a:cubicBezTo>
                    <a:cubicBezTo>
                      <a:pt x="750" y="2187"/>
                      <a:pt x="750" y="2187"/>
                      <a:pt x="750" y="2187"/>
                    </a:cubicBezTo>
                    <a:cubicBezTo>
                      <a:pt x="781" y="2218"/>
                      <a:pt x="812" y="2218"/>
                      <a:pt x="844" y="2218"/>
                    </a:cubicBezTo>
                    <a:cubicBezTo>
                      <a:pt x="875" y="2218"/>
                      <a:pt x="906" y="2218"/>
                      <a:pt x="937" y="2187"/>
                    </a:cubicBezTo>
                    <a:cubicBezTo>
                      <a:pt x="3061" y="219"/>
                      <a:pt x="3061" y="219"/>
                      <a:pt x="3061" y="219"/>
                    </a:cubicBezTo>
                    <a:cubicBezTo>
                      <a:pt x="3124" y="188"/>
                      <a:pt x="3124" y="94"/>
                      <a:pt x="3061" y="31"/>
                    </a:cubicBezTo>
                    <a:cubicBezTo>
                      <a:pt x="2999" y="0"/>
                      <a:pt x="2936" y="0"/>
                      <a:pt x="2874" y="3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3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8" grpId="0"/>
      <p:bldP spid="30" grpId="0"/>
      <p:bldP spid="35" grpId="0" animBg="1"/>
      <p:bldP spid="36" grpId="0" animBg="1"/>
      <p:bldP spid="10" grpId="0"/>
      <p:bldP spid="45" grpId="0"/>
      <p:bldP spid="46" grpId="0"/>
      <p:bldP spid="47" grpId="0"/>
      <p:bldP spid="49" grpId="0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5FB22-7E24-F04C-9886-0DA8B954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CC64-4492-AF45-913A-71B14B80E5B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documentInventory.sh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>
                <a:hlinkClick r:id="rId3"/>
              </a:rPr>
              <a:t>https://github.com/mwpreston/VCF</a:t>
            </a:r>
            <a:endParaRPr lang="en-US" dirty="0"/>
          </a:p>
          <a:p>
            <a:r>
              <a:rPr lang="en-US" dirty="0"/>
              <a:t>Reference Architecture – Rubrik &amp; VCF</a:t>
            </a:r>
          </a:p>
          <a:p>
            <a:pPr lvl="1"/>
            <a:r>
              <a:rPr lang="en-US" dirty="0">
                <a:hlinkClick r:id="rId4"/>
              </a:rPr>
              <a:t>http://bit.ly/</a:t>
            </a:r>
            <a:r>
              <a:rPr lang="en-US" dirty="0" err="1">
                <a:hlinkClick r:id="rId4"/>
              </a:rPr>
              <a:t>rubrik-vcf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11B233-C956-5740-8FA6-734C19770C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534E41-C83C-5C46-8299-517A5E8E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17975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65DE3-6B88-423D-B68B-6CDA19C6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Trygg</a:t>
            </a:r>
            <a:r>
              <a:rPr lang="en-US" b="1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-Hansa Benefits with Rubrik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644EF-ACF3-4E99-BBEE-9182221EE66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Remove data protection as a </a:t>
            </a:r>
            <a:r>
              <a:rPr lang="en-US" b="1" dirty="0"/>
              <a:t>roadblock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Simplify the </a:t>
            </a:r>
            <a:r>
              <a:rPr lang="en-US" b="1" dirty="0"/>
              <a:t>lifecycle management</a:t>
            </a:r>
            <a:r>
              <a:rPr lang="en-US" dirty="0"/>
              <a:t> process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Integration with </a:t>
            </a:r>
            <a:r>
              <a:rPr lang="en-US" b="1" dirty="0"/>
              <a:t>automation toolsets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Provide </a:t>
            </a:r>
            <a:r>
              <a:rPr lang="en-US" b="1" dirty="0"/>
              <a:t>robust recovery options</a:t>
            </a:r>
            <a:r>
              <a:rPr lang="en-US" dirty="0"/>
              <a:t> for infrastructure services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Provide a highly automated environment focusing on </a:t>
            </a:r>
            <a:r>
              <a:rPr lang="en-US" b="1" dirty="0"/>
              <a:t>users and applications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b="1" dirty="0"/>
              <a:t>More available FTE time </a:t>
            </a:r>
            <a:r>
              <a:rPr lang="en-US" dirty="0"/>
              <a:t>to work on </a:t>
            </a:r>
            <a:r>
              <a:rPr lang="en-US" b="1" dirty="0"/>
              <a:t>strategic projects</a:t>
            </a:r>
            <a:r>
              <a:rPr lang="en-US" dirty="0"/>
              <a:t> and paying down technical debt.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48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E60DA-FDFC-D04E-850C-3C4C765F3AC0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3400" b="1" spc="-50" dirty="0"/>
              <a:t>Data Protection Does More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967D651-348F-40B0-B4F0-F21F38BF23CF}"/>
              </a:ext>
            </a:extLst>
          </p:cNvPr>
          <p:cNvGrpSpPr/>
          <p:nvPr/>
        </p:nvGrpSpPr>
        <p:grpSpPr>
          <a:xfrm>
            <a:off x="586287" y="5236760"/>
            <a:ext cx="804297" cy="456456"/>
            <a:chOff x="586287" y="5236760"/>
            <a:chExt cx="804297" cy="456456"/>
          </a:xfrm>
        </p:grpSpPr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4272CC8C-162D-46A7-ABC5-B930E725A9A3}"/>
                </a:ext>
              </a:extLst>
            </p:cNvPr>
            <p:cNvGrpSpPr/>
            <p:nvPr/>
          </p:nvGrpSpPr>
          <p:grpSpPr>
            <a:xfrm>
              <a:off x="586287" y="5416766"/>
              <a:ext cx="804297" cy="276450"/>
              <a:chOff x="1930400" y="3828686"/>
              <a:chExt cx="1565674" cy="538150"/>
            </a:xfrm>
          </p:grpSpPr>
          <p:sp>
            <p:nvSpPr>
              <p:cNvPr id="225" name="Flowchart: Manual Operation 224">
                <a:extLst>
                  <a:ext uri="{FF2B5EF4-FFF2-40B4-BE49-F238E27FC236}">
                    <a16:creationId xmlns:a16="http://schemas.microsoft.com/office/drawing/2014/main" id="{FFDBE8D5-A97D-4432-A653-866B89EC181A}"/>
                  </a:ext>
                </a:extLst>
              </p:cNvPr>
              <p:cNvSpPr/>
              <p:nvPr/>
            </p:nvSpPr>
            <p:spPr>
              <a:xfrm flipV="1">
                <a:off x="1948855" y="3828686"/>
                <a:ext cx="1525865" cy="164194"/>
              </a:xfrm>
              <a:prstGeom prst="flowChartManualOperat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CD1A8327-147C-40C0-937A-F73B970C9D39}"/>
                  </a:ext>
                </a:extLst>
              </p:cNvPr>
              <p:cNvGrpSpPr/>
              <p:nvPr/>
            </p:nvGrpSpPr>
            <p:grpSpPr>
              <a:xfrm>
                <a:off x="1930400" y="3992880"/>
                <a:ext cx="1565674" cy="373956"/>
                <a:chOff x="1930400" y="4008120"/>
                <a:chExt cx="1565674" cy="373956"/>
              </a:xfrm>
            </p:grpSpPr>
            <p:sp>
              <p:nvSpPr>
                <p:cNvPr id="227" name="Rectangle: Rounded Corners 226">
                  <a:extLst>
                    <a:ext uri="{FF2B5EF4-FFF2-40B4-BE49-F238E27FC236}">
                      <a16:creationId xmlns:a16="http://schemas.microsoft.com/office/drawing/2014/main" id="{E92C7860-F6C8-4FC8-88BB-9ED379A08E29}"/>
                    </a:ext>
                  </a:extLst>
                </p:cNvPr>
                <p:cNvSpPr/>
                <p:nvPr/>
              </p:nvSpPr>
              <p:spPr>
                <a:xfrm>
                  <a:off x="1930400" y="4025900"/>
                  <a:ext cx="1565674" cy="334344"/>
                </a:xfrm>
                <a:prstGeom prst="roundRect">
                  <a:avLst>
                    <a:gd name="adj" fmla="val 9314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429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7457D6E6-D1BD-48D6-8F89-5618F041A05C}"/>
                    </a:ext>
                  </a:extLst>
                </p:cNvPr>
                <p:cNvGrpSpPr/>
                <p:nvPr/>
              </p:nvGrpSpPr>
              <p:grpSpPr>
                <a:xfrm>
                  <a:off x="2917434" y="4094043"/>
                  <a:ext cx="410085" cy="203444"/>
                  <a:chOff x="2968234" y="4094043"/>
                  <a:chExt cx="410085" cy="203444"/>
                </a:xfrm>
              </p:grpSpPr>
              <p:grpSp>
                <p:nvGrpSpPr>
                  <p:cNvPr id="230" name="Group 229">
                    <a:extLst>
                      <a:ext uri="{FF2B5EF4-FFF2-40B4-BE49-F238E27FC236}">
                        <a16:creationId xmlns:a16="http://schemas.microsoft.com/office/drawing/2014/main" id="{D646A3ED-7182-4D6D-9958-CC70FCAE9C58}"/>
                      </a:ext>
                    </a:extLst>
                  </p:cNvPr>
                  <p:cNvGrpSpPr/>
                  <p:nvPr/>
                </p:nvGrpSpPr>
                <p:grpSpPr>
                  <a:xfrm>
                    <a:off x="2968234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237" name="Oval 236">
                      <a:extLst>
                        <a:ext uri="{FF2B5EF4-FFF2-40B4-BE49-F238E27FC236}">
                          <a16:creationId xmlns:a16="http://schemas.microsoft.com/office/drawing/2014/main" id="{9457CA79-F0A9-409B-AC51-03C924F42A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8" name="Oval 237">
                      <a:extLst>
                        <a:ext uri="{FF2B5EF4-FFF2-40B4-BE49-F238E27FC236}">
                          <a16:creationId xmlns:a16="http://schemas.microsoft.com/office/drawing/2014/main" id="{6A02B4F8-D0CC-4933-840E-AB4EC4EFC2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31" name="Group 230">
                    <a:extLst>
                      <a:ext uri="{FF2B5EF4-FFF2-40B4-BE49-F238E27FC236}">
                        <a16:creationId xmlns:a16="http://schemas.microsoft.com/office/drawing/2014/main" id="{7B99B374-8B5B-4ED1-9558-62505C07E753}"/>
                      </a:ext>
                    </a:extLst>
                  </p:cNvPr>
                  <p:cNvGrpSpPr/>
                  <p:nvPr/>
                </p:nvGrpSpPr>
                <p:grpSpPr>
                  <a:xfrm>
                    <a:off x="3137103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235" name="Oval 234">
                      <a:extLst>
                        <a:ext uri="{FF2B5EF4-FFF2-40B4-BE49-F238E27FC236}">
                          <a16:creationId xmlns:a16="http://schemas.microsoft.com/office/drawing/2014/main" id="{A1B2FF2D-5C51-48D2-B386-64533E094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6" name="Oval 235">
                      <a:extLst>
                        <a:ext uri="{FF2B5EF4-FFF2-40B4-BE49-F238E27FC236}">
                          <a16:creationId xmlns:a16="http://schemas.microsoft.com/office/drawing/2014/main" id="{B3E98F49-33F6-4F00-BE14-0F4ED83FDB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32" name="Group 231">
                    <a:extLst>
                      <a:ext uri="{FF2B5EF4-FFF2-40B4-BE49-F238E27FC236}">
                        <a16:creationId xmlns:a16="http://schemas.microsoft.com/office/drawing/2014/main" id="{02625D36-CAC7-47E9-95BF-D4E77557D57F}"/>
                      </a:ext>
                    </a:extLst>
                  </p:cNvPr>
                  <p:cNvGrpSpPr/>
                  <p:nvPr/>
                </p:nvGrpSpPr>
                <p:grpSpPr>
                  <a:xfrm>
                    <a:off x="3301528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233" name="Oval 232">
                      <a:extLst>
                        <a:ext uri="{FF2B5EF4-FFF2-40B4-BE49-F238E27FC236}">
                          <a16:creationId xmlns:a16="http://schemas.microsoft.com/office/drawing/2014/main" id="{3D903F7A-3AB6-4D27-8D4A-E18E0A44EC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34" name="Oval 233">
                      <a:extLst>
                        <a:ext uri="{FF2B5EF4-FFF2-40B4-BE49-F238E27FC236}">
                          <a16:creationId xmlns:a16="http://schemas.microsoft.com/office/drawing/2014/main" id="{E9DE07EA-8483-422C-9932-3BEB095B2C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229" name="Picture 228">
                  <a:extLst>
                    <a:ext uri="{FF2B5EF4-FFF2-40B4-BE49-F238E27FC236}">
                      <a16:creationId xmlns:a16="http://schemas.microsoft.com/office/drawing/2014/main" id="{465540E6-EDB6-48D5-A7C6-A8EE946840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2711" y="4008120"/>
                  <a:ext cx="373957" cy="3739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67DFBD0-9CB6-4818-AC30-51E4AF65A54F}"/>
                </a:ext>
              </a:extLst>
            </p:cNvPr>
            <p:cNvGrpSpPr/>
            <p:nvPr/>
          </p:nvGrpSpPr>
          <p:grpSpPr>
            <a:xfrm>
              <a:off x="586287" y="5236760"/>
              <a:ext cx="804297" cy="276450"/>
              <a:chOff x="1930400" y="3828686"/>
              <a:chExt cx="1565674" cy="538150"/>
            </a:xfrm>
          </p:grpSpPr>
          <p:sp>
            <p:nvSpPr>
              <p:cNvPr id="149" name="Flowchart: Manual Operation 148">
                <a:extLst>
                  <a:ext uri="{FF2B5EF4-FFF2-40B4-BE49-F238E27FC236}">
                    <a16:creationId xmlns:a16="http://schemas.microsoft.com/office/drawing/2014/main" id="{59D492E3-AE0D-4964-90EA-6B106CFCA0E8}"/>
                  </a:ext>
                </a:extLst>
              </p:cNvPr>
              <p:cNvSpPr/>
              <p:nvPr/>
            </p:nvSpPr>
            <p:spPr>
              <a:xfrm flipV="1">
                <a:off x="1948855" y="3828686"/>
                <a:ext cx="1525865" cy="164194"/>
              </a:xfrm>
              <a:prstGeom prst="flowChartManualOperat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671E61DA-0988-4EFF-967B-E74164C80B45}"/>
                  </a:ext>
                </a:extLst>
              </p:cNvPr>
              <p:cNvGrpSpPr/>
              <p:nvPr/>
            </p:nvGrpSpPr>
            <p:grpSpPr>
              <a:xfrm>
                <a:off x="1930400" y="3992880"/>
                <a:ext cx="1565674" cy="373956"/>
                <a:chOff x="1930400" y="4008120"/>
                <a:chExt cx="1565674" cy="373956"/>
              </a:xfrm>
            </p:grpSpPr>
            <p:sp>
              <p:nvSpPr>
                <p:cNvPr id="151" name="Rectangle: Rounded Corners 150">
                  <a:extLst>
                    <a:ext uri="{FF2B5EF4-FFF2-40B4-BE49-F238E27FC236}">
                      <a16:creationId xmlns:a16="http://schemas.microsoft.com/office/drawing/2014/main" id="{B89A770A-F962-46E7-B91B-EAE641F38FCE}"/>
                    </a:ext>
                  </a:extLst>
                </p:cNvPr>
                <p:cNvSpPr/>
                <p:nvPr/>
              </p:nvSpPr>
              <p:spPr>
                <a:xfrm>
                  <a:off x="1930400" y="4025900"/>
                  <a:ext cx="1565674" cy="334344"/>
                </a:xfrm>
                <a:prstGeom prst="roundRect">
                  <a:avLst>
                    <a:gd name="adj" fmla="val 9314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429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010CA117-7A8D-4D64-B89B-ABF87872720A}"/>
                    </a:ext>
                  </a:extLst>
                </p:cNvPr>
                <p:cNvGrpSpPr/>
                <p:nvPr/>
              </p:nvGrpSpPr>
              <p:grpSpPr>
                <a:xfrm>
                  <a:off x="2917434" y="4094043"/>
                  <a:ext cx="410085" cy="203444"/>
                  <a:chOff x="2968234" y="4094043"/>
                  <a:chExt cx="410085" cy="203444"/>
                </a:xfrm>
              </p:grpSpPr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E542E20C-E082-4F3B-9E78-1BB8CB49A7AE}"/>
                      </a:ext>
                    </a:extLst>
                  </p:cNvPr>
                  <p:cNvGrpSpPr/>
                  <p:nvPr/>
                </p:nvGrpSpPr>
                <p:grpSpPr>
                  <a:xfrm>
                    <a:off x="2968234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201" name="Oval 200">
                      <a:extLst>
                        <a:ext uri="{FF2B5EF4-FFF2-40B4-BE49-F238E27FC236}">
                          <a16:creationId xmlns:a16="http://schemas.microsoft.com/office/drawing/2014/main" id="{2F088592-B4AE-4866-9B7D-488262973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2" name="Oval 201">
                      <a:extLst>
                        <a:ext uri="{FF2B5EF4-FFF2-40B4-BE49-F238E27FC236}">
                          <a16:creationId xmlns:a16="http://schemas.microsoft.com/office/drawing/2014/main" id="{B75063E9-F771-490A-8B74-7BB6D23322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A60B7B19-D836-479F-92A8-DCE6F0572DD7}"/>
                      </a:ext>
                    </a:extLst>
                  </p:cNvPr>
                  <p:cNvGrpSpPr/>
                  <p:nvPr/>
                </p:nvGrpSpPr>
                <p:grpSpPr>
                  <a:xfrm>
                    <a:off x="3137103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199" name="Oval 198">
                      <a:extLst>
                        <a:ext uri="{FF2B5EF4-FFF2-40B4-BE49-F238E27FC236}">
                          <a16:creationId xmlns:a16="http://schemas.microsoft.com/office/drawing/2014/main" id="{FCB21B25-637A-41A8-A2B5-A1B7628F40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00" name="Oval 199">
                      <a:extLst>
                        <a:ext uri="{FF2B5EF4-FFF2-40B4-BE49-F238E27FC236}">
                          <a16:creationId xmlns:a16="http://schemas.microsoft.com/office/drawing/2014/main" id="{CEEB7471-385C-4B9B-8B66-2469718374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3070521A-33B0-4978-A9AE-35ED059DA76C}"/>
                      </a:ext>
                    </a:extLst>
                  </p:cNvPr>
                  <p:cNvGrpSpPr/>
                  <p:nvPr/>
                </p:nvGrpSpPr>
                <p:grpSpPr>
                  <a:xfrm>
                    <a:off x="3301528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157" name="Oval 156">
                      <a:extLst>
                        <a:ext uri="{FF2B5EF4-FFF2-40B4-BE49-F238E27FC236}">
                          <a16:creationId xmlns:a16="http://schemas.microsoft.com/office/drawing/2014/main" id="{573E72BF-B91F-4270-9A15-61B530065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4" name="Oval 183">
                      <a:extLst>
                        <a:ext uri="{FF2B5EF4-FFF2-40B4-BE49-F238E27FC236}">
                          <a16:creationId xmlns:a16="http://schemas.microsoft.com/office/drawing/2014/main" id="{056EEF26-526D-4D8F-A667-34ECE4D94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0CBCD3E1-63E7-4C1E-97F5-279A3636D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2711" y="4008120"/>
                  <a:ext cx="373957" cy="37395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FFAF5A-60A8-431B-9683-B629A55A14E4}"/>
              </a:ext>
            </a:extLst>
          </p:cNvPr>
          <p:cNvGrpSpPr/>
          <p:nvPr/>
        </p:nvGrpSpPr>
        <p:grpSpPr>
          <a:xfrm>
            <a:off x="1884649" y="5236760"/>
            <a:ext cx="804297" cy="456456"/>
            <a:chOff x="2121717" y="5236760"/>
            <a:chExt cx="804297" cy="456456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EE1638F4-B046-465C-8A93-015B47322FDD}"/>
                </a:ext>
              </a:extLst>
            </p:cNvPr>
            <p:cNvGrpSpPr/>
            <p:nvPr/>
          </p:nvGrpSpPr>
          <p:grpSpPr>
            <a:xfrm>
              <a:off x="2121717" y="5416766"/>
              <a:ext cx="804297" cy="276450"/>
              <a:chOff x="1930400" y="3828686"/>
              <a:chExt cx="1565674" cy="538150"/>
            </a:xfrm>
          </p:grpSpPr>
          <p:sp>
            <p:nvSpPr>
              <p:cNvPr id="240" name="Flowchart: Manual Operation 239">
                <a:extLst>
                  <a:ext uri="{FF2B5EF4-FFF2-40B4-BE49-F238E27FC236}">
                    <a16:creationId xmlns:a16="http://schemas.microsoft.com/office/drawing/2014/main" id="{DE53078F-CADD-42F8-9D35-A74A91A1A7A6}"/>
                  </a:ext>
                </a:extLst>
              </p:cNvPr>
              <p:cNvSpPr/>
              <p:nvPr/>
            </p:nvSpPr>
            <p:spPr>
              <a:xfrm flipV="1">
                <a:off x="1948855" y="3828686"/>
                <a:ext cx="1525865" cy="164194"/>
              </a:xfrm>
              <a:prstGeom prst="flowChartManualOperat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1709BB1D-B305-413D-86CD-FCB5600E547D}"/>
                  </a:ext>
                </a:extLst>
              </p:cNvPr>
              <p:cNvGrpSpPr/>
              <p:nvPr/>
            </p:nvGrpSpPr>
            <p:grpSpPr>
              <a:xfrm>
                <a:off x="1930400" y="3992880"/>
                <a:ext cx="1565674" cy="373956"/>
                <a:chOff x="1930400" y="4008120"/>
                <a:chExt cx="1565674" cy="373956"/>
              </a:xfrm>
            </p:grpSpPr>
            <p:sp>
              <p:nvSpPr>
                <p:cNvPr id="242" name="Rectangle: Rounded Corners 241">
                  <a:extLst>
                    <a:ext uri="{FF2B5EF4-FFF2-40B4-BE49-F238E27FC236}">
                      <a16:creationId xmlns:a16="http://schemas.microsoft.com/office/drawing/2014/main" id="{FFA500A7-8A48-4E6F-B515-273CA066DAAB}"/>
                    </a:ext>
                  </a:extLst>
                </p:cNvPr>
                <p:cNvSpPr/>
                <p:nvPr/>
              </p:nvSpPr>
              <p:spPr>
                <a:xfrm>
                  <a:off x="1930400" y="4025900"/>
                  <a:ext cx="1565674" cy="334344"/>
                </a:xfrm>
                <a:prstGeom prst="roundRect">
                  <a:avLst>
                    <a:gd name="adj" fmla="val 9314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429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3" name="Group 242">
                  <a:extLst>
                    <a:ext uri="{FF2B5EF4-FFF2-40B4-BE49-F238E27FC236}">
                      <a16:creationId xmlns:a16="http://schemas.microsoft.com/office/drawing/2014/main" id="{D446DEFD-B54C-4D16-B776-950C822A3C97}"/>
                    </a:ext>
                  </a:extLst>
                </p:cNvPr>
                <p:cNvGrpSpPr/>
                <p:nvPr/>
              </p:nvGrpSpPr>
              <p:grpSpPr>
                <a:xfrm>
                  <a:off x="2917434" y="4094043"/>
                  <a:ext cx="410085" cy="203444"/>
                  <a:chOff x="2968234" y="4094043"/>
                  <a:chExt cx="410085" cy="203444"/>
                </a:xfrm>
              </p:grpSpPr>
              <p:grpSp>
                <p:nvGrpSpPr>
                  <p:cNvPr id="245" name="Group 244">
                    <a:extLst>
                      <a:ext uri="{FF2B5EF4-FFF2-40B4-BE49-F238E27FC236}">
                        <a16:creationId xmlns:a16="http://schemas.microsoft.com/office/drawing/2014/main" id="{5CD924BE-E11C-4D3E-B0E3-814C7C4DE159}"/>
                      </a:ext>
                    </a:extLst>
                  </p:cNvPr>
                  <p:cNvGrpSpPr/>
                  <p:nvPr/>
                </p:nvGrpSpPr>
                <p:grpSpPr>
                  <a:xfrm>
                    <a:off x="2968234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252" name="Oval 251">
                      <a:extLst>
                        <a:ext uri="{FF2B5EF4-FFF2-40B4-BE49-F238E27FC236}">
                          <a16:creationId xmlns:a16="http://schemas.microsoft.com/office/drawing/2014/main" id="{C21D5E7F-328A-40A3-8828-C75237C92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3" name="Oval 252">
                      <a:extLst>
                        <a:ext uri="{FF2B5EF4-FFF2-40B4-BE49-F238E27FC236}">
                          <a16:creationId xmlns:a16="http://schemas.microsoft.com/office/drawing/2014/main" id="{19DB61DB-BACB-44DA-BEE6-ACF43854F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46" name="Group 245">
                    <a:extLst>
                      <a:ext uri="{FF2B5EF4-FFF2-40B4-BE49-F238E27FC236}">
                        <a16:creationId xmlns:a16="http://schemas.microsoft.com/office/drawing/2014/main" id="{F2708D5C-FE47-4B3B-8B45-860A75271803}"/>
                      </a:ext>
                    </a:extLst>
                  </p:cNvPr>
                  <p:cNvGrpSpPr/>
                  <p:nvPr/>
                </p:nvGrpSpPr>
                <p:grpSpPr>
                  <a:xfrm>
                    <a:off x="3137103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250" name="Oval 249">
                      <a:extLst>
                        <a:ext uri="{FF2B5EF4-FFF2-40B4-BE49-F238E27FC236}">
                          <a16:creationId xmlns:a16="http://schemas.microsoft.com/office/drawing/2014/main" id="{55BDDC88-42F9-47B6-861E-CB842537C4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51" name="Oval 250">
                      <a:extLst>
                        <a:ext uri="{FF2B5EF4-FFF2-40B4-BE49-F238E27FC236}">
                          <a16:creationId xmlns:a16="http://schemas.microsoft.com/office/drawing/2014/main" id="{F883B78F-53A5-456F-AF1F-6FA559839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47" name="Group 246">
                    <a:extLst>
                      <a:ext uri="{FF2B5EF4-FFF2-40B4-BE49-F238E27FC236}">
                        <a16:creationId xmlns:a16="http://schemas.microsoft.com/office/drawing/2014/main" id="{C6F4CEFA-F342-4C1A-AC92-9A3A8C642D4A}"/>
                      </a:ext>
                    </a:extLst>
                  </p:cNvPr>
                  <p:cNvGrpSpPr/>
                  <p:nvPr/>
                </p:nvGrpSpPr>
                <p:grpSpPr>
                  <a:xfrm>
                    <a:off x="3301528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4FF04A5-84B4-4206-8360-02A50009B6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9" name="Oval 248">
                      <a:extLst>
                        <a:ext uri="{FF2B5EF4-FFF2-40B4-BE49-F238E27FC236}">
                          <a16:creationId xmlns:a16="http://schemas.microsoft.com/office/drawing/2014/main" id="{A49B8633-F3F5-4A9E-AC3B-57EE2B2A8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244" name="Picture 243">
                  <a:extLst>
                    <a:ext uri="{FF2B5EF4-FFF2-40B4-BE49-F238E27FC236}">
                      <a16:creationId xmlns:a16="http://schemas.microsoft.com/office/drawing/2014/main" id="{58AE9433-91CF-4ACB-BCB5-5E17B84044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2711" y="4008120"/>
                  <a:ext cx="373957" cy="3739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80B513F8-5C87-465E-8238-5FEE2E3B4FB9}"/>
                </a:ext>
              </a:extLst>
            </p:cNvPr>
            <p:cNvGrpSpPr/>
            <p:nvPr/>
          </p:nvGrpSpPr>
          <p:grpSpPr>
            <a:xfrm>
              <a:off x="2121717" y="5236760"/>
              <a:ext cx="804297" cy="276450"/>
              <a:chOff x="1930400" y="3828686"/>
              <a:chExt cx="1565674" cy="538150"/>
            </a:xfrm>
          </p:grpSpPr>
          <p:sp>
            <p:nvSpPr>
              <p:cNvPr id="255" name="Flowchart: Manual Operation 254">
                <a:extLst>
                  <a:ext uri="{FF2B5EF4-FFF2-40B4-BE49-F238E27FC236}">
                    <a16:creationId xmlns:a16="http://schemas.microsoft.com/office/drawing/2014/main" id="{ED0604CB-D0B7-44DC-A9B2-4CC6B059C723}"/>
                  </a:ext>
                </a:extLst>
              </p:cNvPr>
              <p:cNvSpPr/>
              <p:nvPr/>
            </p:nvSpPr>
            <p:spPr>
              <a:xfrm flipV="1">
                <a:off x="1948855" y="3828686"/>
                <a:ext cx="1525865" cy="164194"/>
              </a:xfrm>
              <a:prstGeom prst="flowChartManualOperat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2DF4EED1-A9F9-4855-A3F6-F03487C8E632}"/>
                  </a:ext>
                </a:extLst>
              </p:cNvPr>
              <p:cNvGrpSpPr/>
              <p:nvPr/>
            </p:nvGrpSpPr>
            <p:grpSpPr>
              <a:xfrm>
                <a:off x="1930400" y="3992880"/>
                <a:ext cx="1565674" cy="373956"/>
                <a:chOff x="1930400" y="4008120"/>
                <a:chExt cx="1565674" cy="373956"/>
              </a:xfrm>
            </p:grpSpPr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C069A00F-93E4-4660-B5CF-4502237E8B81}"/>
                    </a:ext>
                  </a:extLst>
                </p:cNvPr>
                <p:cNvSpPr/>
                <p:nvPr/>
              </p:nvSpPr>
              <p:spPr>
                <a:xfrm>
                  <a:off x="1930400" y="4025900"/>
                  <a:ext cx="1565674" cy="334344"/>
                </a:xfrm>
                <a:prstGeom prst="roundRect">
                  <a:avLst>
                    <a:gd name="adj" fmla="val 9314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429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8" name="Group 257">
                  <a:extLst>
                    <a:ext uri="{FF2B5EF4-FFF2-40B4-BE49-F238E27FC236}">
                      <a16:creationId xmlns:a16="http://schemas.microsoft.com/office/drawing/2014/main" id="{61DE54D6-623F-4FEC-B943-388007722B0B}"/>
                    </a:ext>
                  </a:extLst>
                </p:cNvPr>
                <p:cNvGrpSpPr/>
                <p:nvPr/>
              </p:nvGrpSpPr>
              <p:grpSpPr>
                <a:xfrm>
                  <a:off x="2917434" y="4094043"/>
                  <a:ext cx="410085" cy="203444"/>
                  <a:chOff x="2968234" y="4094043"/>
                  <a:chExt cx="410085" cy="203444"/>
                </a:xfrm>
              </p:grpSpPr>
              <p:grpSp>
                <p:nvGrpSpPr>
                  <p:cNvPr id="260" name="Group 259">
                    <a:extLst>
                      <a:ext uri="{FF2B5EF4-FFF2-40B4-BE49-F238E27FC236}">
                        <a16:creationId xmlns:a16="http://schemas.microsoft.com/office/drawing/2014/main" id="{C0F28686-EFE2-4D25-B4A0-AF99C5AB1C8C}"/>
                      </a:ext>
                    </a:extLst>
                  </p:cNvPr>
                  <p:cNvGrpSpPr/>
                  <p:nvPr/>
                </p:nvGrpSpPr>
                <p:grpSpPr>
                  <a:xfrm>
                    <a:off x="2968234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362" name="Oval 361">
                      <a:extLst>
                        <a:ext uri="{FF2B5EF4-FFF2-40B4-BE49-F238E27FC236}">
                          <a16:creationId xmlns:a16="http://schemas.microsoft.com/office/drawing/2014/main" id="{6E0C26D0-5D09-4713-929C-69E62026AC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3" name="Oval 362">
                      <a:extLst>
                        <a:ext uri="{FF2B5EF4-FFF2-40B4-BE49-F238E27FC236}">
                          <a16:creationId xmlns:a16="http://schemas.microsoft.com/office/drawing/2014/main" id="{BACB2E97-DE66-4136-BA4B-78D2D8C83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272" name="Group 271">
                    <a:extLst>
                      <a:ext uri="{FF2B5EF4-FFF2-40B4-BE49-F238E27FC236}">
                        <a16:creationId xmlns:a16="http://schemas.microsoft.com/office/drawing/2014/main" id="{59C68E9A-1959-47A7-8E52-59498CBC605B}"/>
                      </a:ext>
                    </a:extLst>
                  </p:cNvPr>
                  <p:cNvGrpSpPr/>
                  <p:nvPr/>
                </p:nvGrpSpPr>
                <p:grpSpPr>
                  <a:xfrm>
                    <a:off x="3137103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335" name="Oval 334">
                      <a:extLst>
                        <a:ext uri="{FF2B5EF4-FFF2-40B4-BE49-F238E27FC236}">
                          <a16:creationId xmlns:a16="http://schemas.microsoft.com/office/drawing/2014/main" id="{03C969E6-C5FD-49E4-B17C-700F97888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1" name="Oval 360">
                      <a:extLst>
                        <a:ext uri="{FF2B5EF4-FFF2-40B4-BE49-F238E27FC236}">
                          <a16:creationId xmlns:a16="http://schemas.microsoft.com/office/drawing/2014/main" id="{B5C5A0F2-8AF2-499D-A0D0-B815165801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32" name="Group 331">
                    <a:extLst>
                      <a:ext uri="{FF2B5EF4-FFF2-40B4-BE49-F238E27FC236}">
                        <a16:creationId xmlns:a16="http://schemas.microsoft.com/office/drawing/2014/main" id="{684F8DFC-5B12-4423-9836-59603A1436DA}"/>
                      </a:ext>
                    </a:extLst>
                  </p:cNvPr>
                  <p:cNvGrpSpPr/>
                  <p:nvPr/>
                </p:nvGrpSpPr>
                <p:grpSpPr>
                  <a:xfrm>
                    <a:off x="3301528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333" name="Oval 332">
                      <a:extLst>
                        <a:ext uri="{FF2B5EF4-FFF2-40B4-BE49-F238E27FC236}">
                          <a16:creationId xmlns:a16="http://schemas.microsoft.com/office/drawing/2014/main" id="{1DF0B0D4-12F1-43CF-A534-BD30830F88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34" name="Oval 333">
                      <a:extLst>
                        <a:ext uri="{FF2B5EF4-FFF2-40B4-BE49-F238E27FC236}">
                          <a16:creationId xmlns:a16="http://schemas.microsoft.com/office/drawing/2014/main" id="{4125A1DB-9D6B-4BC0-9E11-8B088A911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rgbClr val="00B2A9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B65453DD-9BA1-4CC1-BCC8-721F0CBDAE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2711" y="4008120"/>
                  <a:ext cx="373957" cy="373956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73DABE-378D-4EAD-B8AA-8BA53C9053E0}"/>
              </a:ext>
            </a:extLst>
          </p:cNvPr>
          <p:cNvCxnSpPr>
            <a:cxnSpLocks/>
          </p:cNvCxnSpPr>
          <p:nvPr/>
        </p:nvCxnSpPr>
        <p:spPr>
          <a:xfrm>
            <a:off x="1615442" y="4704616"/>
            <a:ext cx="0" cy="727147"/>
          </a:xfrm>
          <a:prstGeom prst="line">
            <a:avLst/>
          </a:prstGeom>
          <a:ln w="6350">
            <a:solidFill>
              <a:schemeClr val="accent3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E1F313A6-A0EC-4415-A5B7-B22C63B5239C}"/>
              </a:ext>
            </a:extLst>
          </p:cNvPr>
          <p:cNvCxnSpPr>
            <a:cxnSpLocks/>
          </p:cNvCxnSpPr>
          <p:nvPr/>
        </p:nvCxnSpPr>
        <p:spPr>
          <a:xfrm>
            <a:off x="2920092" y="4704616"/>
            <a:ext cx="0" cy="727147"/>
          </a:xfrm>
          <a:prstGeom prst="line">
            <a:avLst/>
          </a:prstGeom>
          <a:ln w="6350">
            <a:solidFill>
              <a:schemeClr val="accent3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2" name="Isosceles Triangle 186">
            <a:extLst>
              <a:ext uri="{FF2B5EF4-FFF2-40B4-BE49-F238E27FC236}">
                <a16:creationId xmlns:a16="http://schemas.microsoft.com/office/drawing/2014/main" id="{0815271C-9342-4CE6-9D72-67A418381262}"/>
              </a:ext>
            </a:extLst>
          </p:cNvPr>
          <p:cNvSpPr/>
          <p:nvPr/>
        </p:nvSpPr>
        <p:spPr>
          <a:xfrm rot="10800000" flipV="1">
            <a:off x="481058" y="4439166"/>
            <a:ext cx="4663993" cy="196558"/>
          </a:xfrm>
          <a:prstGeom prst="triangle">
            <a:avLst/>
          </a:prstGeom>
          <a:gradFill>
            <a:gsLst>
              <a:gs pos="0">
                <a:schemeClr val="accent5"/>
              </a:gs>
              <a:gs pos="73000">
                <a:schemeClr val="accent5">
                  <a:lumMod val="75000"/>
                  <a:lumOff val="25000"/>
                </a:schemeClr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262B616F-FE97-48A7-AFEC-AD7F67D60F5A}"/>
              </a:ext>
            </a:extLst>
          </p:cNvPr>
          <p:cNvGrpSpPr/>
          <p:nvPr/>
        </p:nvGrpSpPr>
        <p:grpSpPr>
          <a:xfrm>
            <a:off x="1772782" y="3222303"/>
            <a:ext cx="2310571" cy="1287907"/>
            <a:chOff x="3289301" y="1171405"/>
            <a:chExt cx="1758950" cy="980434"/>
          </a:xfrm>
        </p:grpSpPr>
        <p:sp>
          <p:nvSpPr>
            <p:cNvPr id="416" name="Oval 57">
              <a:extLst>
                <a:ext uri="{FF2B5EF4-FFF2-40B4-BE49-F238E27FC236}">
                  <a16:creationId xmlns:a16="http://schemas.microsoft.com/office/drawing/2014/main" id="{A4164B84-9814-44F0-B7FA-50A662869BC7}"/>
                </a:ext>
              </a:extLst>
            </p:cNvPr>
            <p:cNvSpPr/>
            <p:nvPr/>
          </p:nvSpPr>
          <p:spPr>
            <a:xfrm>
              <a:off x="3289301" y="1171405"/>
              <a:ext cx="1758950" cy="980434"/>
            </a:xfrm>
            <a:custGeom>
              <a:avLst/>
              <a:gdLst/>
              <a:ahLst/>
              <a:cxnLst/>
              <a:rect l="l" t="t" r="r" b="b"/>
              <a:pathLst>
                <a:path w="2310555" h="1287908">
                  <a:moveTo>
                    <a:pt x="929401" y="0"/>
                  </a:moveTo>
                  <a:cubicBezTo>
                    <a:pt x="1129678" y="0"/>
                    <a:pt x="1306255" y="101473"/>
                    <a:pt x="1410524" y="255811"/>
                  </a:cubicBezTo>
                  <a:lnTo>
                    <a:pt x="1430900" y="293352"/>
                  </a:lnTo>
                  <a:lnTo>
                    <a:pt x="1443624" y="282854"/>
                  </a:lnTo>
                  <a:cubicBezTo>
                    <a:pt x="1500858" y="244188"/>
                    <a:pt x="1569854" y="221610"/>
                    <a:pt x="1644123" y="221610"/>
                  </a:cubicBezTo>
                  <a:cubicBezTo>
                    <a:pt x="1817419" y="221610"/>
                    <a:pt x="1962003" y="344533"/>
                    <a:pt x="1995442" y="507943"/>
                  </a:cubicBezTo>
                  <a:lnTo>
                    <a:pt x="2002280" y="575774"/>
                  </a:lnTo>
                  <a:lnTo>
                    <a:pt x="2024223" y="577986"/>
                  </a:lnTo>
                  <a:cubicBezTo>
                    <a:pt x="2187633" y="611424"/>
                    <a:pt x="2310555" y="756009"/>
                    <a:pt x="2310555" y="929304"/>
                  </a:cubicBezTo>
                  <a:cubicBezTo>
                    <a:pt x="2310555" y="1127356"/>
                    <a:pt x="2150003" y="1287908"/>
                    <a:pt x="1951951" y="1287908"/>
                  </a:cubicBezTo>
                  <a:lnTo>
                    <a:pt x="1895635" y="1282939"/>
                  </a:lnTo>
                  <a:lnTo>
                    <a:pt x="358604" y="1282939"/>
                  </a:lnTo>
                  <a:lnTo>
                    <a:pt x="345405" y="1282939"/>
                  </a:lnTo>
                  <a:lnTo>
                    <a:pt x="332242" y="1280282"/>
                  </a:lnTo>
                  <a:lnTo>
                    <a:pt x="286333" y="1275654"/>
                  </a:lnTo>
                  <a:cubicBezTo>
                    <a:pt x="122922" y="1242215"/>
                    <a:pt x="0" y="1097631"/>
                    <a:pt x="0" y="924335"/>
                  </a:cubicBezTo>
                  <a:cubicBezTo>
                    <a:pt x="0" y="751040"/>
                    <a:pt x="122922" y="606455"/>
                    <a:pt x="286333" y="573017"/>
                  </a:cubicBezTo>
                  <a:lnTo>
                    <a:pt x="350565" y="566541"/>
                  </a:lnTo>
                  <a:lnTo>
                    <a:pt x="360975" y="463281"/>
                  </a:lnTo>
                  <a:cubicBezTo>
                    <a:pt x="415078" y="198887"/>
                    <a:pt x="649014" y="0"/>
                    <a:pt x="929401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08FA63A3-4868-4A2A-BB71-AAB3B3D0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4057" y="1439891"/>
              <a:ext cx="1309438" cy="521233"/>
            </a:xfrm>
            <a:prstGeom prst="rect">
              <a:avLst/>
            </a:prstGeom>
          </p:spPr>
        </p:pic>
        <p:sp>
          <p:nvSpPr>
            <p:cNvPr id="418" name="TextBox 417">
              <a:extLst>
                <a:ext uri="{FF2B5EF4-FFF2-40B4-BE49-F238E27FC236}">
                  <a16:creationId xmlns:a16="http://schemas.microsoft.com/office/drawing/2014/main" id="{5BBCF563-D252-4B8B-A5AA-AA4CC36284D1}"/>
                </a:ext>
              </a:extLst>
            </p:cNvPr>
            <p:cNvSpPr txBox="1"/>
            <p:nvPr/>
          </p:nvSpPr>
          <p:spPr>
            <a:xfrm>
              <a:off x="3648196" y="1862158"/>
              <a:ext cx="1041164" cy="2577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Polaris SaaS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B4F5A49-972F-4B95-9B2D-D50F06D5FDE0}"/>
              </a:ext>
            </a:extLst>
          </p:cNvPr>
          <p:cNvGrpSpPr/>
          <p:nvPr/>
        </p:nvGrpSpPr>
        <p:grpSpPr>
          <a:xfrm>
            <a:off x="704740" y="2313437"/>
            <a:ext cx="633781" cy="614704"/>
            <a:chOff x="704740" y="2313437"/>
            <a:chExt cx="633781" cy="61470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05BC940-18C7-4D46-8616-A378F9EC0F30}"/>
                </a:ext>
              </a:extLst>
            </p:cNvPr>
            <p:cNvSpPr/>
            <p:nvPr/>
          </p:nvSpPr>
          <p:spPr>
            <a:xfrm>
              <a:off x="704740" y="2313437"/>
              <a:ext cx="633781" cy="614704"/>
            </a:xfrm>
            <a:prstGeom prst="roundRect">
              <a:avLst>
                <a:gd name="adj" fmla="val 11334"/>
              </a:avLst>
            </a:prstGeom>
            <a:solidFill>
              <a:srgbClr val="00B2A9"/>
            </a:solidFill>
            <a:ln>
              <a:solidFill>
                <a:schemeClr val="accent6"/>
              </a:solidFill>
              <a:headEnd type="none"/>
              <a:tailEnd type="triangle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44" name="Group 428">
              <a:extLst>
                <a:ext uri="{FF2B5EF4-FFF2-40B4-BE49-F238E27FC236}">
                  <a16:creationId xmlns:a16="http://schemas.microsoft.com/office/drawing/2014/main" id="{C5EACF57-BC41-460A-A1D9-04806AA943DD}"/>
                </a:ext>
              </a:extLst>
            </p:cNvPr>
            <p:cNvGrpSpPr/>
            <p:nvPr/>
          </p:nvGrpSpPr>
          <p:grpSpPr>
            <a:xfrm>
              <a:off x="896434" y="2441306"/>
              <a:ext cx="247325" cy="358965"/>
              <a:chOff x="0" y="0"/>
              <a:chExt cx="314958" cy="457128"/>
            </a:xfrm>
            <a:solidFill>
              <a:schemeClr val="bg1"/>
            </a:solidFill>
          </p:grpSpPr>
          <p:sp>
            <p:nvSpPr>
              <p:cNvPr id="445" name="Freeform 1">
                <a:extLst>
                  <a:ext uri="{FF2B5EF4-FFF2-40B4-BE49-F238E27FC236}">
                    <a16:creationId xmlns:a16="http://schemas.microsoft.com/office/drawing/2014/main" id="{7B4AAF92-B9DE-4658-9FFE-7C11A069BB31}"/>
                  </a:ext>
                </a:extLst>
              </p:cNvPr>
              <p:cNvSpPr/>
              <p:nvPr/>
            </p:nvSpPr>
            <p:spPr>
              <a:xfrm>
                <a:off x="90813" y="91126"/>
                <a:ext cx="133020" cy="1308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12" y="0"/>
                    </a:moveTo>
                    <a:cubicBezTo>
                      <a:pt x="4680" y="0"/>
                      <a:pt x="0" y="4756"/>
                      <a:pt x="0" y="10613"/>
                    </a:cubicBezTo>
                    <a:cubicBezTo>
                      <a:pt x="0" y="16469"/>
                      <a:pt x="4680" y="21600"/>
                      <a:pt x="10812" y="21600"/>
                    </a:cubicBezTo>
                    <a:cubicBezTo>
                      <a:pt x="16920" y="21600"/>
                      <a:pt x="21600" y="16469"/>
                      <a:pt x="21600" y="10613"/>
                    </a:cubicBezTo>
                    <a:cubicBezTo>
                      <a:pt x="21600" y="4756"/>
                      <a:pt x="16920" y="0"/>
                      <a:pt x="10812" y="0"/>
                    </a:cubicBezTo>
                    <a:close/>
                    <a:moveTo>
                      <a:pt x="10812" y="18308"/>
                    </a:moveTo>
                    <a:cubicBezTo>
                      <a:pt x="6489" y="18308"/>
                      <a:pt x="2882" y="15005"/>
                      <a:pt x="2882" y="10613"/>
                    </a:cubicBezTo>
                    <a:cubicBezTo>
                      <a:pt x="2882" y="6595"/>
                      <a:pt x="6489" y="3292"/>
                      <a:pt x="10812" y="3292"/>
                    </a:cubicBezTo>
                    <a:cubicBezTo>
                      <a:pt x="15122" y="3292"/>
                      <a:pt x="18718" y="6595"/>
                      <a:pt x="18718" y="10613"/>
                    </a:cubicBezTo>
                    <a:cubicBezTo>
                      <a:pt x="18718" y="15005"/>
                      <a:pt x="15122" y="18308"/>
                      <a:pt x="10812" y="1830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srgbClr val="63666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6" name="Freeform 2">
                <a:extLst>
                  <a:ext uri="{FF2B5EF4-FFF2-40B4-BE49-F238E27FC236}">
                    <a16:creationId xmlns:a16="http://schemas.microsoft.com/office/drawing/2014/main" id="{6B326692-72CC-4DF0-A39B-10E95E95A2CA}"/>
                  </a:ext>
                </a:extLst>
              </p:cNvPr>
              <p:cNvSpPr/>
              <p:nvPr/>
            </p:nvSpPr>
            <p:spPr>
              <a:xfrm>
                <a:off x="0" y="-1"/>
                <a:ext cx="314959" cy="457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5" y="0"/>
                    </a:moveTo>
                    <a:cubicBezTo>
                      <a:pt x="4869" y="0"/>
                      <a:pt x="0" y="3252"/>
                      <a:pt x="0" y="7236"/>
                    </a:cubicBezTo>
                    <a:cubicBezTo>
                      <a:pt x="0" y="8810"/>
                      <a:pt x="1826" y="11847"/>
                      <a:pt x="5478" y="16146"/>
                    </a:cubicBezTo>
                    <a:cubicBezTo>
                      <a:pt x="7304" y="18348"/>
                      <a:pt x="10196" y="21392"/>
                      <a:pt x="10196" y="21496"/>
                    </a:cubicBezTo>
                    <a:cubicBezTo>
                      <a:pt x="10347" y="21600"/>
                      <a:pt x="10498" y="21600"/>
                      <a:pt x="10805" y="21600"/>
                    </a:cubicBezTo>
                    <a:cubicBezTo>
                      <a:pt x="10951" y="21600"/>
                      <a:pt x="11253" y="21600"/>
                      <a:pt x="11253" y="21392"/>
                    </a:cubicBezTo>
                    <a:cubicBezTo>
                      <a:pt x="11409" y="21392"/>
                      <a:pt x="14296" y="18348"/>
                      <a:pt x="16122" y="16146"/>
                    </a:cubicBezTo>
                    <a:cubicBezTo>
                      <a:pt x="18557" y="13210"/>
                      <a:pt x="21600" y="9229"/>
                      <a:pt x="21600" y="7236"/>
                    </a:cubicBezTo>
                    <a:cubicBezTo>
                      <a:pt x="21600" y="3252"/>
                      <a:pt x="16731" y="0"/>
                      <a:pt x="10805" y="0"/>
                    </a:cubicBezTo>
                    <a:close/>
                    <a:moveTo>
                      <a:pt x="15061" y="15623"/>
                    </a:moveTo>
                    <a:cubicBezTo>
                      <a:pt x="13687" y="17301"/>
                      <a:pt x="11711" y="19398"/>
                      <a:pt x="10805" y="20341"/>
                    </a:cubicBezTo>
                    <a:cubicBezTo>
                      <a:pt x="9889" y="19398"/>
                      <a:pt x="7913" y="17301"/>
                      <a:pt x="6544" y="15623"/>
                    </a:cubicBezTo>
                    <a:cubicBezTo>
                      <a:pt x="2284" y="10488"/>
                      <a:pt x="1368" y="8179"/>
                      <a:pt x="1368" y="7236"/>
                    </a:cubicBezTo>
                    <a:cubicBezTo>
                      <a:pt x="1368" y="3776"/>
                      <a:pt x="5629" y="943"/>
                      <a:pt x="10805" y="943"/>
                    </a:cubicBezTo>
                    <a:cubicBezTo>
                      <a:pt x="15971" y="943"/>
                      <a:pt x="20232" y="3776"/>
                      <a:pt x="20232" y="7236"/>
                    </a:cubicBezTo>
                    <a:cubicBezTo>
                      <a:pt x="20232" y="8075"/>
                      <a:pt x="19623" y="10276"/>
                      <a:pt x="15061" y="1562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srgbClr val="63666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89EE043-D123-4E62-A3F1-9F6F3D4B5E80}"/>
              </a:ext>
            </a:extLst>
          </p:cNvPr>
          <p:cNvGrpSpPr/>
          <p:nvPr/>
        </p:nvGrpSpPr>
        <p:grpSpPr>
          <a:xfrm>
            <a:off x="1498047" y="2313437"/>
            <a:ext cx="633781" cy="614704"/>
            <a:chOff x="1498047" y="2313437"/>
            <a:chExt cx="633781" cy="614704"/>
          </a:xfrm>
        </p:grpSpPr>
        <p:sp>
          <p:nvSpPr>
            <p:cNvPr id="455" name="Rectangle: Rounded Corners 454">
              <a:extLst>
                <a:ext uri="{FF2B5EF4-FFF2-40B4-BE49-F238E27FC236}">
                  <a16:creationId xmlns:a16="http://schemas.microsoft.com/office/drawing/2014/main" id="{A60F8D1A-5588-43D9-9623-C46C60F3028E}"/>
                </a:ext>
              </a:extLst>
            </p:cNvPr>
            <p:cNvSpPr/>
            <p:nvPr/>
          </p:nvSpPr>
          <p:spPr>
            <a:xfrm>
              <a:off x="1498047" y="2313437"/>
              <a:ext cx="633781" cy="614704"/>
            </a:xfrm>
            <a:prstGeom prst="roundRect">
              <a:avLst>
                <a:gd name="adj" fmla="val 11334"/>
              </a:avLst>
            </a:prstGeom>
            <a:solidFill>
              <a:srgbClr val="00B2A9"/>
            </a:solidFill>
            <a:ln>
              <a:solidFill>
                <a:schemeClr val="accent6"/>
              </a:solidFill>
              <a:headEnd type="none"/>
              <a:tailEnd type="triangle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47" name="Group 431">
              <a:extLst>
                <a:ext uri="{FF2B5EF4-FFF2-40B4-BE49-F238E27FC236}">
                  <a16:creationId xmlns:a16="http://schemas.microsoft.com/office/drawing/2014/main" id="{EDA07448-0BD2-4695-BD69-35E984797D30}"/>
                </a:ext>
              </a:extLst>
            </p:cNvPr>
            <p:cNvGrpSpPr/>
            <p:nvPr/>
          </p:nvGrpSpPr>
          <p:grpSpPr>
            <a:xfrm>
              <a:off x="1614393" y="2425922"/>
              <a:ext cx="402070" cy="402071"/>
              <a:chOff x="0" y="0"/>
              <a:chExt cx="457132" cy="457132"/>
            </a:xfrm>
            <a:solidFill>
              <a:schemeClr val="bg1"/>
            </a:solidFill>
          </p:grpSpPr>
          <p:sp>
            <p:nvSpPr>
              <p:cNvPr id="448" name="Freeform 1">
                <a:extLst>
                  <a:ext uri="{FF2B5EF4-FFF2-40B4-BE49-F238E27FC236}">
                    <a16:creationId xmlns:a16="http://schemas.microsoft.com/office/drawing/2014/main" id="{B66F19A9-F675-4ABB-9F75-1031AAF790CE}"/>
                  </a:ext>
                </a:extLst>
              </p:cNvPr>
              <p:cNvSpPr/>
              <p:nvPr/>
            </p:nvSpPr>
            <p:spPr>
              <a:xfrm>
                <a:off x="-1" y="-1"/>
                <a:ext cx="457134" cy="457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3" y="0"/>
                    </a:moveTo>
                    <a:cubicBezTo>
                      <a:pt x="4858" y="0"/>
                      <a:pt x="0" y="4858"/>
                      <a:pt x="0" y="10803"/>
                    </a:cubicBezTo>
                    <a:cubicBezTo>
                      <a:pt x="0" y="16745"/>
                      <a:pt x="4858" y="21600"/>
                      <a:pt x="10803" y="21600"/>
                    </a:cubicBezTo>
                    <a:cubicBezTo>
                      <a:pt x="16745" y="21600"/>
                      <a:pt x="21600" y="16745"/>
                      <a:pt x="21600" y="10803"/>
                    </a:cubicBezTo>
                    <a:cubicBezTo>
                      <a:pt x="21600" y="4858"/>
                      <a:pt x="16745" y="0"/>
                      <a:pt x="10803" y="0"/>
                    </a:cubicBezTo>
                    <a:close/>
                    <a:moveTo>
                      <a:pt x="10803" y="20709"/>
                    </a:moveTo>
                    <a:cubicBezTo>
                      <a:pt x="5352" y="20709"/>
                      <a:pt x="894" y="16251"/>
                      <a:pt x="894" y="10803"/>
                    </a:cubicBezTo>
                    <a:cubicBezTo>
                      <a:pt x="894" y="5254"/>
                      <a:pt x="5352" y="894"/>
                      <a:pt x="10803" y="894"/>
                    </a:cubicBezTo>
                    <a:cubicBezTo>
                      <a:pt x="16349" y="894"/>
                      <a:pt x="20807" y="5254"/>
                      <a:pt x="20807" y="10803"/>
                    </a:cubicBezTo>
                    <a:cubicBezTo>
                      <a:pt x="20807" y="16251"/>
                      <a:pt x="16349" y="20709"/>
                      <a:pt x="10803" y="2070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srgbClr val="63666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9" name="Freeform 2">
                <a:extLst>
                  <a:ext uri="{FF2B5EF4-FFF2-40B4-BE49-F238E27FC236}">
                    <a16:creationId xmlns:a16="http://schemas.microsoft.com/office/drawing/2014/main" id="{3454C176-0B03-4786-93B7-509FBD4F36BC}"/>
                  </a:ext>
                </a:extLst>
              </p:cNvPr>
              <p:cNvSpPr/>
              <p:nvPr/>
            </p:nvSpPr>
            <p:spPr>
              <a:xfrm>
                <a:off x="65102" y="63031"/>
                <a:ext cx="329296" cy="339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848" y="3469"/>
                    </a:moveTo>
                    <a:cubicBezTo>
                      <a:pt x="19672" y="2667"/>
                      <a:pt x="19672" y="2667"/>
                      <a:pt x="19672" y="2667"/>
                    </a:cubicBezTo>
                    <a:cubicBezTo>
                      <a:pt x="19949" y="2402"/>
                      <a:pt x="19949" y="2134"/>
                      <a:pt x="19672" y="1869"/>
                    </a:cubicBezTo>
                    <a:cubicBezTo>
                      <a:pt x="19535" y="1600"/>
                      <a:pt x="19121" y="1600"/>
                      <a:pt x="18848" y="1869"/>
                    </a:cubicBezTo>
                    <a:cubicBezTo>
                      <a:pt x="18021" y="2667"/>
                      <a:pt x="18021" y="2667"/>
                      <a:pt x="18021" y="2667"/>
                    </a:cubicBezTo>
                    <a:cubicBezTo>
                      <a:pt x="16097" y="1067"/>
                      <a:pt x="13481" y="0"/>
                      <a:pt x="10734" y="0"/>
                    </a:cubicBezTo>
                    <a:cubicBezTo>
                      <a:pt x="4817" y="0"/>
                      <a:pt x="0" y="4668"/>
                      <a:pt x="0" y="10535"/>
                    </a:cubicBezTo>
                    <a:cubicBezTo>
                      <a:pt x="0" y="15865"/>
                      <a:pt x="4130" y="20397"/>
                      <a:pt x="9633" y="20930"/>
                    </a:cubicBezTo>
                    <a:cubicBezTo>
                      <a:pt x="9906" y="21331"/>
                      <a:pt x="10320" y="21600"/>
                      <a:pt x="10734" y="21600"/>
                    </a:cubicBezTo>
                    <a:cubicBezTo>
                      <a:pt x="11280" y="21600"/>
                      <a:pt x="11694" y="21331"/>
                      <a:pt x="11967" y="20930"/>
                    </a:cubicBezTo>
                    <a:cubicBezTo>
                      <a:pt x="17334" y="20397"/>
                      <a:pt x="21600" y="15865"/>
                      <a:pt x="21600" y="10535"/>
                    </a:cubicBezTo>
                    <a:cubicBezTo>
                      <a:pt x="21600" y="7869"/>
                      <a:pt x="20499" y="5334"/>
                      <a:pt x="18848" y="3469"/>
                    </a:cubicBezTo>
                    <a:close/>
                    <a:moveTo>
                      <a:pt x="11967" y="19731"/>
                    </a:moveTo>
                    <a:cubicBezTo>
                      <a:pt x="11830" y="19330"/>
                      <a:pt x="11280" y="18933"/>
                      <a:pt x="10734" y="18933"/>
                    </a:cubicBezTo>
                    <a:cubicBezTo>
                      <a:pt x="10184" y="18933"/>
                      <a:pt x="9770" y="19330"/>
                      <a:pt x="9497" y="19731"/>
                    </a:cubicBezTo>
                    <a:cubicBezTo>
                      <a:pt x="4817" y="19198"/>
                      <a:pt x="1101" y="15195"/>
                      <a:pt x="1101" y="10535"/>
                    </a:cubicBezTo>
                    <a:cubicBezTo>
                      <a:pt x="1101" y="5334"/>
                      <a:pt x="5503" y="1199"/>
                      <a:pt x="10734" y="1199"/>
                    </a:cubicBezTo>
                    <a:cubicBezTo>
                      <a:pt x="13204" y="1199"/>
                      <a:pt x="15405" y="2001"/>
                      <a:pt x="17197" y="3469"/>
                    </a:cubicBezTo>
                    <a:cubicBezTo>
                      <a:pt x="15405" y="5334"/>
                      <a:pt x="15405" y="5334"/>
                      <a:pt x="15405" y="5334"/>
                    </a:cubicBezTo>
                    <a:cubicBezTo>
                      <a:pt x="14168" y="4267"/>
                      <a:pt x="12517" y="3601"/>
                      <a:pt x="10734" y="3601"/>
                    </a:cubicBezTo>
                    <a:cubicBezTo>
                      <a:pt x="6882" y="3601"/>
                      <a:pt x="3716" y="6669"/>
                      <a:pt x="3716" y="10535"/>
                    </a:cubicBezTo>
                    <a:cubicBezTo>
                      <a:pt x="3716" y="11999"/>
                      <a:pt x="4130" y="13330"/>
                      <a:pt x="4953" y="14397"/>
                    </a:cubicBezTo>
                    <a:cubicBezTo>
                      <a:pt x="4817" y="14529"/>
                      <a:pt x="4817" y="14666"/>
                      <a:pt x="4817" y="14931"/>
                    </a:cubicBezTo>
                    <a:cubicBezTo>
                      <a:pt x="4817" y="15596"/>
                      <a:pt x="5367" y="16262"/>
                      <a:pt x="6195" y="16262"/>
                    </a:cubicBezTo>
                    <a:cubicBezTo>
                      <a:pt x="6331" y="16262"/>
                      <a:pt x="6468" y="16130"/>
                      <a:pt x="6745" y="16130"/>
                    </a:cubicBezTo>
                    <a:cubicBezTo>
                      <a:pt x="7846" y="16932"/>
                      <a:pt x="9219" y="17329"/>
                      <a:pt x="10734" y="17329"/>
                    </a:cubicBezTo>
                    <a:cubicBezTo>
                      <a:pt x="14718" y="17329"/>
                      <a:pt x="17884" y="14265"/>
                      <a:pt x="17884" y="10535"/>
                    </a:cubicBezTo>
                    <a:cubicBezTo>
                      <a:pt x="17884" y="8803"/>
                      <a:pt x="17197" y="7335"/>
                      <a:pt x="16233" y="6136"/>
                    </a:cubicBezTo>
                    <a:cubicBezTo>
                      <a:pt x="18021" y="4267"/>
                      <a:pt x="18021" y="4267"/>
                      <a:pt x="18021" y="4267"/>
                    </a:cubicBezTo>
                    <a:cubicBezTo>
                      <a:pt x="19535" y="6000"/>
                      <a:pt x="20358" y="8133"/>
                      <a:pt x="20358" y="10535"/>
                    </a:cubicBezTo>
                    <a:cubicBezTo>
                      <a:pt x="20358" y="15195"/>
                      <a:pt x="16783" y="19198"/>
                      <a:pt x="11967" y="19731"/>
                    </a:cubicBezTo>
                    <a:close/>
                    <a:moveTo>
                      <a:pt x="6195" y="13599"/>
                    </a:moveTo>
                    <a:cubicBezTo>
                      <a:pt x="6054" y="13599"/>
                      <a:pt x="5917" y="13599"/>
                      <a:pt x="5781" y="13599"/>
                    </a:cubicBezTo>
                    <a:cubicBezTo>
                      <a:pt x="5230" y="12797"/>
                      <a:pt x="4817" y="11730"/>
                      <a:pt x="4817" y="10535"/>
                    </a:cubicBezTo>
                    <a:cubicBezTo>
                      <a:pt x="4817" y="7335"/>
                      <a:pt x="7432" y="4800"/>
                      <a:pt x="10734" y="4800"/>
                    </a:cubicBezTo>
                    <a:cubicBezTo>
                      <a:pt x="12244" y="4800"/>
                      <a:pt x="13481" y="5202"/>
                      <a:pt x="14582" y="6136"/>
                    </a:cubicBezTo>
                    <a:cubicBezTo>
                      <a:pt x="11967" y="8534"/>
                      <a:pt x="11967" y="8534"/>
                      <a:pt x="11967" y="8534"/>
                    </a:cubicBezTo>
                    <a:cubicBezTo>
                      <a:pt x="11553" y="8402"/>
                      <a:pt x="11143" y="8270"/>
                      <a:pt x="10734" y="8270"/>
                    </a:cubicBezTo>
                    <a:cubicBezTo>
                      <a:pt x="9497" y="8270"/>
                      <a:pt x="8533" y="9336"/>
                      <a:pt x="8533" y="10535"/>
                    </a:cubicBezTo>
                    <a:cubicBezTo>
                      <a:pt x="8533" y="11730"/>
                      <a:pt x="9497" y="12665"/>
                      <a:pt x="10734" y="12665"/>
                    </a:cubicBezTo>
                    <a:cubicBezTo>
                      <a:pt x="11967" y="12665"/>
                      <a:pt x="13067" y="11730"/>
                      <a:pt x="13067" y="10535"/>
                    </a:cubicBezTo>
                    <a:cubicBezTo>
                      <a:pt x="13067" y="10134"/>
                      <a:pt x="12931" y="9733"/>
                      <a:pt x="12794" y="9469"/>
                    </a:cubicBezTo>
                    <a:cubicBezTo>
                      <a:pt x="15405" y="6934"/>
                      <a:pt x="15405" y="6934"/>
                      <a:pt x="15405" y="6934"/>
                    </a:cubicBezTo>
                    <a:cubicBezTo>
                      <a:pt x="16233" y="7869"/>
                      <a:pt x="16647" y="9068"/>
                      <a:pt x="16647" y="10535"/>
                    </a:cubicBezTo>
                    <a:cubicBezTo>
                      <a:pt x="16647" y="13731"/>
                      <a:pt x="14032" y="16262"/>
                      <a:pt x="10734" y="16262"/>
                    </a:cubicBezTo>
                    <a:cubicBezTo>
                      <a:pt x="9497" y="16262"/>
                      <a:pt x="8396" y="15865"/>
                      <a:pt x="7432" y="15195"/>
                    </a:cubicBezTo>
                    <a:cubicBezTo>
                      <a:pt x="7432" y="15195"/>
                      <a:pt x="7432" y="15063"/>
                      <a:pt x="7432" y="14931"/>
                    </a:cubicBezTo>
                    <a:cubicBezTo>
                      <a:pt x="7432" y="14265"/>
                      <a:pt x="6882" y="13599"/>
                      <a:pt x="6195" y="13599"/>
                    </a:cubicBezTo>
                    <a:close/>
                    <a:moveTo>
                      <a:pt x="11830" y="10535"/>
                    </a:moveTo>
                    <a:cubicBezTo>
                      <a:pt x="11830" y="11065"/>
                      <a:pt x="11416" y="11598"/>
                      <a:pt x="10734" y="11598"/>
                    </a:cubicBezTo>
                    <a:cubicBezTo>
                      <a:pt x="10184" y="11598"/>
                      <a:pt x="9633" y="11065"/>
                      <a:pt x="9633" y="10535"/>
                    </a:cubicBezTo>
                    <a:cubicBezTo>
                      <a:pt x="9633" y="9870"/>
                      <a:pt x="10184" y="9469"/>
                      <a:pt x="10734" y="9469"/>
                    </a:cubicBezTo>
                    <a:cubicBezTo>
                      <a:pt x="11416" y="9469"/>
                      <a:pt x="11830" y="9870"/>
                      <a:pt x="11830" y="10535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srgbClr val="63666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E3DB02C-A6DC-4D00-A3C5-71019DE8E1BB}"/>
              </a:ext>
            </a:extLst>
          </p:cNvPr>
          <p:cNvGrpSpPr/>
          <p:nvPr/>
        </p:nvGrpSpPr>
        <p:grpSpPr>
          <a:xfrm>
            <a:off x="2295481" y="2313437"/>
            <a:ext cx="633781" cy="614704"/>
            <a:chOff x="3082299" y="2313437"/>
            <a:chExt cx="633781" cy="614704"/>
          </a:xfrm>
        </p:grpSpPr>
        <p:sp>
          <p:nvSpPr>
            <p:cNvPr id="457" name="Rectangle: Rounded Corners 456">
              <a:extLst>
                <a:ext uri="{FF2B5EF4-FFF2-40B4-BE49-F238E27FC236}">
                  <a16:creationId xmlns:a16="http://schemas.microsoft.com/office/drawing/2014/main" id="{95CF48AB-0BB7-45F7-9C38-2BDA4D7D2022}"/>
                </a:ext>
              </a:extLst>
            </p:cNvPr>
            <p:cNvSpPr/>
            <p:nvPr/>
          </p:nvSpPr>
          <p:spPr>
            <a:xfrm>
              <a:off x="3082299" y="2313437"/>
              <a:ext cx="633781" cy="614704"/>
            </a:xfrm>
            <a:prstGeom prst="roundRect">
              <a:avLst>
                <a:gd name="adj" fmla="val 11334"/>
              </a:avLst>
            </a:prstGeom>
            <a:solidFill>
              <a:srgbClr val="00B2A9"/>
            </a:solidFill>
            <a:ln>
              <a:solidFill>
                <a:schemeClr val="accent6"/>
              </a:solidFill>
              <a:headEnd type="none"/>
              <a:tailEnd type="triangle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28" name="Picture 4" descr="Image result for office 365 transparent logo">
              <a:extLst>
                <a:ext uri="{FF2B5EF4-FFF2-40B4-BE49-F238E27FC236}">
                  <a16:creationId xmlns:a16="http://schemas.microsoft.com/office/drawing/2014/main" id="{0471A949-D60A-4D05-85A3-1AC153F80D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5349" y="2344582"/>
              <a:ext cx="526826" cy="529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757F320-5531-4C76-A648-D583F5D11664}"/>
              </a:ext>
            </a:extLst>
          </p:cNvPr>
          <p:cNvGrpSpPr/>
          <p:nvPr/>
        </p:nvGrpSpPr>
        <p:grpSpPr>
          <a:xfrm>
            <a:off x="4677169" y="2313437"/>
            <a:ext cx="633781" cy="614704"/>
            <a:chOff x="2295488" y="2313437"/>
            <a:chExt cx="633781" cy="614704"/>
          </a:xfrm>
        </p:grpSpPr>
        <p:sp>
          <p:nvSpPr>
            <p:cNvPr id="456" name="Rectangle: Rounded Corners 455">
              <a:extLst>
                <a:ext uri="{FF2B5EF4-FFF2-40B4-BE49-F238E27FC236}">
                  <a16:creationId xmlns:a16="http://schemas.microsoft.com/office/drawing/2014/main" id="{172F2B51-95AF-4375-8BE6-80CE329AF98F}"/>
                </a:ext>
              </a:extLst>
            </p:cNvPr>
            <p:cNvSpPr/>
            <p:nvPr/>
          </p:nvSpPr>
          <p:spPr>
            <a:xfrm>
              <a:off x="2295488" y="2313437"/>
              <a:ext cx="633781" cy="614704"/>
            </a:xfrm>
            <a:prstGeom prst="roundRect">
              <a:avLst>
                <a:gd name="adj" fmla="val 11334"/>
              </a:avLst>
            </a:prstGeom>
            <a:solidFill>
              <a:srgbClr val="00B2A9"/>
            </a:solidFill>
            <a:ln>
              <a:solidFill>
                <a:schemeClr val="accent6"/>
              </a:solidFill>
              <a:headEnd type="none"/>
              <a:tailEnd type="triangle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60" name="Graphic 459" descr="Fingerprint">
              <a:extLst>
                <a:ext uri="{FF2B5EF4-FFF2-40B4-BE49-F238E27FC236}">
                  <a16:creationId xmlns:a16="http://schemas.microsoft.com/office/drawing/2014/main" id="{AF89C316-ECAD-405C-A081-265FDA1B9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98807" y="2414344"/>
              <a:ext cx="416360" cy="416360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FA63620-DFE5-49F0-B840-EF88E844DDCA}"/>
              </a:ext>
            </a:extLst>
          </p:cNvPr>
          <p:cNvGrpSpPr/>
          <p:nvPr/>
        </p:nvGrpSpPr>
        <p:grpSpPr>
          <a:xfrm>
            <a:off x="3092922" y="2313437"/>
            <a:ext cx="633781" cy="614704"/>
            <a:chOff x="3901006" y="2313437"/>
            <a:chExt cx="633781" cy="614704"/>
          </a:xfrm>
        </p:grpSpPr>
        <p:sp>
          <p:nvSpPr>
            <p:cNvPr id="458" name="Rectangle: Rounded Corners 457">
              <a:extLst>
                <a:ext uri="{FF2B5EF4-FFF2-40B4-BE49-F238E27FC236}">
                  <a16:creationId xmlns:a16="http://schemas.microsoft.com/office/drawing/2014/main" id="{5872A809-2766-401B-8E51-08B1CCB9ED12}"/>
                </a:ext>
              </a:extLst>
            </p:cNvPr>
            <p:cNvSpPr/>
            <p:nvPr/>
          </p:nvSpPr>
          <p:spPr>
            <a:xfrm>
              <a:off x="3901006" y="2313437"/>
              <a:ext cx="633781" cy="614704"/>
            </a:xfrm>
            <a:prstGeom prst="roundRect">
              <a:avLst>
                <a:gd name="adj" fmla="val 11334"/>
              </a:avLst>
            </a:prstGeom>
            <a:solidFill>
              <a:srgbClr val="00B2A9"/>
            </a:solidFill>
            <a:ln>
              <a:solidFill>
                <a:schemeClr val="accent6"/>
              </a:solidFill>
              <a:headEnd type="none"/>
              <a:tailEnd type="triangle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FEF717-06FB-4C8D-8049-4D03F052EF8B}"/>
                </a:ext>
              </a:extLst>
            </p:cNvPr>
            <p:cNvGrpSpPr/>
            <p:nvPr/>
          </p:nvGrpSpPr>
          <p:grpSpPr>
            <a:xfrm>
              <a:off x="4001795" y="2454891"/>
              <a:ext cx="411455" cy="331319"/>
              <a:chOff x="5386734" y="3653308"/>
              <a:chExt cx="463204" cy="372989"/>
            </a:xfrm>
          </p:grpSpPr>
          <p:sp>
            <p:nvSpPr>
              <p:cNvPr id="441" name="Freeform 1">
                <a:extLst>
                  <a:ext uri="{FF2B5EF4-FFF2-40B4-BE49-F238E27FC236}">
                    <a16:creationId xmlns:a16="http://schemas.microsoft.com/office/drawing/2014/main" id="{FF1DAF3C-646C-45AA-8EED-8769591B20CE}"/>
                  </a:ext>
                </a:extLst>
              </p:cNvPr>
              <p:cNvSpPr/>
              <p:nvPr/>
            </p:nvSpPr>
            <p:spPr>
              <a:xfrm>
                <a:off x="5386734" y="3653308"/>
                <a:ext cx="463204" cy="2781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742" y="5817"/>
                    </a:moveTo>
                    <a:cubicBezTo>
                      <a:pt x="15604" y="2164"/>
                      <a:pt x="13332" y="0"/>
                      <a:pt x="10752" y="0"/>
                    </a:cubicBezTo>
                    <a:cubicBezTo>
                      <a:pt x="7445" y="0"/>
                      <a:pt x="4653" y="3823"/>
                      <a:pt x="4137" y="8976"/>
                    </a:cubicBezTo>
                    <a:cubicBezTo>
                      <a:pt x="4032" y="8976"/>
                      <a:pt x="4032" y="8976"/>
                      <a:pt x="3929" y="8976"/>
                    </a:cubicBezTo>
                    <a:cubicBezTo>
                      <a:pt x="1759" y="8976"/>
                      <a:pt x="0" y="11800"/>
                      <a:pt x="0" y="15288"/>
                    </a:cubicBezTo>
                    <a:cubicBezTo>
                      <a:pt x="0" y="18776"/>
                      <a:pt x="1759" y="21600"/>
                      <a:pt x="3929" y="21600"/>
                    </a:cubicBezTo>
                    <a:cubicBezTo>
                      <a:pt x="4551" y="21600"/>
                      <a:pt x="4551" y="21600"/>
                      <a:pt x="4551" y="21600"/>
                    </a:cubicBezTo>
                    <a:cubicBezTo>
                      <a:pt x="4756" y="21600"/>
                      <a:pt x="4964" y="21270"/>
                      <a:pt x="4964" y="20935"/>
                    </a:cubicBezTo>
                    <a:cubicBezTo>
                      <a:pt x="4964" y="20606"/>
                      <a:pt x="4756" y="20271"/>
                      <a:pt x="4551" y="20271"/>
                    </a:cubicBezTo>
                    <a:cubicBezTo>
                      <a:pt x="3929" y="20271"/>
                      <a:pt x="3929" y="20271"/>
                      <a:pt x="3929" y="20271"/>
                    </a:cubicBezTo>
                    <a:cubicBezTo>
                      <a:pt x="2275" y="20271"/>
                      <a:pt x="830" y="18112"/>
                      <a:pt x="830" y="15288"/>
                    </a:cubicBezTo>
                    <a:cubicBezTo>
                      <a:pt x="830" y="12635"/>
                      <a:pt x="2275" y="10305"/>
                      <a:pt x="3929" y="10305"/>
                    </a:cubicBezTo>
                    <a:cubicBezTo>
                      <a:pt x="4032" y="10305"/>
                      <a:pt x="4240" y="10470"/>
                      <a:pt x="4445" y="10470"/>
                    </a:cubicBezTo>
                    <a:cubicBezTo>
                      <a:pt x="4551" y="10470"/>
                      <a:pt x="4653" y="10470"/>
                      <a:pt x="4756" y="10305"/>
                    </a:cubicBezTo>
                    <a:cubicBezTo>
                      <a:pt x="4858" y="10141"/>
                      <a:pt x="4858" y="9976"/>
                      <a:pt x="4964" y="9806"/>
                    </a:cubicBezTo>
                    <a:cubicBezTo>
                      <a:pt x="5272" y="4988"/>
                      <a:pt x="7752" y="1329"/>
                      <a:pt x="10752" y="1329"/>
                    </a:cubicBezTo>
                    <a:cubicBezTo>
                      <a:pt x="13021" y="1329"/>
                      <a:pt x="15088" y="3494"/>
                      <a:pt x="16123" y="6817"/>
                    </a:cubicBezTo>
                    <a:cubicBezTo>
                      <a:pt x="16123" y="7147"/>
                      <a:pt x="16328" y="7317"/>
                      <a:pt x="16537" y="7317"/>
                    </a:cubicBezTo>
                    <a:cubicBezTo>
                      <a:pt x="16639" y="7317"/>
                      <a:pt x="16639" y="7317"/>
                      <a:pt x="16639" y="7317"/>
                    </a:cubicBezTo>
                    <a:cubicBezTo>
                      <a:pt x="18809" y="7317"/>
                      <a:pt x="20671" y="10141"/>
                      <a:pt x="20671" y="13788"/>
                    </a:cubicBezTo>
                    <a:cubicBezTo>
                      <a:pt x="20671" y="17282"/>
                      <a:pt x="18809" y="20271"/>
                      <a:pt x="16639" y="20271"/>
                    </a:cubicBezTo>
                    <a:cubicBezTo>
                      <a:pt x="16431" y="20271"/>
                      <a:pt x="16226" y="20606"/>
                      <a:pt x="16226" y="20935"/>
                    </a:cubicBezTo>
                    <a:cubicBezTo>
                      <a:pt x="16226" y="21270"/>
                      <a:pt x="16431" y="21600"/>
                      <a:pt x="16639" y="21600"/>
                    </a:cubicBezTo>
                    <a:cubicBezTo>
                      <a:pt x="19325" y="21600"/>
                      <a:pt x="21600" y="18112"/>
                      <a:pt x="21600" y="13788"/>
                    </a:cubicBezTo>
                    <a:cubicBezTo>
                      <a:pt x="21600" y="9476"/>
                      <a:pt x="19430" y="5988"/>
                      <a:pt x="16742" y="5817"/>
                    </a:cubicBezTo>
                  </a:path>
                </a:pathLst>
              </a:custGeom>
              <a:solidFill>
                <a:schemeClr val="bg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350" b="0" i="0" u="none" strike="noStrike" kern="1200" cap="none" spc="0" normalizeH="0" baseline="0" noProof="0">
                  <a:ln>
                    <a:noFill/>
                  </a:ln>
                  <a:solidFill>
                    <a:srgbClr val="63666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AA144B1-53E7-4223-AD58-6310DA87A138}"/>
                  </a:ext>
                </a:extLst>
              </p:cNvPr>
              <p:cNvGrpSpPr/>
              <p:nvPr/>
            </p:nvGrpSpPr>
            <p:grpSpPr>
              <a:xfrm>
                <a:off x="5506123" y="3840162"/>
                <a:ext cx="215175" cy="186135"/>
                <a:chOff x="5482310" y="3859021"/>
                <a:chExt cx="248430" cy="214902"/>
              </a:xfrm>
              <a:solidFill>
                <a:schemeClr val="bg1"/>
              </a:solidFill>
            </p:grpSpPr>
            <p:sp>
              <p:nvSpPr>
                <p:cNvPr id="475" name="Freeform 1">
                  <a:extLst>
                    <a:ext uri="{FF2B5EF4-FFF2-40B4-BE49-F238E27FC236}">
                      <a16:creationId xmlns:a16="http://schemas.microsoft.com/office/drawing/2014/main" id="{F839D4B5-5B87-44F8-A44F-AECDA37F1CBC}"/>
                    </a:ext>
                  </a:extLst>
                </p:cNvPr>
                <p:cNvSpPr/>
                <p:nvPr/>
              </p:nvSpPr>
              <p:spPr>
                <a:xfrm>
                  <a:off x="5482310" y="3859021"/>
                  <a:ext cx="248430" cy="21490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22" h="21600" extrusionOk="0">
                      <a:moveTo>
                        <a:pt x="3364" y="13252"/>
                      </a:moveTo>
                      <a:cubicBezTo>
                        <a:pt x="3525" y="13432"/>
                        <a:pt x="3680" y="13432"/>
                        <a:pt x="3835" y="13432"/>
                      </a:cubicBezTo>
                      <a:cubicBezTo>
                        <a:pt x="3990" y="13432"/>
                        <a:pt x="4151" y="13432"/>
                        <a:pt x="4306" y="13252"/>
                      </a:cubicBezTo>
                      <a:cubicBezTo>
                        <a:pt x="7282" y="9621"/>
                        <a:pt x="7282" y="9621"/>
                        <a:pt x="7282" y="9621"/>
                      </a:cubicBezTo>
                      <a:cubicBezTo>
                        <a:pt x="7593" y="9441"/>
                        <a:pt x="7593" y="8894"/>
                        <a:pt x="7282" y="8528"/>
                      </a:cubicBezTo>
                      <a:cubicBezTo>
                        <a:pt x="7122" y="8348"/>
                        <a:pt x="6656" y="8348"/>
                        <a:pt x="6340" y="8528"/>
                      </a:cubicBezTo>
                      <a:cubicBezTo>
                        <a:pt x="4306" y="11073"/>
                        <a:pt x="4306" y="11073"/>
                        <a:pt x="4306" y="11073"/>
                      </a:cubicBezTo>
                      <a:cubicBezTo>
                        <a:pt x="4306" y="10893"/>
                        <a:pt x="4306" y="10893"/>
                        <a:pt x="4306" y="10707"/>
                      </a:cubicBezTo>
                      <a:cubicBezTo>
                        <a:pt x="4306" y="5624"/>
                        <a:pt x="7748" y="1452"/>
                        <a:pt x="12288" y="1452"/>
                      </a:cubicBezTo>
                      <a:cubicBezTo>
                        <a:pt x="16672" y="1452"/>
                        <a:pt x="20114" y="5624"/>
                        <a:pt x="20114" y="10707"/>
                      </a:cubicBezTo>
                      <a:cubicBezTo>
                        <a:pt x="20114" y="15790"/>
                        <a:pt x="16672" y="19968"/>
                        <a:pt x="12288" y="19968"/>
                      </a:cubicBezTo>
                      <a:cubicBezTo>
                        <a:pt x="11817" y="19968"/>
                        <a:pt x="11506" y="20334"/>
                        <a:pt x="11506" y="20694"/>
                      </a:cubicBezTo>
                      <a:cubicBezTo>
                        <a:pt x="11506" y="21240"/>
                        <a:pt x="11817" y="21600"/>
                        <a:pt x="12288" y="21600"/>
                      </a:cubicBezTo>
                      <a:cubicBezTo>
                        <a:pt x="17298" y="21600"/>
                        <a:pt x="21522" y="16703"/>
                        <a:pt x="21522" y="10707"/>
                      </a:cubicBezTo>
                      <a:cubicBezTo>
                        <a:pt x="21522" y="4717"/>
                        <a:pt x="17298" y="0"/>
                        <a:pt x="12288" y="0"/>
                      </a:cubicBezTo>
                      <a:cubicBezTo>
                        <a:pt x="7122" y="0"/>
                        <a:pt x="3054" y="4717"/>
                        <a:pt x="2898" y="10527"/>
                      </a:cubicBezTo>
                      <a:cubicBezTo>
                        <a:pt x="1175" y="8528"/>
                        <a:pt x="1175" y="8528"/>
                        <a:pt x="1175" y="8528"/>
                      </a:cubicBezTo>
                      <a:cubicBezTo>
                        <a:pt x="859" y="8348"/>
                        <a:pt x="548" y="8348"/>
                        <a:pt x="233" y="8528"/>
                      </a:cubicBezTo>
                      <a:cubicBezTo>
                        <a:pt x="-78" y="8894"/>
                        <a:pt x="-78" y="9441"/>
                        <a:pt x="233" y="9621"/>
                      </a:cubicBezTo>
                      <a:lnTo>
                        <a:pt x="3364" y="13252"/>
                      </a:lnTo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l" defTabSz="3429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63666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476" name="Freeform 2">
                  <a:extLst>
                    <a:ext uri="{FF2B5EF4-FFF2-40B4-BE49-F238E27FC236}">
                      <a16:creationId xmlns:a16="http://schemas.microsoft.com/office/drawing/2014/main" id="{ADB58312-18E0-4DA7-8438-061BBDD7D400}"/>
                    </a:ext>
                  </a:extLst>
                </p:cNvPr>
                <p:cNvSpPr/>
                <p:nvPr/>
              </p:nvSpPr>
              <p:spPr>
                <a:xfrm>
                  <a:off x="5591089" y="3910143"/>
                  <a:ext cx="60538" cy="114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696" h="20820" extrusionOk="0">
                      <a:moveTo>
                        <a:pt x="7577" y="592"/>
                      </a:moveTo>
                      <a:cubicBezTo>
                        <a:pt x="167" y="12047"/>
                        <a:pt x="167" y="12047"/>
                        <a:pt x="167" y="12047"/>
                      </a:cubicBezTo>
                      <a:cubicBezTo>
                        <a:pt x="-446" y="12371"/>
                        <a:pt x="779" y="13355"/>
                        <a:pt x="1412" y="13355"/>
                      </a:cubicBezTo>
                      <a:cubicBezTo>
                        <a:pt x="8803" y="13355"/>
                        <a:pt x="8803" y="13355"/>
                        <a:pt x="8803" y="13355"/>
                      </a:cubicBezTo>
                      <a:cubicBezTo>
                        <a:pt x="9415" y="13355"/>
                        <a:pt x="10028" y="13680"/>
                        <a:pt x="10028" y="14340"/>
                      </a:cubicBezTo>
                      <a:cubicBezTo>
                        <a:pt x="10028" y="19899"/>
                        <a:pt x="10028" y="19899"/>
                        <a:pt x="10028" y="19899"/>
                      </a:cubicBezTo>
                      <a:cubicBezTo>
                        <a:pt x="10028" y="20883"/>
                        <a:pt x="12498" y="21208"/>
                        <a:pt x="13111" y="20224"/>
                      </a:cubicBezTo>
                      <a:cubicBezTo>
                        <a:pt x="20522" y="9104"/>
                        <a:pt x="20522" y="9104"/>
                        <a:pt x="20522" y="9104"/>
                      </a:cubicBezTo>
                      <a:cubicBezTo>
                        <a:pt x="21154" y="8445"/>
                        <a:pt x="19909" y="7796"/>
                        <a:pt x="19296" y="7796"/>
                      </a:cubicBezTo>
                      <a:cubicBezTo>
                        <a:pt x="11886" y="7796"/>
                        <a:pt x="11886" y="7796"/>
                        <a:pt x="11886" y="7796"/>
                      </a:cubicBezTo>
                      <a:cubicBezTo>
                        <a:pt x="11273" y="7796"/>
                        <a:pt x="10028" y="7136"/>
                        <a:pt x="10028" y="6811"/>
                      </a:cubicBezTo>
                      <a:cubicBezTo>
                        <a:pt x="10028" y="917"/>
                        <a:pt x="10028" y="917"/>
                        <a:pt x="10028" y="917"/>
                      </a:cubicBezTo>
                      <a:cubicBezTo>
                        <a:pt x="10028" y="-57"/>
                        <a:pt x="8190" y="-392"/>
                        <a:pt x="7577" y="592"/>
                      </a:cubicBezTo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marL="0" marR="0" lvl="0" indent="0" algn="l" defTabSz="3429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63666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D55BB2C-CFE8-4131-9C33-655FB518F78B}"/>
              </a:ext>
            </a:extLst>
          </p:cNvPr>
          <p:cNvGrpSpPr/>
          <p:nvPr/>
        </p:nvGrpSpPr>
        <p:grpSpPr>
          <a:xfrm>
            <a:off x="3890363" y="2313437"/>
            <a:ext cx="633781" cy="614704"/>
            <a:chOff x="4698447" y="2313437"/>
            <a:chExt cx="633781" cy="614704"/>
          </a:xfrm>
        </p:grpSpPr>
        <p:sp>
          <p:nvSpPr>
            <p:cNvPr id="459" name="Rectangle: Rounded Corners 458">
              <a:extLst>
                <a:ext uri="{FF2B5EF4-FFF2-40B4-BE49-F238E27FC236}">
                  <a16:creationId xmlns:a16="http://schemas.microsoft.com/office/drawing/2014/main" id="{F3783F0D-B550-4C12-A566-844E7386B909}"/>
                </a:ext>
              </a:extLst>
            </p:cNvPr>
            <p:cNvSpPr/>
            <p:nvPr/>
          </p:nvSpPr>
          <p:spPr>
            <a:xfrm>
              <a:off x="4698447" y="2313437"/>
              <a:ext cx="633781" cy="614704"/>
            </a:xfrm>
            <a:prstGeom prst="roundRect">
              <a:avLst>
                <a:gd name="adj" fmla="val 11334"/>
              </a:avLst>
            </a:prstGeom>
            <a:solidFill>
              <a:srgbClr val="00B2A9"/>
            </a:solidFill>
            <a:ln>
              <a:solidFill>
                <a:schemeClr val="accent6"/>
              </a:solidFill>
              <a:headEnd type="none"/>
              <a:tailEnd type="triangle"/>
            </a:ln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1" name="Freeform 1">
              <a:extLst>
                <a:ext uri="{FF2B5EF4-FFF2-40B4-BE49-F238E27FC236}">
                  <a16:creationId xmlns:a16="http://schemas.microsoft.com/office/drawing/2014/main" id="{409F93ED-2486-4BA1-9573-B1FD8F5DA864}"/>
                </a:ext>
              </a:extLst>
            </p:cNvPr>
            <p:cNvSpPr/>
            <p:nvPr/>
          </p:nvSpPr>
          <p:spPr>
            <a:xfrm>
              <a:off x="4836908" y="2434355"/>
              <a:ext cx="353160" cy="354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2" h="21174" extrusionOk="0">
                  <a:moveTo>
                    <a:pt x="19505" y="7553"/>
                  </a:moveTo>
                  <a:cubicBezTo>
                    <a:pt x="19330" y="7284"/>
                    <a:pt x="18977" y="7103"/>
                    <a:pt x="18712" y="6925"/>
                  </a:cubicBezTo>
                  <a:cubicBezTo>
                    <a:pt x="18625" y="6836"/>
                    <a:pt x="18625" y="6744"/>
                    <a:pt x="18625" y="6655"/>
                  </a:cubicBezTo>
                  <a:cubicBezTo>
                    <a:pt x="18712" y="6297"/>
                    <a:pt x="18712" y="5938"/>
                    <a:pt x="18447" y="5669"/>
                  </a:cubicBezTo>
                  <a:cubicBezTo>
                    <a:pt x="17654" y="4327"/>
                    <a:pt x="16508" y="3159"/>
                    <a:pt x="15185" y="2264"/>
                  </a:cubicBezTo>
                  <a:cubicBezTo>
                    <a:pt x="14920" y="2084"/>
                    <a:pt x="14479" y="2084"/>
                    <a:pt x="14127" y="2175"/>
                  </a:cubicBezTo>
                  <a:cubicBezTo>
                    <a:pt x="13952" y="1906"/>
                    <a:pt x="13687" y="1547"/>
                    <a:pt x="13421" y="1278"/>
                  </a:cubicBezTo>
                  <a:cubicBezTo>
                    <a:pt x="11745" y="-426"/>
                    <a:pt x="9017" y="-426"/>
                    <a:pt x="7341" y="1278"/>
                  </a:cubicBezTo>
                  <a:cubicBezTo>
                    <a:pt x="7075" y="1547"/>
                    <a:pt x="6900" y="1906"/>
                    <a:pt x="6723" y="2264"/>
                  </a:cubicBezTo>
                  <a:cubicBezTo>
                    <a:pt x="6635" y="2264"/>
                    <a:pt x="6635" y="2264"/>
                    <a:pt x="6635" y="2264"/>
                  </a:cubicBezTo>
                  <a:cubicBezTo>
                    <a:pt x="6195" y="2084"/>
                    <a:pt x="5752" y="2084"/>
                    <a:pt x="5399" y="2264"/>
                  </a:cubicBezTo>
                  <a:cubicBezTo>
                    <a:pt x="4079" y="3159"/>
                    <a:pt x="2930" y="4327"/>
                    <a:pt x="2137" y="5669"/>
                  </a:cubicBezTo>
                  <a:cubicBezTo>
                    <a:pt x="1872" y="6027"/>
                    <a:pt x="1872" y="6475"/>
                    <a:pt x="2050" y="6925"/>
                  </a:cubicBezTo>
                  <a:cubicBezTo>
                    <a:pt x="1785" y="7103"/>
                    <a:pt x="1519" y="7284"/>
                    <a:pt x="1257" y="7553"/>
                  </a:cubicBezTo>
                  <a:cubicBezTo>
                    <a:pt x="-419" y="9254"/>
                    <a:pt x="-419" y="12030"/>
                    <a:pt x="1257" y="13734"/>
                  </a:cubicBezTo>
                  <a:cubicBezTo>
                    <a:pt x="1519" y="14004"/>
                    <a:pt x="1785" y="14181"/>
                    <a:pt x="2050" y="14362"/>
                  </a:cubicBezTo>
                  <a:cubicBezTo>
                    <a:pt x="1872" y="14810"/>
                    <a:pt x="1872" y="15257"/>
                    <a:pt x="2137" y="15616"/>
                  </a:cubicBezTo>
                  <a:cubicBezTo>
                    <a:pt x="2930" y="16961"/>
                    <a:pt x="4079" y="18125"/>
                    <a:pt x="5399" y="18931"/>
                  </a:cubicBezTo>
                  <a:cubicBezTo>
                    <a:pt x="5577" y="19112"/>
                    <a:pt x="5842" y="19112"/>
                    <a:pt x="6017" y="19112"/>
                  </a:cubicBezTo>
                  <a:cubicBezTo>
                    <a:pt x="6195" y="19112"/>
                    <a:pt x="6457" y="19112"/>
                    <a:pt x="6635" y="19023"/>
                  </a:cubicBezTo>
                  <a:lnTo>
                    <a:pt x="6723" y="19023"/>
                  </a:lnTo>
                  <a:cubicBezTo>
                    <a:pt x="6900" y="19381"/>
                    <a:pt x="7163" y="19648"/>
                    <a:pt x="7341" y="19918"/>
                  </a:cubicBezTo>
                  <a:cubicBezTo>
                    <a:pt x="8221" y="20724"/>
                    <a:pt x="9279" y="21174"/>
                    <a:pt x="10425" y="21174"/>
                  </a:cubicBezTo>
                  <a:cubicBezTo>
                    <a:pt x="11570" y="21174"/>
                    <a:pt x="12628" y="20724"/>
                    <a:pt x="13421" y="19918"/>
                  </a:cubicBezTo>
                  <a:cubicBezTo>
                    <a:pt x="13687" y="19648"/>
                    <a:pt x="13952" y="19381"/>
                    <a:pt x="14127" y="19023"/>
                  </a:cubicBezTo>
                  <a:cubicBezTo>
                    <a:pt x="14214" y="19112"/>
                    <a:pt x="14392" y="19112"/>
                    <a:pt x="14567" y="19112"/>
                  </a:cubicBezTo>
                  <a:cubicBezTo>
                    <a:pt x="14832" y="19112"/>
                    <a:pt x="15010" y="19112"/>
                    <a:pt x="15185" y="18931"/>
                  </a:cubicBezTo>
                  <a:cubicBezTo>
                    <a:pt x="16508" y="18125"/>
                    <a:pt x="17654" y="16961"/>
                    <a:pt x="18447" y="15616"/>
                  </a:cubicBezTo>
                  <a:cubicBezTo>
                    <a:pt x="18712" y="15346"/>
                    <a:pt x="18712" y="14898"/>
                    <a:pt x="18625" y="14540"/>
                  </a:cubicBezTo>
                  <a:cubicBezTo>
                    <a:pt x="18625" y="14540"/>
                    <a:pt x="18625" y="14451"/>
                    <a:pt x="18712" y="14362"/>
                  </a:cubicBezTo>
                  <a:cubicBezTo>
                    <a:pt x="18977" y="14181"/>
                    <a:pt x="19330" y="14004"/>
                    <a:pt x="19505" y="13734"/>
                  </a:cubicBezTo>
                  <a:cubicBezTo>
                    <a:pt x="21181" y="12030"/>
                    <a:pt x="21181" y="9254"/>
                    <a:pt x="19505" y="7553"/>
                  </a:cubicBezTo>
                  <a:close/>
                  <a:moveTo>
                    <a:pt x="7253" y="18484"/>
                  </a:moveTo>
                  <a:cubicBezTo>
                    <a:pt x="8664" y="17050"/>
                    <a:pt x="8664" y="17050"/>
                    <a:pt x="8664" y="17050"/>
                  </a:cubicBezTo>
                  <a:cubicBezTo>
                    <a:pt x="8751" y="16961"/>
                    <a:pt x="8751" y="16872"/>
                    <a:pt x="8839" y="16872"/>
                  </a:cubicBezTo>
                  <a:cubicBezTo>
                    <a:pt x="9810" y="17139"/>
                    <a:pt x="10865" y="17139"/>
                    <a:pt x="11836" y="16872"/>
                  </a:cubicBezTo>
                  <a:cubicBezTo>
                    <a:pt x="11836" y="16961"/>
                    <a:pt x="11836" y="16961"/>
                    <a:pt x="11923" y="17050"/>
                  </a:cubicBezTo>
                  <a:cubicBezTo>
                    <a:pt x="13421" y="18484"/>
                    <a:pt x="13421" y="18484"/>
                    <a:pt x="13421" y="18484"/>
                  </a:cubicBezTo>
                  <a:cubicBezTo>
                    <a:pt x="11393" y="19290"/>
                    <a:pt x="9192" y="19290"/>
                    <a:pt x="7253" y="18484"/>
                  </a:cubicBezTo>
                  <a:close/>
                  <a:moveTo>
                    <a:pt x="12098" y="15527"/>
                  </a:moveTo>
                  <a:cubicBezTo>
                    <a:pt x="11923" y="15704"/>
                    <a:pt x="11745" y="15885"/>
                    <a:pt x="11658" y="16155"/>
                  </a:cubicBezTo>
                  <a:cubicBezTo>
                    <a:pt x="10777" y="16333"/>
                    <a:pt x="9810" y="16333"/>
                    <a:pt x="8926" y="16063"/>
                  </a:cubicBezTo>
                  <a:cubicBezTo>
                    <a:pt x="8839" y="15885"/>
                    <a:pt x="8664" y="15704"/>
                    <a:pt x="8486" y="15527"/>
                  </a:cubicBezTo>
                  <a:cubicBezTo>
                    <a:pt x="7253" y="14810"/>
                    <a:pt x="6195" y="13734"/>
                    <a:pt x="5490" y="12478"/>
                  </a:cubicBezTo>
                  <a:cubicBezTo>
                    <a:pt x="5399" y="12300"/>
                    <a:pt x="5224" y="12119"/>
                    <a:pt x="5047" y="12030"/>
                  </a:cubicBezTo>
                  <a:cubicBezTo>
                    <a:pt x="4784" y="11135"/>
                    <a:pt x="4784" y="10152"/>
                    <a:pt x="5047" y="9165"/>
                  </a:cubicBezTo>
                  <a:cubicBezTo>
                    <a:pt x="5224" y="9076"/>
                    <a:pt x="5399" y="8987"/>
                    <a:pt x="5490" y="8807"/>
                  </a:cubicBezTo>
                  <a:cubicBezTo>
                    <a:pt x="6195" y="7553"/>
                    <a:pt x="7253" y="6475"/>
                    <a:pt x="8486" y="5761"/>
                  </a:cubicBezTo>
                  <a:cubicBezTo>
                    <a:pt x="8664" y="5580"/>
                    <a:pt x="8839" y="5402"/>
                    <a:pt x="8926" y="5221"/>
                  </a:cubicBezTo>
                  <a:cubicBezTo>
                    <a:pt x="9810" y="4952"/>
                    <a:pt x="10777" y="4952"/>
                    <a:pt x="11658" y="5132"/>
                  </a:cubicBezTo>
                  <a:cubicBezTo>
                    <a:pt x="11745" y="5402"/>
                    <a:pt x="11923" y="5580"/>
                    <a:pt x="12098" y="5761"/>
                  </a:cubicBezTo>
                  <a:cubicBezTo>
                    <a:pt x="13334" y="6475"/>
                    <a:pt x="14392" y="7553"/>
                    <a:pt x="15097" y="8807"/>
                  </a:cubicBezTo>
                  <a:cubicBezTo>
                    <a:pt x="15272" y="9076"/>
                    <a:pt x="15538" y="9254"/>
                    <a:pt x="15803" y="9254"/>
                  </a:cubicBezTo>
                  <a:cubicBezTo>
                    <a:pt x="15978" y="10152"/>
                    <a:pt x="15978" y="11135"/>
                    <a:pt x="15803" y="12030"/>
                  </a:cubicBezTo>
                  <a:cubicBezTo>
                    <a:pt x="15538" y="12030"/>
                    <a:pt x="15272" y="12211"/>
                    <a:pt x="15097" y="12478"/>
                  </a:cubicBezTo>
                  <a:cubicBezTo>
                    <a:pt x="14392" y="13734"/>
                    <a:pt x="13334" y="14810"/>
                    <a:pt x="12098" y="15527"/>
                  </a:cubicBezTo>
                  <a:close/>
                  <a:moveTo>
                    <a:pt x="3988" y="12300"/>
                  </a:moveTo>
                  <a:cubicBezTo>
                    <a:pt x="2668" y="13645"/>
                    <a:pt x="2668" y="13645"/>
                    <a:pt x="2668" y="13645"/>
                  </a:cubicBezTo>
                  <a:cubicBezTo>
                    <a:pt x="1963" y="11761"/>
                    <a:pt x="1963" y="9524"/>
                    <a:pt x="2668" y="7553"/>
                  </a:cubicBezTo>
                  <a:cubicBezTo>
                    <a:pt x="3988" y="8987"/>
                    <a:pt x="3988" y="8987"/>
                    <a:pt x="3988" y="8987"/>
                  </a:cubicBezTo>
                  <a:cubicBezTo>
                    <a:pt x="4079" y="9076"/>
                    <a:pt x="4166" y="9165"/>
                    <a:pt x="4254" y="9165"/>
                  </a:cubicBezTo>
                  <a:cubicBezTo>
                    <a:pt x="4079" y="10152"/>
                    <a:pt x="4079" y="11135"/>
                    <a:pt x="4254" y="12119"/>
                  </a:cubicBezTo>
                  <a:cubicBezTo>
                    <a:pt x="4166" y="12119"/>
                    <a:pt x="4079" y="12211"/>
                    <a:pt x="3988" y="12300"/>
                  </a:cubicBezTo>
                  <a:close/>
                  <a:moveTo>
                    <a:pt x="13421" y="2712"/>
                  </a:moveTo>
                  <a:cubicBezTo>
                    <a:pt x="11923" y="4235"/>
                    <a:pt x="11923" y="4235"/>
                    <a:pt x="11923" y="4235"/>
                  </a:cubicBezTo>
                  <a:cubicBezTo>
                    <a:pt x="11836" y="4327"/>
                    <a:pt x="11836" y="4327"/>
                    <a:pt x="11836" y="4415"/>
                  </a:cubicBezTo>
                  <a:cubicBezTo>
                    <a:pt x="10865" y="4146"/>
                    <a:pt x="9810" y="4146"/>
                    <a:pt x="8839" y="4415"/>
                  </a:cubicBezTo>
                  <a:cubicBezTo>
                    <a:pt x="8839" y="4327"/>
                    <a:pt x="8751" y="4327"/>
                    <a:pt x="8664" y="4235"/>
                  </a:cubicBezTo>
                  <a:cubicBezTo>
                    <a:pt x="7253" y="2801"/>
                    <a:pt x="7253" y="2801"/>
                    <a:pt x="7253" y="2801"/>
                  </a:cubicBezTo>
                  <a:cubicBezTo>
                    <a:pt x="9192" y="1995"/>
                    <a:pt x="11393" y="1995"/>
                    <a:pt x="13421" y="2712"/>
                  </a:cubicBezTo>
                  <a:close/>
                  <a:moveTo>
                    <a:pt x="16508" y="9076"/>
                  </a:moveTo>
                  <a:cubicBezTo>
                    <a:pt x="16508" y="8987"/>
                    <a:pt x="16596" y="8987"/>
                    <a:pt x="16596" y="8987"/>
                  </a:cubicBezTo>
                  <a:cubicBezTo>
                    <a:pt x="18094" y="7461"/>
                    <a:pt x="18094" y="7461"/>
                    <a:pt x="18094" y="7461"/>
                  </a:cubicBezTo>
                  <a:cubicBezTo>
                    <a:pt x="18890" y="9524"/>
                    <a:pt x="18890" y="11761"/>
                    <a:pt x="18094" y="13823"/>
                  </a:cubicBezTo>
                  <a:cubicBezTo>
                    <a:pt x="16596" y="12300"/>
                    <a:pt x="16596" y="12300"/>
                    <a:pt x="16596" y="12300"/>
                  </a:cubicBezTo>
                  <a:cubicBezTo>
                    <a:pt x="16596" y="12211"/>
                    <a:pt x="16508" y="12211"/>
                    <a:pt x="16508" y="12211"/>
                  </a:cubicBezTo>
                  <a:cubicBezTo>
                    <a:pt x="16774" y="11135"/>
                    <a:pt x="16774" y="10063"/>
                    <a:pt x="16508" y="9076"/>
                  </a:cubicBezTo>
                  <a:close/>
                  <a:moveTo>
                    <a:pt x="14832" y="2981"/>
                  </a:moveTo>
                  <a:cubicBezTo>
                    <a:pt x="16068" y="3698"/>
                    <a:pt x="17126" y="4774"/>
                    <a:pt x="17832" y="6027"/>
                  </a:cubicBezTo>
                  <a:cubicBezTo>
                    <a:pt x="17919" y="6208"/>
                    <a:pt x="17919" y="6386"/>
                    <a:pt x="17832" y="6567"/>
                  </a:cubicBezTo>
                  <a:cubicBezTo>
                    <a:pt x="15978" y="8537"/>
                    <a:pt x="15978" y="8537"/>
                    <a:pt x="15978" y="8537"/>
                  </a:cubicBezTo>
                  <a:cubicBezTo>
                    <a:pt x="15978" y="8537"/>
                    <a:pt x="15978" y="8537"/>
                    <a:pt x="15890" y="8537"/>
                  </a:cubicBezTo>
                  <a:cubicBezTo>
                    <a:pt x="15890" y="8537"/>
                    <a:pt x="15803" y="8448"/>
                    <a:pt x="15803" y="8359"/>
                  </a:cubicBezTo>
                  <a:cubicBezTo>
                    <a:pt x="15010" y="7014"/>
                    <a:pt x="13862" y="5850"/>
                    <a:pt x="12541" y="5044"/>
                  </a:cubicBezTo>
                  <a:cubicBezTo>
                    <a:pt x="12451" y="5044"/>
                    <a:pt x="12451" y="4952"/>
                    <a:pt x="12363" y="4952"/>
                  </a:cubicBezTo>
                  <a:cubicBezTo>
                    <a:pt x="14392" y="2892"/>
                    <a:pt x="14392" y="2892"/>
                    <a:pt x="14392" y="2892"/>
                  </a:cubicBezTo>
                  <a:cubicBezTo>
                    <a:pt x="14479" y="2892"/>
                    <a:pt x="14479" y="2892"/>
                    <a:pt x="14567" y="2892"/>
                  </a:cubicBezTo>
                  <a:cubicBezTo>
                    <a:pt x="14657" y="2892"/>
                    <a:pt x="14745" y="2892"/>
                    <a:pt x="14832" y="2981"/>
                  </a:cubicBezTo>
                  <a:close/>
                  <a:moveTo>
                    <a:pt x="12803" y="1725"/>
                  </a:moveTo>
                  <a:cubicBezTo>
                    <a:pt x="11218" y="1278"/>
                    <a:pt x="9544" y="1278"/>
                    <a:pt x="8046" y="1725"/>
                  </a:cubicBezTo>
                  <a:cubicBezTo>
                    <a:pt x="9369" y="472"/>
                    <a:pt x="11483" y="472"/>
                    <a:pt x="12803" y="1725"/>
                  </a:cubicBezTo>
                  <a:close/>
                  <a:moveTo>
                    <a:pt x="2755" y="6027"/>
                  </a:moveTo>
                  <a:cubicBezTo>
                    <a:pt x="3548" y="4774"/>
                    <a:pt x="4519" y="3698"/>
                    <a:pt x="5752" y="2981"/>
                  </a:cubicBezTo>
                  <a:cubicBezTo>
                    <a:pt x="5842" y="2892"/>
                    <a:pt x="5930" y="2892"/>
                    <a:pt x="6017" y="2892"/>
                  </a:cubicBezTo>
                  <a:cubicBezTo>
                    <a:pt x="6105" y="2892"/>
                    <a:pt x="6195" y="2892"/>
                    <a:pt x="6195" y="2892"/>
                  </a:cubicBezTo>
                  <a:cubicBezTo>
                    <a:pt x="6283" y="2981"/>
                    <a:pt x="6283" y="2981"/>
                    <a:pt x="6283" y="2981"/>
                  </a:cubicBezTo>
                  <a:cubicBezTo>
                    <a:pt x="8221" y="4952"/>
                    <a:pt x="8221" y="4952"/>
                    <a:pt x="8221" y="4952"/>
                  </a:cubicBezTo>
                  <a:lnTo>
                    <a:pt x="8134" y="5044"/>
                  </a:lnTo>
                  <a:cubicBezTo>
                    <a:pt x="6810" y="5850"/>
                    <a:pt x="5665" y="7014"/>
                    <a:pt x="4872" y="8359"/>
                  </a:cubicBezTo>
                  <a:cubicBezTo>
                    <a:pt x="4784" y="8448"/>
                    <a:pt x="4784" y="8448"/>
                    <a:pt x="4784" y="8448"/>
                  </a:cubicBezTo>
                  <a:cubicBezTo>
                    <a:pt x="2843" y="6567"/>
                    <a:pt x="2843" y="6567"/>
                    <a:pt x="2843" y="6567"/>
                  </a:cubicBezTo>
                  <a:cubicBezTo>
                    <a:pt x="2843" y="6475"/>
                    <a:pt x="2755" y="6475"/>
                    <a:pt x="2755" y="6475"/>
                  </a:cubicBezTo>
                  <a:cubicBezTo>
                    <a:pt x="2668" y="6297"/>
                    <a:pt x="2668" y="6116"/>
                    <a:pt x="2755" y="6027"/>
                  </a:cubicBezTo>
                  <a:close/>
                  <a:moveTo>
                    <a:pt x="1697" y="8178"/>
                  </a:moveTo>
                  <a:cubicBezTo>
                    <a:pt x="1257" y="9793"/>
                    <a:pt x="1257" y="11494"/>
                    <a:pt x="1697" y="13106"/>
                  </a:cubicBezTo>
                  <a:cubicBezTo>
                    <a:pt x="374" y="11672"/>
                    <a:pt x="374" y="9524"/>
                    <a:pt x="1697" y="8178"/>
                  </a:cubicBezTo>
                  <a:close/>
                  <a:moveTo>
                    <a:pt x="5752" y="18306"/>
                  </a:moveTo>
                  <a:cubicBezTo>
                    <a:pt x="4519" y="17497"/>
                    <a:pt x="3548" y="16513"/>
                    <a:pt x="2755" y="15257"/>
                  </a:cubicBezTo>
                  <a:cubicBezTo>
                    <a:pt x="2668" y="15079"/>
                    <a:pt x="2668" y="14898"/>
                    <a:pt x="2755" y="14721"/>
                  </a:cubicBezTo>
                  <a:lnTo>
                    <a:pt x="2843" y="14721"/>
                  </a:lnTo>
                  <a:cubicBezTo>
                    <a:pt x="4694" y="12747"/>
                    <a:pt x="4694" y="12747"/>
                    <a:pt x="4694" y="12747"/>
                  </a:cubicBezTo>
                  <a:cubicBezTo>
                    <a:pt x="4784" y="12747"/>
                    <a:pt x="4784" y="12836"/>
                    <a:pt x="4872" y="12836"/>
                  </a:cubicBezTo>
                  <a:cubicBezTo>
                    <a:pt x="5665" y="14181"/>
                    <a:pt x="6810" y="15346"/>
                    <a:pt x="8134" y="16155"/>
                  </a:cubicBezTo>
                  <a:cubicBezTo>
                    <a:pt x="8134" y="16244"/>
                    <a:pt x="8221" y="16333"/>
                    <a:pt x="8221" y="16333"/>
                  </a:cubicBezTo>
                  <a:cubicBezTo>
                    <a:pt x="6370" y="18306"/>
                    <a:pt x="6370" y="18306"/>
                    <a:pt x="6370" y="18306"/>
                  </a:cubicBezTo>
                  <a:cubicBezTo>
                    <a:pt x="6195" y="18395"/>
                    <a:pt x="5930" y="18395"/>
                    <a:pt x="5752" y="18306"/>
                  </a:cubicBezTo>
                  <a:close/>
                  <a:moveTo>
                    <a:pt x="10425" y="20457"/>
                  </a:moveTo>
                  <a:cubicBezTo>
                    <a:pt x="9544" y="20457"/>
                    <a:pt x="8751" y="20098"/>
                    <a:pt x="8046" y="19559"/>
                  </a:cubicBezTo>
                  <a:cubicBezTo>
                    <a:pt x="8839" y="19740"/>
                    <a:pt x="9632" y="19829"/>
                    <a:pt x="10425" y="19829"/>
                  </a:cubicBezTo>
                  <a:cubicBezTo>
                    <a:pt x="11218" y="19829"/>
                    <a:pt x="12011" y="19740"/>
                    <a:pt x="12716" y="19559"/>
                  </a:cubicBezTo>
                  <a:cubicBezTo>
                    <a:pt x="12098" y="20098"/>
                    <a:pt x="11305" y="20457"/>
                    <a:pt x="10425" y="20457"/>
                  </a:cubicBezTo>
                  <a:close/>
                  <a:moveTo>
                    <a:pt x="17832" y="15257"/>
                  </a:moveTo>
                  <a:cubicBezTo>
                    <a:pt x="17126" y="16513"/>
                    <a:pt x="16068" y="17497"/>
                    <a:pt x="14832" y="18306"/>
                  </a:cubicBezTo>
                  <a:cubicBezTo>
                    <a:pt x="14745" y="18395"/>
                    <a:pt x="14567" y="18395"/>
                    <a:pt x="14479" y="18306"/>
                  </a:cubicBezTo>
                  <a:cubicBezTo>
                    <a:pt x="12451" y="16244"/>
                    <a:pt x="12451" y="16244"/>
                    <a:pt x="12451" y="16244"/>
                  </a:cubicBezTo>
                  <a:cubicBezTo>
                    <a:pt x="12451" y="16244"/>
                    <a:pt x="12451" y="16244"/>
                    <a:pt x="12541" y="16155"/>
                  </a:cubicBezTo>
                  <a:cubicBezTo>
                    <a:pt x="13862" y="15346"/>
                    <a:pt x="15010" y="14181"/>
                    <a:pt x="15803" y="12836"/>
                  </a:cubicBezTo>
                  <a:lnTo>
                    <a:pt x="15890" y="12747"/>
                  </a:lnTo>
                  <a:cubicBezTo>
                    <a:pt x="17919" y="14810"/>
                    <a:pt x="17919" y="14810"/>
                    <a:pt x="17919" y="14810"/>
                  </a:cubicBezTo>
                  <a:cubicBezTo>
                    <a:pt x="17919" y="14987"/>
                    <a:pt x="17919" y="15079"/>
                    <a:pt x="17832" y="15257"/>
                  </a:cubicBezTo>
                  <a:close/>
                  <a:moveTo>
                    <a:pt x="19152" y="13017"/>
                  </a:moveTo>
                  <a:cubicBezTo>
                    <a:pt x="19595" y="11494"/>
                    <a:pt x="19595" y="9793"/>
                    <a:pt x="19152" y="8270"/>
                  </a:cubicBezTo>
                  <a:cubicBezTo>
                    <a:pt x="20301" y="9613"/>
                    <a:pt x="20301" y="11672"/>
                    <a:pt x="19152" y="13017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pPr marL="0" marR="0" lvl="0" indent="0" algn="l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350" b="0" i="0" u="none" strike="noStrike" kern="1200" cap="none" spc="0" normalizeH="0" baseline="0" noProof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CBE136B9-0241-4776-BA22-3221144A1325}"/>
              </a:ext>
            </a:extLst>
          </p:cNvPr>
          <p:cNvGrpSpPr/>
          <p:nvPr/>
        </p:nvGrpSpPr>
        <p:grpSpPr>
          <a:xfrm>
            <a:off x="3025740" y="4754359"/>
            <a:ext cx="321885" cy="275488"/>
            <a:chOff x="-115199" y="1708861"/>
            <a:chExt cx="614985" cy="526339"/>
          </a:xfrm>
        </p:grpSpPr>
        <p:sp>
          <p:nvSpPr>
            <p:cNvPr id="530" name="Rectangle: Rounded Corners 529">
              <a:extLst>
                <a:ext uri="{FF2B5EF4-FFF2-40B4-BE49-F238E27FC236}">
                  <a16:creationId xmlns:a16="http://schemas.microsoft.com/office/drawing/2014/main" id="{7FB6A573-2A81-4C8D-A268-3E431B19DC09}"/>
                </a:ext>
              </a:extLst>
            </p:cNvPr>
            <p:cNvSpPr/>
            <p:nvPr/>
          </p:nvSpPr>
          <p:spPr>
            <a:xfrm>
              <a:off x="-115199" y="1708861"/>
              <a:ext cx="614985" cy="526339"/>
            </a:xfrm>
            <a:prstGeom prst="roundRect">
              <a:avLst>
                <a:gd name="adj" fmla="val 5088"/>
              </a:avLst>
            </a:prstGeom>
            <a:solidFill>
              <a:schemeClr val="bg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31" name="Rectangle: Rounded Corners 530">
              <a:extLst>
                <a:ext uri="{FF2B5EF4-FFF2-40B4-BE49-F238E27FC236}">
                  <a16:creationId xmlns:a16="http://schemas.microsoft.com/office/drawing/2014/main" id="{9D2866D0-8716-454F-8C16-9CBADFD72043}"/>
                </a:ext>
              </a:extLst>
            </p:cNvPr>
            <p:cNvSpPr/>
            <p:nvPr/>
          </p:nvSpPr>
          <p:spPr>
            <a:xfrm>
              <a:off x="-9102" y="1782756"/>
              <a:ext cx="424288" cy="389295"/>
            </a:xfrm>
            <a:prstGeom prst="roundRect">
              <a:avLst>
                <a:gd name="adj" fmla="val 6555"/>
              </a:avLst>
            </a:pr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0FF4AA3F-CEA0-4BEA-9D36-1A7B9D11475F}"/>
              </a:ext>
            </a:extLst>
          </p:cNvPr>
          <p:cNvGrpSpPr/>
          <p:nvPr/>
        </p:nvGrpSpPr>
        <p:grpSpPr>
          <a:xfrm>
            <a:off x="452185" y="4754359"/>
            <a:ext cx="321885" cy="275488"/>
            <a:chOff x="-115199" y="1708861"/>
            <a:chExt cx="614985" cy="526339"/>
          </a:xfrm>
        </p:grpSpPr>
        <p:sp>
          <p:nvSpPr>
            <p:cNvPr id="542" name="Rectangle: Rounded Corners 541">
              <a:extLst>
                <a:ext uri="{FF2B5EF4-FFF2-40B4-BE49-F238E27FC236}">
                  <a16:creationId xmlns:a16="http://schemas.microsoft.com/office/drawing/2014/main" id="{F60BB8CD-C4B1-4D78-95F9-A9FCB345BB35}"/>
                </a:ext>
              </a:extLst>
            </p:cNvPr>
            <p:cNvSpPr/>
            <p:nvPr/>
          </p:nvSpPr>
          <p:spPr>
            <a:xfrm>
              <a:off x="-115199" y="1708861"/>
              <a:ext cx="614985" cy="526339"/>
            </a:xfrm>
            <a:prstGeom prst="roundRect">
              <a:avLst>
                <a:gd name="adj" fmla="val 5088"/>
              </a:avLst>
            </a:prstGeom>
            <a:solidFill>
              <a:schemeClr val="bg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543" name="Rectangle: Rounded Corners 542">
              <a:extLst>
                <a:ext uri="{FF2B5EF4-FFF2-40B4-BE49-F238E27FC236}">
                  <a16:creationId xmlns:a16="http://schemas.microsoft.com/office/drawing/2014/main" id="{9718C00A-4B6C-4A53-9586-07C4C5E994D8}"/>
                </a:ext>
              </a:extLst>
            </p:cNvPr>
            <p:cNvSpPr/>
            <p:nvPr/>
          </p:nvSpPr>
          <p:spPr>
            <a:xfrm>
              <a:off x="-9102" y="1782756"/>
              <a:ext cx="424288" cy="389295"/>
            </a:xfrm>
            <a:prstGeom prst="roundRect">
              <a:avLst>
                <a:gd name="adj" fmla="val 6555"/>
              </a:avLst>
            </a:pr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  <a:effectLst>
              <a:outerShdw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VM</a:t>
              </a:r>
            </a:p>
          </p:txBody>
        </p:sp>
      </p:grp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C93B2516-352A-4171-8FC0-443F1B7AC2C3}"/>
              </a:ext>
            </a:extLst>
          </p:cNvPr>
          <p:cNvGrpSpPr/>
          <p:nvPr/>
        </p:nvGrpSpPr>
        <p:grpSpPr>
          <a:xfrm>
            <a:off x="1183539" y="4754359"/>
            <a:ext cx="321885" cy="275488"/>
            <a:chOff x="5395509" y="5491811"/>
            <a:chExt cx="380824" cy="325931"/>
          </a:xfrm>
        </p:grpSpPr>
        <p:sp>
          <p:nvSpPr>
            <p:cNvPr id="545" name="Rectangle: Rounded Corners 544">
              <a:extLst>
                <a:ext uri="{FF2B5EF4-FFF2-40B4-BE49-F238E27FC236}">
                  <a16:creationId xmlns:a16="http://schemas.microsoft.com/office/drawing/2014/main" id="{6AB0C254-7E2E-4F82-8BB3-00D27C1F5784}"/>
                </a:ext>
              </a:extLst>
            </p:cNvPr>
            <p:cNvSpPr/>
            <p:nvPr/>
          </p:nvSpPr>
          <p:spPr>
            <a:xfrm>
              <a:off x="5395509" y="5491811"/>
              <a:ext cx="380824" cy="325931"/>
            </a:xfrm>
            <a:prstGeom prst="roundRect">
              <a:avLst>
                <a:gd name="adj" fmla="val 5088"/>
              </a:avLst>
            </a:prstGeom>
            <a:solidFill>
              <a:schemeClr val="bg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546" name="Picture 8" descr="Image result for linux logo">
              <a:extLst>
                <a:ext uri="{FF2B5EF4-FFF2-40B4-BE49-F238E27FC236}">
                  <a16:creationId xmlns:a16="http://schemas.microsoft.com/office/drawing/2014/main" id="{144D050C-4B54-4E8E-A983-D741B0F598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8926" y="5538894"/>
              <a:ext cx="240963" cy="26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7" name="Group 546">
            <a:extLst>
              <a:ext uri="{FF2B5EF4-FFF2-40B4-BE49-F238E27FC236}">
                <a16:creationId xmlns:a16="http://schemas.microsoft.com/office/drawing/2014/main" id="{987F8406-C396-4B6B-AC44-FEAC8A6F5191}"/>
              </a:ext>
            </a:extLst>
          </p:cNvPr>
          <p:cNvGrpSpPr/>
          <p:nvPr/>
        </p:nvGrpSpPr>
        <p:grpSpPr>
          <a:xfrm>
            <a:off x="817861" y="4754359"/>
            <a:ext cx="321885" cy="275488"/>
            <a:chOff x="4962873" y="5491811"/>
            <a:chExt cx="380824" cy="325931"/>
          </a:xfrm>
        </p:grpSpPr>
        <p:sp>
          <p:nvSpPr>
            <p:cNvPr id="548" name="Rectangle: Rounded Corners 547">
              <a:extLst>
                <a:ext uri="{FF2B5EF4-FFF2-40B4-BE49-F238E27FC236}">
                  <a16:creationId xmlns:a16="http://schemas.microsoft.com/office/drawing/2014/main" id="{915B7271-CA30-4088-80C4-2600C1B1EF01}"/>
                </a:ext>
              </a:extLst>
            </p:cNvPr>
            <p:cNvSpPr/>
            <p:nvPr/>
          </p:nvSpPr>
          <p:spPr>
            <a:xfrm>
              <a:off x="4962873" y="5491811"/>
              <a:ext cx="380824" cy="325931"/>
            </a:xfrm>
            <a:prstGeom prst="roundRect">
              <a:avLst>
                <a:gd name="adj" fmla="val 5088"/>
              </a:avLst>
            </a:prstGeom>
            <a:solidFill>
              <a:schemeClr val="bg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549" name="Picture 20" descr="Image result for windows logo">
              <a:extLst>
                <a:ext uri="{FF2B5EF4-FFF2-40B4-BE49-F238E27FC236}">
                  <a16:creationId xmlns:a16="http://schemas.microsoft.com/office/drawing/2014/main" id="{427131A2-61A5-4721-AB01-092D5277D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3613" y="5545551"/>
              <a:ext cx="313149" cy="231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0" name="Group 549">
            <a:extLst>
              <a:ext uri="{FF2B5EF4-FFF2-40B4-BE49-F238E27FC236}">
                <a16:creationId xmlns:a16="http://schemas.microsoft.com/office/drawing/2014/main" id="{2A39D571-9543-43AC-9A71-D553E9E28AC1}"/>
              </a:ext>
            </a:extLst>
          </p:cNvPr>
          <p:cNvGrpSpPr/>
          <p:nvPr/>
        </p:nvGrpSpPr>
        <p:grpSpPr>
          <a:xfrm>
            <a:off x="1750936" y="4754359"/>
            <a:ext cx="321885" cy="275488"/>
            <a:chOff x="429580" y="1505149"/>
            <a:chExt cx="404766" cy="346422"/>
          </a:xfrm>
        </p:grpSpPr>
        <p:sp>
          <p:nvSpPr>
            <p:cNvPr id="551" name="Rectangle: Rounded Corners 550">
              <a:extLst>
                <a:ext uri="{FF2B5EF4-FFF2-40B4-BE49-F238E27FC236}">
                  <a16:creationId xmlns:a16="http://schemas.microsoft.com/office/drawing/2014/main" id="{86F98B9C-0C38-44FA-8C28-CF3D5FD00FB7}"/>
                </a:ext>
              </a:extLst>
            </p:cNvPr>
            <p:cNvSpPr/>
            <p:nvPr/>
          </p:nvSpPr>
          <p:spPr>
            <a:xfrm>
              <a:off x="429580" y="1505149"/>
              <a:ext cx="404766" cy="346422"/>
            </a:xfrm>
            <a:prstGeom prst="roundRect">
              <a:avLst>
                <a:gd name="adj" fmla="val 5088"/>
              </a:avLst>
            </a:prstGeom>
            <a:solidFill>
              <a:schemeClr val="bg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552" name="Picture 16" descr="Image result for oracle database">
              <a:extLst>
                <a:ext uri="{FF2B5EF4-FFF2-40B4-BE49-F238E27FC236}">
                  <a16:creationId xmlns:a16="http://schemas.microsoft.com/office/drawing/2014/main" id="{36A4EAC3-0CCA-4878-BDCA-8710F05B7A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47" y="1614782"/>
              <a:ext cx="359033" cy="12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3" name="Group 552">
            <a:extLst>
              <a:ext uri="{FF2B5EF4-FFF2-40B4-BE49-F238E27FC236}">
                <a16:creationId xmlns:a16="http://schemas.microsoft.com/office/drawing/2014/main" id="{3CA2855B-C725-495A-915C-19404B5E5B4E}"/>
              </a:ext>
            </a:extLst>
          </p:cNvPr>
          <p:cNvGrpSpPr/>
          <p:nvPr/>
        </p:nvGrpSpPr>
        <p:grpSpPr>
          <a:xfrm>
            <a:off x="2109611" y="4754359"/>
            <a:ext cx="352142" cy="275488"/>
            <a:chOff x="834427" y="1466380"/>
            <a:chExt cx="397473" cy="310951"/>
          </a:xfrm>
        </p:grpSpPr>
        <p:sp>
          <p:nvSpPr>
            <p:cNvPr id="554" name="Rectangle: Rounded Corners 553">
              <a:extLst>
                <a:ext uri="{FF2B5EF4-FFF2-40B4-BE49-F238E27FC236}">
                  <a16:creationId xmlns:a16="http://schemas.microsoft.com/office/drawing/2014/main" id="{A9776A49-96EE-481C-90E5-A028555A2A07}"/>
                </a:ext>
              </a:extLst>
            </p:cNvPr>
            <p:cNvSpPr/>
            <p:nvPr/>
          </p:nvSpPr>
          <p:spPr>
            <a:xfrm>
              <a:off x="837935" y="1466380"/>
              <a:ext cx="363321" cy="310951"/>
            </a:xfrm>
            <a:prstGeom prst="roundRect">
              <a:avLst>
                <a:gd name="adj" fmla="val 5088"/>
              </a:avLst>
            </a:prstGeom>
            <a:solidFill>
              <a:schemeClr val="bg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555" name="Picture 14" descr="Image result for sql server">
              <a:extLst>
                <a:ext uri="{FF2B5EF4-FFF2-40B4-BE49-F238E27FC236}">
                  <a16:creationId xmlns:a16="http://schemas.microsoft.com/office/drawing/2014/main" id="{528ACFED-2656-4D90-858A-87D12AE0F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427" y="1501128"/>
              <a:ext cx="397473" cy="2447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31C5E170-3D7D-44AC-B6BA-A51659726A09}"/>
              </a:ext>
            </a:extLst>
          </p:cNvPr>
          <p:cNvGrpSpPr/>
          <p:nvPr/>
        </p:nvGrpSpPr>
        <p:grpSpPr>
          <a:xfrm>
            <a:off x="2478396" y="4754359"/>
            <a:ext cx="321885" cy="294882"/>
            <a:chOff x="5395509" y="5871691"/>
            <a:chExt cx="380824" cy="348877"/>
          </a:xfrm>
        </p:grpSpPr>
        <p:sp>
          <p:nvSpPr>
            <p:cNvPr id="557" name="Rectangle: Rounded Corners 556">
              <a:extLst>
                <a:ext uri="{FF2B5EF4-FFF2-40B4-BE49-F238E27FC236}">
                  <a16:creationId xmlns:a16="http://schemas.microsoft.com/office/drawing/2014/main" id="{854BFEEA-C320-47E0-ABF8-A478578A6907}"/>
                </a:ext>
              </a:extLst>
            </p:cNvPr>
            <p:cNvSpPr/>
            <p:nvPr/>
          </p:nvSpPr>
          <p:spPr>
            <a:xfrm>
              <a:off x="5395509" y="5883164"/>
              <a:ext cx="380824" cy="325931"/>
            </a:xfrm>
            <a:prstGeom prst="roundRect">
              <a:avLst>
                <a:gd name="adj" fmla="val 5088"/>
              </a:avLst>
            </a:prstGeom>
            <a:solidFill>
              <a:schemeClr val="bg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558" name="Picture 2" descr="Image result for aix logo">
              <a:extLst>
                <a:ext uri="{FF2B5EF4-FFF2-40B4-BE49-F238E27FC236}">
                  <a16:creationId xmlns:a16="http://schemas.microsoft.com/office/drawing/2014/main" id="{7CCA21F1-4ED9-40FD-AB62-6F03B827B1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511" r="30068"/>
            <a:stretch/>
          </p:blipFill>
          <p:spPr bwMode="auto">
            <a:xfrm>
              <a:off x="5414682" y="5871691"/>
              <a:ext cx="342477" cy="348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2" name="Group 561">
            <a:extLst>
              <a:ext uri="{FF2B5EF4-FFF2-40B4-BE49-F238E27FC236}">
                <a16:creationId xmlns:a16="http://schemas.microsoft.com/office/drawing/2014/main" id="{3A13571D-D2F1-4BB9-A71B-52A1B4F026FE}"/>
              </a:ext>
            </a:extLst>
          </p:cNvPr>
          <p:cNvGrpSpPr/>
          <p:nvPr/>
        </p:nvGrpSpPr>
        <p:grpSpPr>
          <a:xfrm>
            <a:off x="3767063" y="4754359"/>
            <a:ext cx="324818" cy="319913"/>
            <a:chOff x="5828143" y="5883164"/>
            <a:chExt cx="384294" cy="378491"/>
          </a:xfrm>
        </p:grpSpPr>
        <p:sp>
          <p:nvSpPr>
            <p:cNvPr id="563" name="Rectangle: Rounded Corners 562">
              <a:extLst>
                <a:ext uri="{FF2B5EF4-FFF2-40B4-BE49-F238E27FC236}">
                  <a16:creationId xmlns:a16="http://schemas.microsoft.com/office/drawing/2014/main" id="{6E6C9240-AF35-4D0D-A457-599AC60C6950}"/>
                </a:ext>
              </a:extLst>
            </p:cNvPr>
            <p:cNvSpPr/>
            <p:nvPr/>
          </p:nvSpPr>
          <p:spPr>
            <a:xfrm>
              <a:off x="5828143" y="5883164"/>
              <a:ext cx="380824" cy="325931"/>
            </a:xfrm>
            <a:prstGeom prst="roundRect">
              <a:avLst>
                <a:gd name="adj" fmla="val 5088"/>
              </a:avLst>
            </a:prstGeom>
            <a:solidFill>
              <a:schemeClr val="bg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64" name="Group 563">
              <a:extLst>
                <a:ext uri="{FF2B5EF4-FFF2-40B4-BE49-F238E27FC236}">
                  <a16:creationId xmlns:a16="http://schemas.microsoft.com/office/drawing/2014/main" id="{A6D115A6-5A77-4E86-91CF-CD5A27BDDAA6}"/>
                </a:ext>
              </a:extLst>
            </p:cNvPr>
            <p:cNvGrpSpPr/>
            <p:nvPr/>
          </p:nvGrpSpPr>
          <p:grpSpPr>
            <a:xfrm>
              <a:off x="5830600" y="5917921"/>
              <a:ext cx="381837" cy="343734"/>
              <a:chOff x="665701" y="2266150"/>
              <a:chExt cx="364287" cy="327935"/>
            </a:xfrm>
          </p:grpSpPr>
          <p:pic>
            <p:nvPicPr>
              <p:cNvPr id="565" name="Graphic 564">
                <a:extLst>
                  <a:ext uri="{FF2B5EF4-FFF2-40B4-BE49-F238E27FC236}">
                    <a16:creationId xmlns:a16="http://schemas.microsoft.com/office/drawing/2014/main" id="{4A8234EB-8C37-41DE-979F-546A2D3541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28678"/>
              <a:stretch/>
            </p:blipFill>
            <p:spPr>
              <a:xfrm>
                <a:off x="710337" y="2266150"/>
                <a:ext cx="280465" cy="200031"/>
              </a:xfrm>
              <a:prstGeom prst="rect">
                <a:avLst/>
              </a:prstGeom>
            </p:spPr>
          </p:pic>
          <p:sp>
            <p:nvSpPr>
              <p:cNvPr id="566" name="TextBox 565">
                <a:extLst>
                  <a:ext uri="{FF2B5EF4-FFF2-40B4-BE49-F238E27FC236}">
                    <a16:creationId xmlns:a16="http://schemas.microsoft.com/office/drawing/2014/main" id="{A995CA00-3697-4E7F-ABB0-4FBFB93E7435}"/>
                  </a:ext>
                </a:extLst>
              </p:cNvPr>
              <p:cNvSpPr txBox="1"/>
              <p:nvPr/>
            </p:nvSpPr>
            <p:spPr>
              <a:xfrm>
                <a:off x="665701" y="2395885"/>
                <a:ext cx="364287" cy="1982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36669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NAS</a:t>
                </a:r>
              </a:p>
            </p:txBody>
          </p:sp>
        </p:grpSp>
      </p:grpSp>
      <p:grpSp>
        <p:nvGrpSpPr>
          <p:cNvPr id="567" name="Group 566">
            <a:extLst>
              <a:ext uri="{FF2B5EF4-FFF2-40B4-BE49-F238E27FC236}">
                <a16:creationId xmlns:a16="http://schemas.microsoft.com/office/drawing/2014/main" id="{B5B72BE2-E590-4A3F-9FCA-81D1746658B0}"/>
              </a:ext>
            </a:extLst>
          </p:cNvPr>
          <p:cNvGrpSpPr/>
          <p:nvPr/>
        </p:nvGrpSpPr>
        <p:grpSpPr>
          <a:xfrm>
            <a:off x="3395347" y="4754359"/>
            <a:ext cx="321885" cy="275488"/>
            <a:chOff x="429580" y="1505149"/>
            <a:chExt cx="404766" cy="346422"/>
          </a:xfrm>
        </p:grpSpPr>
        <p:sp>
          <p:nvSpPr>
            <p:cNvPr id="568" name="Rectangle: Rounded Corners 567">
              <a:extLst>
                <a:ext uri="{FF2B5EF4-FFF2-40B4-BE49-F238E27FC236}">
                  <a16:creationId xmlns:a16="http://schemas.microsoft.com/office/drawing/2014/main" id="{057EEACF-C2BA-499B-83B6-FA8E31245557}"/>
                </a:ext>
              </a:extLst>
            </p:cNvPr>
            <p:cNvSpPr/>
            <p:nvPr/>
          </p:nvSpPr>
          <p:spPr>
            <a:xfrm>
              <a:off x="429580" y="1505149"/>
              <a:ext cx="404766" cy="346422"/>
            </a:xfrm>
            <a:prstGeom prst="roundRect">
              <a:avLst>
                <a:gd name="adj" fmla="val 5088"/>
              </a:avLst>
            </a:prstGeom>
            <a:solidFill>
              <a:schemeClr val="bg1"/>
            </a:solidFill>
            <a:ln>
              <a:solidFill>
                <a:schemeClr val="tx1">
                  <a:lumMod val="20000"/>
                  <a:lumOff val="80000"/>
                </a:scheme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4294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pic>
          <p:nvPicPr>
            <p:cNvPr id="569" name="Picture 16" descr="Image result for oracle database">
              <a:extLst>
                <a:ext uri="{FF2B5EF4-FFF2-40B4-BE49-F238E27FC236}">
                  <a16:creationId xmlns:a16="http://schemas.microsoft.com/office/drawing/2014/main" id="{F716FD2B-A279-4206-B92F-88A72CB5A3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447" y="1614782"/>
              <a:ext cx="359033" cy="127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CBE7B1-DFC1-4FB9-93B3-E309B09FB3CF}"/>
              </a:ext>
            </a:extLst>
          </p:cNvPr>
          <p:cNvGrpSpPr/>
          <p:nvPr/>
        </p:nvGrpSpPr>
        <p:grpSpPr>
          <a:xfrm>
            <a:off x="3177712" y="5064540"/>
            <a:ext cx="804297" cy="622717"/>
            <a:chOff x="3617985" y="5064540"/>
            <a:chExt cx="804297" cy="62271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6607AA1-31D8-4452-8B24-380F15E44982}"/>
                </a:ext>
              </a:extLst>
            </p:cNvPr>
            <p:cNvGrpSpPr/>
            <p:nvPr/>
          </p:nvGrpSpPr>
          <p:grpSpPr>
            <a:xfrm>
              <a:off x="3617985" y="5422023"/>
              <a:ext cx="804297" cy="265234"/>
              <a:chOff x="3805945" y="4908317"/>
              <a:chExt cx="804297" cy="265234"/>
            </a:xfrm>
          </p:grpSpPr>
          <p:sp>
            <p:nvSpPr>
              <p:cNvPr id="369" name="Flowchart: Manual Operation 368">
                <a:extLst>
                  <a:ext uri="{FF2B5EF4-FFF2-40B4-BE49-F238E27FC236}">
                    <a16:creationId xmlns:a16="http://schemas.microsoft.com/office/drawing/2014/main" id="{175998D4-697A-4106-A06D-87EED16F03D6}"/>
                  </a:ext>
                </a:extLst>
              </p:cNvPr>
              <p:cNvSpPr/>
              <p:nvPr/>
            </p:nvSpPr>
            <p:spPr>
              <a:xfrm flipV="1">
                <a:off x="3815425" y="4908317"/>
                <a:ext cx="783847" cy="84347"/>
              </a:xfrm>
              <a:prstGeom prst="flowChartManualOperat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A5DE298C-2002-4E12-B0A0-51DAE04CA909}"/>
                  </a:ext>
                </a:extLst>
              </p:cNvPr>
              <p:cNvGrpSpPr/>
              <p:nvPr/>
            </p:nvGrpSpPr>
            <p:grpSpPr>
              <a:xfrm>
                <a:off x="3805945" y="5001797"/>
                <a:ext cx="804297" cy="171754"/>
                <a:chOff x="1930400" y="4025900"/>
                <a:chExt cx="1565674" cy="334344"/>
              </a:xfrm>
            </p:grpSpPr>
            <p:sp>
              <p:nvSpPr>
                <p:cNvPr id="371" name="Rectangle: Rounded Corners 370">
                  <a:extLst>
                    <a:ext uri="{FF2B5EF4-FFF2-40B4-BE49-F238E27FC236}">
                      <a16:creationId xmlns:a16="http://schemas.microsoft.com/office/drawing/2014/main" id="{5DE469F2-15A8-4940-A54D-B690C1FE0D77}"/>
                    </a:ext>
                  </a:extLst>
                </p:cNvPr>
                <p:cNvSpPr/>
                <p:nvPr/>
              </p:nvSpPr>
              <p:spPr>
                <a:xfrm>
                  <a:off x="1930400" y="4025900"/>
                  <a:ext cx="1565674" cy="334344"/>
                </a:xfrm>
                <a:prstGeom prst="roundRect">
                  <a:avLst>
                    <a:gd name="adj" fmla="val 9314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429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FD6824A7-B3ED-4BC0-99CB-2652314F9EF0}"/>
                    </a:ext>
                  </a:extLst>
                </p:cNvPr>
                <p:cNvGrpSpPr/>
                <p:nvPr/>
              </p:nvGrpSpPr>
              <p:grpSpPr>
                <a:xfrm>
                  <a:off x="2917434" y="4094043"/>
                  <a:ext cx="410085" cy="203444"/>
                  <a:chOff x="2968234" y="4094043"/>
                  <a:chExt cx="410085" cy="203444"/>
                </a:xfrm>
              </p:grpSpPr>
              <p:grpSp>
                <p:nvGrpSpPr>
                  <p:cNvPr id="374" name="Group 373">
                    <a:extLst>
                      <a:ext uri="{FF2B5EF4-FFF2-40B4-BE49-F238E27FC236}">
                        <a16:creationId xmlns:a16="http://schemas.microsoft.com/office/drawing/2014/main" id="{DB348B49-D690-4854-A242-C19E0A6F47FE}"/>
                      </a:ext>
                    </a:extLst>
                  </p:cNvPr>
                  <p:cNvGrpSpPr/>
                  <p:nvPr/>
                </p:nvGrpSpPr>
                <p:grpSpPr>
                  <a:xfrm>
                    <a:off x="2968234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381" name="Oval 380">
                      <a:extLst>
                        <a:ext uri="{FF2B5EF4-FFF2-40B4-BE49-F238E27FC236}">
                          <a16:creationId xmlns:a16="http://schemas.microsoft.com/office/drawing/2014/main" id="{281EFF54-0AF5-4444-A601-0B81C95B95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2" name="Oval 381">
                      <a:extLst>
                        <a:ext uri="{FF2B5EF4-FFF2-40B4-BE49-F238E27FC236}">
                          <a16:creationId xmlns:a16="http://schemas.microsoft.com/office/drawing/2014/main" id="{69F38CE0-C5BC-49AB-9F37-F4B6117A05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75" name="Group 374">
                    <a:extLst>
                      <a:ext uri="{FF2B5EF4-FFF2-40B4-BE49-F238E27FC236}">
                        <a16:creationId xmlns:a16="http://schemas.microsoft.com/office/drawing/2014/main" id="{ECF4A92D-AA70-4DAC-8310-1A48E7B0FADC}"/>
                      </a:ext>
                    </a:extLst>
                  </p:cNvPr>
                  <p:cNvGrpSpPr/>
                  <p:nvPr/>
                </p:nvGrpSpPr>
                <p:grpSpPr>
                  <a:xfrm>
                    <a:off x="3137103" y="4094054"/>
                    <a:ext cx="76791" cy="203425"/>
                    <a:chOff x="3555843" y="2613572"/>
                    <a:chExt cx="54864" cy="145339"/>
                  </a:xfrm>
                </p:grpSpPr>
                <p:sp>
                  <p:nvSpPr>
                    <p:cNvPr id="379" name="Oval 378">
                      <a:extLst>
                        <a:ext uri="{FF2B5EF4-FFF2-40B4-BE49-F238E27FC236}">
                          <a16:creationId xmlns:a16="http://schemas.microsoft.com/office/drawing/2014/main" id="{ABD5B070-52DE-402F-8F35-09BBD90D0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0" name="Oval 379">
                      <a:extLst>
                        <a:ext uri="{FF2B5EF4-FFF2-40B4-BE49-F238E27FC236}">
                          <a16:creationId xmlns:a16="http://schemas.microsoft.com/office/drawing/2014/main" id="{4A524925-D796-4354-9147-9E76B76872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76" name="Group 375">
                    <a:extLst>
                      <a:ext uri="{FF2B5EF4-FFF2-40B4-BE49-F238E27FC236}">
                        <a16:creationId xmlns:a16="http://schemas.microsoft.com/office/drawing/2014/main" id="{996F5F71-A19F-43C0-8FF3-C62AA473491B}"/>
                      </a:ext>
                    </a:extLst>
                  </p:cNvPr>
                  <p:cNvGrpSpPr/>
                  <p:nvPr/>
                </p:nvGrpSpPr>
                <p:grpSpPr>
                  <a:xfrm>
                    <a:off x="3301528" y="4094054"/>
                    <a:ext cx="76791" cy="203425"/>
                    <a:chOff x="3555843" y="2613572"/>
                    <a:chExt cx="54864" cy="145339"/>
                  </a:xfrm>
                </p:grpSpPr>
                <p:sp>
                  <p:nvSpPr>
                    <p:cNvPr id="377" name="Oval 376">
                      <a:extLst>
                        <a:ext uri="{FF2B5EF4-FFF2-40B4-BE49-F238E27FC236}">
                          <a16:creationId xmlns:a16="http://schemas.microsoft.com/office/drawing/2014/main" id="{E924803D-B718-4F66-B337-EC86AC730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8" name="Oval 377">
                      <a:extLst>
                        <a:ext uri="{FF2B5EF4-FFF2-40B4-BE49-F238E27FC236}">
                          <a16:creationId xmlns:a16="http://schemas.microsoft.com/office/drawing/2014/main" id="{CA803DFB-6174-4630-8FC0-DDE94FDD1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396" name="Group 395">
              <a:extLst>
                <a:ext uri="{FF2B5EF4-FFF2-40B4-BE49-F238E27FC236}">
                  <a16:creationId xmlns:a16="http://schemas.microsoft.com/office/drawing/2014/main" id="{08E8836D-3C38-4B3B-9095-503070B12F1E}"/>
                </a:ext>
              </a:extLst>
            </p:cNvPr>
            <p:cNvGrpSpPr/>
            <p:nvPr/>
          </p:nvGrpSpPr>
          <p:grpSpPr>
            <a:xfrm>
              <a:off x="3617985" y="5247398"/>
              <a:ext cx="804297" cy="265234"/>
              <a:chOff x="3805945" y="4908317"/>
              <a:chExt cx="804297" cy="265234"/>
            </a:xfrm>
          </p:grpSpPr>
          <p:sp>
            <p:nvSpPr>
              <p:cNvPr id="397" name="Flowchart: Manual Operation 396">
                <a:extLst>
                  <a:ext uri="{FF2B5EF4-FFF2-40B4-BE49-F238E27FC236}">
                    <a16:creationId xmlns:a16="http://schemas.microsoft.com/office/drawing/2014/main" id="{6F4AB129-7234-4728-B797-0332B4B6595B}"/>
                  </a:ext>
                </a:extLst>
              </p:cNvPr>
              <p:cNvSpPr/>
              <p:nvPr/>
            </p:nvSpPr>
            <p:spPr>
              <a:xfrm flipV="1">
                <a:off x="3815425" y="4908317"/>
                <a:ext cx="783847" cy="84347"/>
              </a:xfrm>
              <a:prstGeom prst="flowChartManualOperati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  <a:prstDash val="solid"/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398" name="Group 397">
                <a:extLst>
                  <a:ext uri="{FF2B5EF4-FFF2-40B4-BE49-F238E27FC236}">
                    <a16:creationId xmlns:a16="http://schemas.microsoft.com/office/drawing/2014/main" id="{505F263A-D0D7-4CBE-AEF7-D9F841BAAE99}"/>
                  </a:ext>
                </a:extLst>
              </p:cNvPr>
              <p:cNvGrpSpPr/>
              <p:nvPr/>
            </p:nvGrpSpPr>
            <p:grpSpPr>
              <a:xfrm>
                <a:off x="3805945" y="5001797"/>
                <a:ext cx="804297" cy="171754"/>
                <a:chOff x="1930400" y="4025900"/>
                <a:chExt cx="1565674" cy="334344"/>
              </a:xfrm>
            </p:grpSpPr>
            <p:sp>
              <p:nvSpPr>
                <p:cNvPr id="399" name="Rectangle: Rounded Corners 398">
                  <a:extLst>
                    <a:ext uri="{FF2B5EF4-FFF2-40B4-BE49-F238E27FC236}">
                      <a16:creationId xmlns:a16="http://schemas.microsoft.com/office/drawing/2014/main" id="{2C3D538D-7EB9-448A-B888-66E8F691BC2C}"/>
                    </a:ext>
                  </a:extLst>
                </p:cNvPr>
                <p:cNvSpPr/>
                <p:nvPr/>
              </p:nvSpPr>
              <p:spPr>
                <a:xfrm>
                  <a:off x="1930400" y="4025900"/>
                  <a:ext cx="1565674" cy="334344"/>
                </a:xfrm>
                <a:prstGeom prst="roundRect">
                  <a:avLst>
                    <a:gd name="adj" fmla="val 9314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>
                  <a:outerShdw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34294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400" name="Group 399">
                  <a:extLst>
                    <a:ext uri="{FF2B5EF4-FFF2-40B4-BE49-F238E27FC236}">
                      <a16:creationId xmlns:a16="http://schemas.microsoft.com/office/drawing/2014/main" id="{47474336-C670-4B81-9C85-64D6BA63DF47}"/>
                    </a:ext>
                  </a:extLst>
                </p:cNvPr>
                <p:cNvGrpSpPr/>
                <p:nvPr/>
              </p:nvGrpSpPr>
              <p:grpSpPr>
                <a:xfrm>
                  <a:off x="2917434" y="4094043"/>
                  <a:ext cx="410085" cy="203444"/>
                  <a:chOff x="2968234" y="4094043"/>
                  <a:chExt cx="410085" cy="203444"/>
                </a:xfrm>
              </p:grpSpPr>
              <p:grpSp>
                <p:nvGrpSpPr>
                  <p:cNvPr id="401" name="Group 400">
                    <a:extLst>
                      <a:ext uri="{FF2B5EF4-FFF2-40B4-BE49-F238E27FC236}">
                        <a16:creationId xmlns:a16="http://schemas.microsoft.com/office/drawing/2014/main" id="{C22DB409-9D47-4BF3-8CF9-805F6AB9878F}"/>
                      </a:ext>
                    </a:extLst>
                  </p:cNvPr>
                  <p:cNvGrpSpPr/>
                  <p:nvPr/>
                </p:nvGrpSpPr>
                <p:grpSpPr>
                  <a:xfrm>
                    <a:off x="2968234" y="4094043"/>
                    <a:ext cx="76791" cy="203444"/>
                    <a:chOff x="3555843" y="2613572"/>
                    <a:chExt cx="54864" cy="145353"/>
                  </a:xfrm>
                </p:grpSpPr>
                <p:sp>
                  <p:nvSpPr>
                    <p:cNvPr id="408" name="Oval 407">
                      <a:extLst>
                        <a:ext uri="{FF2B5EF4-FFF2-40B4-BE49-F238E27FC236}">
                          <a16:creationId xmlns:a16="http://schemas.microsoft.com/office/drawing/2014/main" id="{96008ED6-7B52-4DC5-B1DA-B766DF134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9" name="Oval 408">
                      <a:extLst>
                        <a:ext uri="{FF2B5EF4-FFF2-40B4-BE49-F238E27FC236}">
                          <a16:creationId xmlns:a16="http://schemas.microsoft.com/office/drawing/2014/main" id="{181C7089-9DB5-4CE8-A7C9-C550FB118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02" name="Group 401">
                    <a:extLst>
                      <a:ext uri="{FF2B5EF4-FFF2-40B4-BE49-F238E27FC236}">
                        <a16:creationId xmlns:a16="http://schemas.microsoft.com/office/drawing/2014/main" id="{25B7F7C1-BCE0-4B04-B219-94C46813D19B}"/>
                      </a:ext>
                    </a:extLst>
                  </p:cNvPr>
                  <p:cNvGrpSpPr/>
                  <p:nvPr/>
                </p:nvGrpSpPr>
                <p:grpSpPr>
                  <a:xfrm>
                    <a:off x="3137103" y="4094054"/>
                    <a:ext cx="76791" cy="203425"/>
                    <a:chOff x="3555843" y="2613572"/>
                    <a:chExt cx="54864" cy="145339"/>
                  </a:xfrm>
                </p:grpSpPr>
                <p:sp>
                  <p:nvSpPr>
                    <p:cNvPr id="406" name="Oval 405">
                      <a:extLst>
                        <a:ext uri="{FF2B5EF4-FFF2-40B4-BE49-F238E27FC236}">
                          <a16:creationId xmlns:a16="http://schemas.microsoft.com/office/drawing/2014/main" id="{57010417-C205-4396-9716-BD75AE1682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7" name="Oval 406">
                      <a:extLst>
                        <a:ext uri="{FF2B5EF4-FFF2-40B4-BE49-F238E27FC236}">
                          <a16:creationId xmlns:a16="http://schemas.microsoft.com/office/drawing/2014/main" id="{2124386C-0DB4-4479-BCD6-8341F8028D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03" name="Group 402">
                    <a:extLst>
                      <a:ext uri="{FF2B5EF4-FFF2-40B4-BE49-F238E27FC236}">
                        <a16:creationId xmlns:a16="http://schemas.microsoft.com/office/drawing/2014/main" id="{95B0E95F-7310-4D85-A079-E83D596DDA73}"/>
                      </a:ext>
                    </a:extLst>
                  </p:cNvPr>
                  <p:cNvGrpSpPr/>
                  <p:nvPr/>
                </p:nvGrpSpPr>
                <p:grpSpPr>
                  <a:xfrm>
                    <a:off x="3301528" y="4094054"/>
                    <a:ext cx="76791" cy="203425"/>
                    <a:chOff x="3555843" y="2613572"/>
                    <a:chExt cx="54864" cy="145339"/>
                  </a:xfrm>
                </p:grpSpPr>
                <p:sp>
                  <p:nvSpPr>
                    <p:cNvPr id="404" name="Oval 403">
                      <a:extLst>
                        <a:ext uri="{FF2B5EF4-FFF2-40B4-BE49-F238E27FC236}">
                          <a16:creationId xmlns:a16="http://schemas.microsoft.com/office/drawing/2014/main" id="{B92FC5C3-FEF4-422A-97DC-F08963BE6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613572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5" name="Oval 404">
                      <a:extLst>
                        <a:ext uri="{FF2B5EF4-FFF2-40B4-BE49-F238E27FC236}">
                          <a16:creationId xmlns:a16="http://schemas.microsoft.com/office/drawing/2014/main" id="{D8C06BEC-D6C2-4A2F-A5A0-3933B5D54B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55843" y="2704061"/>
                      <a:ext cx="54864" cy="54864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28575">
                      <a:noFill/>
                    </a:ln>
                    <a:effectLst>
                      <a:outerShdw rotWithShape="0">
                        <a:srgbClr val="000000"/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3429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4A5E86F1-4F71-44E9-8622-A6DCAF076AE8}"/>
                </a:ext>
              </a:extLst>
            </p:cNvPr>
            <p:cNvGrpSpPr/>
            <p:nvPr/>
          </p:nvGrpSpPr>
          <p:grpSpPr>
            <a:xfrm>
              <a:off x="3871957" y="5064540"/>
              <a:ext cx="296353" cy="296354"/>
              <a:chOff x="1558053" y="3136793"/>
              <a:chExt cx="1303336" cy="1303338"/>
            </a:xfrm>
          </p:grpSpPr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C4DD821E-774E-48AF-AFAD-D9F51F313E47}"/>
                  </a:ext>
                </a:extLst>
              </p:cNvPr>
              <p:cNvSpPr/>
              <p:nvPr/>
            </p:nvSpPr>
            <p:spPr>
              <a:xfrm>
                <a:off x="1558053" y="3136793"/>
                <a:ext cx="1303336" cy="1303338"/>
              </a:xfrm>
              <a:prstGeom prst="ellipse">
                <a:avLst/>
              </a:prstGeom>
              <a:gradFill flip="none" rotWithShape="1">
                <a:gsLst>
                  <a:gs pos="0">
                    <a:srgbClr val="00B2A9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outerShdw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95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42EAE41F-36FF-4BFE-BB16-B1D41898E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V="1">
                <a:off x="1894181" y="3475671"/>
                <a:ext cx="631080" cy="625583"/>
              </a:xfrm>
              <a:prstGeom prst="rect">
                <a:avLst/>
              </a:prstGeom>
            </p:spPr>
          </p:pic>
        </p:grpSp>
      </p:grp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BA4A3768-4C72-4B8D-9D94-303F368CF207}"/>
              </a:ext>
            </a:extLst>
          </p:cNvPr>
          <p:cNvCxnSpPr>
            <a:cxnSpLocks/>
          </p:cNvCxnSpPr>
          <p:nvPr/>
        </p:nvCxnSpPr>
        <p:spPr>
          <a:xfrm>
            <a:off x="4223959" y="4704616"/>
            <a:ext cx="0" cy="727147"/>
          </a:xfrm>
          <a:prstGeom prst="line">
            <a:avLst/>
          </a:prstGeom>
          <a:ln w="6350">
            <a:solidFill>
              <a:schemeClr val="accent3"/>
            </a:solidFill>
            <a:prstDash val="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1" name="Oval 57">
            <a:extLst>
              <a:ext uri="{FF2B5EF4-FFF2-40B4-BE49-F238E27FC236}">
                <a16:creationId xmlns:a16="http://schemas.microsoft.com/office/drawing/2014/main" id="{4F959715-0F91-4F9F-ADAC-9ABBDB6FC459}"/>
              </a:ext>
            </a:extLst>
          </p:cNvPr>
          <p:cNvSpPr/>
          <p:nvPr/>
        </p:nvSpPr>
        <p:spPr>
          <a:xfrm>
            <a:off x="4317263" y="4960955"/>
            <a:ext cx="558142" cy="311106"/>
          </a:xfrm>
          <a:custGeom>
            <a:avLst/>
            <a:gdLst/>
            <a:ahLst/>
            <a:cxnLst/>
            <a:rect l="l" t="t" r="r" b="b"/>
            <a:pathLst>
              <a:path w="2310555" h="1287908">
                <a:moveTo>
                  <a:pt x="929401" y="0"/>
                </a:moveTo>
                <a:cubicBezTo>
                  <a:pt x="1129678" y="0"/>
                  <a:pt x="1306255" y="101473"/>
                  <a:pt x="1410524" y="255811"/>
                </a:cubicBezTo>
                <a:lnTo>
                  <a:pt x="1430900" y="293352"/>
                </a:lnTo>
                <a:lnTo>
                  <a:pt x="1443624" y="282854"/>
                </a:lnTo>
                <a:cubicBezTo>
                  <a:pt x="1500858" y="244188"/>
                  <a:pt x="1569854" y="221610"/>
                  <a:pt x="1644123" y="221610"/>
                </a:cubicBezTo>
                <a:cubicBezTo>
                  <a:pt x="1817419" y="221610"/>
                  <a:pt x="1962003" y="344533"/>
                  <a:pt x="1995442" y="507943"/>
                </a:cubicBezTo>
                <a:lnTo>
                  <a:pt x="2002280" y="575774"/>
                </a:lnTo>
                <a:lnTo>
                  <a:pt x="2024223" y="577986"/>
                </a:lnTo>
                <a:cubicBezTo>
                  <a:pt x="2187633" y="611424"/>
                  <a:pt x="2310555" y="756009"/>
                  <a:pt x="2310555" y="929304"/>
                </a:cubicBezTo>
                <a:cubicBezTo>
                  <a:pt x="2310555" y="1127356"/>
                  <a:pt x="2150003" y="1287908"/>
                  <a:pt x="1951951" y="1287908"/>
                </a:cubicBezTo>
                <a:lnTo>
                  <a:pt x="1895635" y="1282939"/>
                </a:lnTo>
                <a:lnTo>
                  <a:pt x="358604" y="1282939"/>
                </a:lnTo>
                <a:lnTo>
                  <a:pt x="345405" y="1282939"/>
                </a:lnTo>
                <a:lnTo>
                  <a:pt x="332242" y="1280282"/>
                </a:lnTo>
                <a:lnTo>
                  <a:pt x="286333" y="1275654"/>
                </a:lnTo>
                <a:cubicBezTo>
                  <a:pt x="122922" y="1242215"/>
                  <a:pt x="0" y="1097631"/>
                  <a:pt x="0" y="924335"/>
                </a:cubicBezTo>
                <a:cubicBezTo>
                  <a:pt x="0" y="751040"/>
                  <a:pt x="122922" y="606455"/>
                  <a:pt x="286333" y="573017"/>
                </a:cubicBezTo>
                <a:lnTo>
                  <a:pt x="350565" y="566541"/>
                </a:lnTo>
                <a:lnTo>
                  <a:pt x="360975" y="463281"/>
                </a:lnTo>
                <a:cubicBezTo>
                  <a:pt x="415078" y="198887"/>
                  <a:pt x="649014" y="0"/>
                  <a:pt x="929401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74" name="Picture 26" descr="Image result for aws logo">
            <a:extLst>
              <a:ext uri="{FF2B5EF4-FFF2-40B4-BE49-F238E27FC236}">
                <a16:creationId xmlns:a16="http://schemas.microsoft.com/office/drawing/2014/main" id="{F73B0A98-F5FC-4EAA-8D17-BDBC3AF88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4" r="16072" b="12924"/>
          <a:stretch/>
        </p:blipFill>
        <p:spPr bwMode="auto">
          <a:xfrm>
            <a:off x="4428670" y="5036124"/>
            <a:ext cx="293052" cy="20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" name="Oval 57">
            <a:extLst>
              <a:ext uri="{FF2B5EF4-FFF2-40B4-BE49-F238E27FC236}">
                <a16:creationId xmlns:a16="http://schemas.microsoft.com/office/drawing/2014/main" id="{E8870A90-B4C4-43EA-BB4A-0872BB7EF127}"/>
              </a:ext>
            </a:extLst>
          </p:cNvPr>
          <p:cNvSpPr/>
          <p:nvPr/>
        </p:nvSpPr>
        <p:spPr>
          <a:xfrm>
            <a:off x="4608013" y="5138926"/>
            <a:ext cx="558142" cy="311106"/>
          </a:xfrm>
          <a:custGeom>
            <a:avLst/>
            <a:gdLst/>
            <a:ahLst/>
            <a:cxnLst/>
            <a:rect l="l" t="t" r="r" b="b"/>
            <a:pathLst>
              <a:path w="2310555" h="1287908">
                <a:moveTo>
                  <a:pt x="929401" y="0"/>
                </a:moveTo>
                <a:cubicBezTo>
                  <a:pt x="1129678" y="0"/>
                  <a:pt x="1306255" y="101473"/>
                  <a:pt x="1410524" y="255811"/>
                </a:cubicBezTo>
                <a:lnTo>
                  <a:pt x="1430900" y="293352"/>
                </a:lnTo>
                <a:lnTo>
                  <a:pt x="1443624" y="282854"/>
                </a:lnTo>
                <a:cubicBezTo>
                  <a:pt x="1500858" y="244188"/>
                  <a:pt x="1569854" y="221610"/>
                  <a:pt x="1644123" y="221610"/>
                </a:cubicBezTo>
                <a:cubicBezTo>
                  <a:pt x="1817419" y="221610"/>
                  <a:pt x="1962003" y="344533"/>
                  <a:pt x="1995442" y="507943"/>
                </a:cubicBezTo>
                <a:lnTo>
                  <a:pt x="2002280" y="575774"/>
                </a:lnTo>
                <a:lnTo>
                  <a:pt x="2024223" y="577986"/>
                </a:lnTo>
                <a:cubicBezTo>
                  <a:pt x="2187633" y="611424"/>
                  <a:pt x="2310555" y="756009"/>
                  <a:pt x="2310555" y="929304"/>
                </a:cubicBezTo>
                <a:cubicBezTo>
                  <a:pt x="2310555" y="1127356"/>
                  <a:pt x="2150003" y="1287908"/>
                  <a:pt x="1951951" y="1287908"/>
                </a:cubicBezTo>
                <a:lnTo>
                  <a:pt x="1895635" y="1282939"/>
                </a:lnTo>
                <a:lnTo>
                  <a:pt x="358604" y="1282939"/>
                </a:lnTo>
                <a:lnTo>
                  <a:pt x="345405" y="1282939"/>
                </a:lnTo>
                <a:lnTo>
                  <a:pt x="332242" y="1280282"/>
                </a:lnTo>
                <a:lnTo>
                  <a:pt x="286333" y="1275654"/>
                </a:lnTo>
                <a:cubicBezTo>
                  <a:pt x="122922" y="1242215"/>
                  <a:pt x="0" y="1097631"/>
                  <a:pt x="0" y="924335"/>
                </a:cubicBezTo>
                <a:cubicBezTo>
                  <a:pt x="0" y="751040"/>
                  <a:pt x="122922" y="606455"/>
                  <a:pt x="286333" y="573017"/>
                </a:cubicBezTo>
                <a:lnTo>
                  <a:pt x="350565" y="566541"/>
                </a:lnTo>
                <a:lnTo>
                  <a:pt x="360975" y="463281"/>
                </a:lnTo>
                <a:cubicBezTo>
                  <a:pt x="415078" y="198887"/>
                  <a:pt x="649014" y="0"/>
                  <a:pt x="929401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 w="190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636669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75" name="Picture 8" descr="Image result for azure white logo">
            <a:extLst>
              <a:ext uri="{FF2B5EF4-FFF2-40B4-BE49-F238E27FC236}">
                <a16:creationId xmlns:a16="http://schemas.microsoft.com/office/drawing/2014/main" id="{480D9141-2D7A-4E0E-B294-493012FA2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7614" y="5284798"/>
            <a:ext cx="448569" cy="12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5A330075-407D-493D-A5F0-E0B977E534D1}"/>
              </a:ext>
            </a:extLst>
          </p:cNvPr>
          <p:cNvGrpSpPr/>
          <p:nvPr/>
        </p:nvGrpSpPr>
        <p:grpSpPr>
          <a:xfrm>
            <a:off x="6071782" y="1475638"/>
            <a:ext cx="5601028" cy="4883397"/>
            <a:chOff x="6120438" y="1407878"/>
            <a:chExt cx="5639289" cy="4916756"/>
          </a:xfrm>
        </p:grpSpPr>
        <p:grpSp>
          <p:nvGrpSpPr>
            <p:cNvPr id="577" name="Group 576">
              <a:extLst>
                <a:ext uri="{FF2B5EF4-FFF2-40B4-BE49-F238E27FC236}">
                  <a16:creationId xmlns:a16="http://schemas.microsoft.com/office/drawing/2014/main" id="{C59256C4-1FEF-4416-B585-5C292703ABB3}"/>
                </a:ext>
              </a:extLst>
            </p:cNvPr>
            <p:cNvGrpSpPr/>
            <p:nvPr/>
          </p:nvGrpSpPr>
          <p:grpSpPr>
            <a:xfrm>
              <a:off x="6120438" y="1407878"/>
              <a:ext cx="5639289" cy="4916756"/>
              <a:chOff x="-261800" y="1140411"/>
              <a:chExt cx="4095589" cy="3570841"/>
            </a:xfrm>
          </p:grpSpPr>
          <p:pic>
            <p:nvPicPr>
              <p:cNvPr id="578" name="Picture 577">
                <a:extLst>
                  <a:ext uri="{FF2B5EF4-FFF2-40B4-BE49-F238E27FC236}">
                    <a16:creationId xmlns:a16="http://schemas.microsoft.com/office/drawing/2014/main" id="{6344840B-C5AF-4CDF-B49C-85CA36AC66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261800" y="1140411"/>
                <a:ext cx="4095589" cy="3570841"/>
              </a:xfrm>
              <a:prstGeom prst="rect">
                <a:avLst/>
              </a:prstGeom>
            </p:spPr>
          </p:pic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D94DFCF1-9DB8-4A68-A6EC-6FAD893C59FD}"/>
                  </a:ext>
                </a:extLst>
              </p:cNvPr>
              <p:cNvSpPr/>
              <p:nvPr/>
            </p:nvSpPr>
            <p:spPr>
              <a:xfrm>
                <a:off x="-86976" y="1345432"/>
                <a:ext cx="3740728" cy="2137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34294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96" name="Picture 9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03F329E-3FB9-4EDC-8800-48FF0D472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313085" y="1680635"/>
              <a:ext cx="5285274" cy="2972967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F2B99F9-24B6-4529-BD68-D90D301776C0}"/>
              </a:ext>
            </a:extLst>
          </p:cNvPr>
          <p:cNvGrpSpPr/>
          <p:nvPr/>
        </p:nvGrpSpPr>
        <p:grpSpPr>
          <a:xfrm>
            <a:off x="6262032" y="1746544"/>
            <a:ext cx="5255708" cy="2946405"/>
            <a:chOff x="6258959" y="1744128"/>
            <a:chExt cx="5255708" cy="2946405"/>
          </a:xfrm>
        </p:grpSpPr>
        <p:pic>
          <p:nvPicPr>
            <p:cNvPr id="586" name="Picture 585">
              <a:extLst>
                <a:ext uri="{FF2B5EF4-FFF2-40B4-BE49-F238E27FC236}">
                  <a16:creationId xmlns:a16="http://schemas.microsoft.com/office/drawing/2014/main" id="{F7C7DAA6-61CA-4B27-B4DC-1D7B9E8C73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23" t="11460" r="12746" b="16342"/>
            <a:stretch/>
          </p:blipFill>
          <p:spPr>
            <a:xfrm>
              <a:off x="6258959" y="1744128"/>
              <a:ext cx="5255708" cy="2946405"/>
            </a:xfrm>
            <a:prstGeom prst="rect">
              <a:avLst/>
            </a:prstGeom>
          </p:spPr>
        </p:pic>
        <p:pic>
          <p:nvPicPr>
            <p:cNvPr id="591" name="Picture 2" descr="Detect and alert on anomalies">
              <a:extLst>
                <a:ext uri="{FF2B5EF4-FFF2-40B4-BE49-F238E27FC236}">
                  <a16:creationId xmlns:a16="http://schemas.microsoft.com/office/drawing/2014/main" id="{CD2F3477-D67C-4093-8258-075875BDAB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60" t="26713" r="37536" b="43905"/>
            <a:stretch/>
          </p:blipFill>
          <p:spPr bwMode="auto">
            <a:xfrm>
              <a:off x="8573044" y="2724878"/>
              <a:ext cx="2774448" cy="1820856"/>
            </a:xfrm>
            <a:prstGeom prst="rect">
              <a:avLst/>
            </a:prstGeom>
            <a:noFill/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25E70A8B-54B1-42A7-AB27-22CB88150247}"/>
              </a:ext>
            </a:extLst>
          </p:cNvPr>
          <p:cNvSpPr/>
          <p:nvPr/>
        </p:nvSpPr>
        <p:spPr>
          <a:xfrm>
            <a:off x="6229296" y="4947292"/>
            <a:ext cx="5261415" cy="914495"/>
          </a:xfrm>
          <a:prstGeom prst="roundRect">
            <a:avLst>
              <a:gd name="adj" fmla="val 5269"/>
            </a:avLst>
          </a:prstGeom>
          <a:solidFill>
            <a:schemeClr val="bg2">
              <a:lumMod val="95000"/>
            </a:schemeClr>
          </a:solidFill>
          <a:ln w="28575">
            <a:solidFill>
              <a:srgbClr val="7030A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357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Polaris GPS</a:t>
            </a:r>
          </a:p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Global Data Policy &amp; Management</a:t>
            </a:r>
          </a:p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Across Enterprise Applications and Clouds</a:t>
            </a:r>
          </a:p>
        </p:txBody>
      </p:sp>
      <p:sp>
        <p:nvSpPr>
          <p:cNvPr id="580" name="Rectangle: Rounded Corners 579">
            <a:extLst>
              <a:ext uri="{FF2B5EF4-FFF2-40B4-BE49-F238E27FC236}">
                <a16:creationId xmlns:a16="http://schemas.microsoft.com/office/drawing/2014/main" id="{7BEE8698-F04A-4A6D-9AB0-1165EB9496A3}"/>
              </a:ext>
            </a:extLst>
          </p:cNvPr>
          <p:cNvSpPr/>
          <p:nvPr/>
        </p:nvSpPr>
        <p:spPr>
          <a:xfrm>
            <a:off x="6229296" y="4947292"/>
            <a:ext cx="5261415" cy="914495"/>
          </a:xfrm>
          <a:prstGeom prst="roundRect">
            <a:avLst>
              <a:gd name="adj" fmla="val 5269"/>
            </a:avLst>
          </a:prstGeom>
          <a:solidFill>
            <a:schemeClr val="bg2">
              <a:lumMod val="95000"/>
            </a:schemeClr>
          </a:solidFill>
          <a:ln w="28575">
            <a:solidFill>
              <a:srgbClr val="7030A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357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Polaris Radar</a:t>
            </a:r>
          </a:p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Automated Ransomware Detection &amp; Remediation</a:t>
            </a:r>
            <a:b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Impact Assessment &amp; 1-Click Recoveries</a:t>
            </a:r>
          </a:p>
        </p:txBody>
      </p:sp>
      <p:sp>
        <p:nvSpPr>
          <p:cNvPr id="582" name="Rectangle: Rounded Corners 581">
            <a:extLst>
              <a:ext uri="{FF2B5EF4-FFF2-40B4-BE49-F238E27FC236}">
                <a16:creationId xmlns:a16="http://schemas.microsoft.com/office/drawing/2014/main" id="{13A699D2-B175-4257-968A-3A96538F5D0E}"/>
              </a:ext>
            </a:extLst>
          </p:cNvPr>
          <p:cNvSpPr/>
          <p:nvPr/>
        </p:nvSpPr>
        <p:spPr>
          <a:xfrm>
            <a:off x="6229296" y="4947292"/>
            <a:ext cx="5261415" cy="914495"/>
          </a:xfrm>
          <a:prstGeom prst="roundRect">
            <a:avLst>
              <a:gd name="adj" fmla="val 5269"/>
            </a:avLst>
          </a:prstGeom>
          <a:solidFill>
            <a:schemeClr val="bg2">
              <a:lumMod val="95000"/>
            </a:schemeClr>
          </a:solidFill>
          <a:ln w="28575">
            <a:solidFill>
              <a:srgbClr val="7030A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357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Polaris O365 Protection</a:t>
            </a:r>
          </a:p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Cloud-Native Protection Scales In-line with O365 Environment</a:t>
            </a:r>
          </a:p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Protected Data Never Leaves Customer’s Azure Subscription</a:t>
            </a:r>
          </a:p>
        </p:txBody>
      </p:sp>
      <p:sp>
        <p:nvSpPr>
          <p:cNvPr id="589" name="Rectangle: Rounded Corners 588">
            <a:extLst>
              <a:ext uri="{FF2B5EF4-FFF2-40B4-BE49-F238E27FC236}">
                <a16:creationId xmlns:a16="http://schemas.microsoft.com/office/drawing/2014/main" id="{353B1AC5-A432-4725-9251-C6133AFD1DE6}"/>
              </a:ext>
            </a:extLst>
          </p:cNvPr>
          <p:cNvSpPr/>
          <p:nvPr/>
        </p:nvSpPr>
        <p:spPr>
          <a:xfrm>
            <a:off x="6229296" y="4947292"/>
            <a:ext cx="5261415" cy="914495"/>
          </a:xfrm>
          <a:prstGeom prst="roundRect">
            <a:avLst>
              <a:gd name="adj" fmla="val 5269"/>
            </a:avLst>
          </a:prstGeom>
          <a:solidFill>
            <a:schemeClr val="bg2">
              <a:lumMod val="95000"/>
            </a:schemeClr>
          </a:solidFill>
          <a:ln w="28575">
            <a:solidFill>
              <a:srgbClr val="7030A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357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Polaris Cloud App Protection</a:t>
            </a:r>
            <a:b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Unified Management of Large-scale AWS &amp; Azure Environments</a:t>
            </a:r>
            <a:b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Automate via Tag-based SLA Protection</a:t>
            </a:r>
          </a:p>
        </p:txBody>
      </p:sp>
      <p:sp>
        <p:nvSpPr>
          <p:cNvPr id="590" name="Rectangle: Rounded Corners 589">
            <a:extLst>
              <a:ext uri="{FF2B5EF4-FFF2-40B4-BE49-F238E27FC236}">
                <a16:creationId xmlns:a16="http://schemas.microsoft.com/office/drawing/2014/main" id="{752C68CF-0E85-4EAA-852D-16E205462110}"/>
              </a:ext>
            </a:extLst>
          </p:cNvPr>
          <p:cNvSpPr/>
          <p:nvPr/>
        </p:nvSpPr>
        <p:spPr>
          <a:xfrm>
            <a:off x="6229296" y="4947292"/>
            <a:ext cx="5261415" cy="914495"/>
          </a:xfrm>
          <a:prstGeom prst="roundRect">
            <a:avLst>
              <a:gd name="adj" fmla="val 5269"/>
            </a:avLst>
          </a:prstGeom>
          <a:solidFill>
            <a:schemeClr val="bg2">
              <a:lumMod val="95000"/>
            </a:schemeClr>
          </a:solidFill>
          <a:ln w="28575">
            <a:solidFill>
              <a:srgbClr val="7030A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357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Polaris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357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AppFlows</a:t>
            </a:r>
            <a:b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DR Orchestration for Failover/Failback, Testing, Migration</a:t>
            </a:r>
          </a:p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Provide Minute-level RTOs and Automate Cloud Instantiation</a:t>
            </a:r>
          </a:p>
        </p:txBody>
      </p:sp>
      <p:pic>
        <p:nvPicPr>
          <p:cNvPr id="108" name="Picture 107" descr="A screenshot of a computer&#10;&#10;Description automatically generated">
            <a:extLst>
              <a:ext uri="{FF2B5EF4-FFF2-40B4-BE49-F238E27FC236}">
                <a16:creationId xmlns:a16="http://schemas.microsoft.com/office/drawing/2014/main" id="{67EA6096-5084-44A9-9D02-C0C507B25F1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r="11515"/>
          <a:stretch/>
        </p:blipFill>
        <p:spPr>
          <a:xfrm>
            <a:off x="6262032" y="1671050"/>
            <a:ext cx="5248011" cy="3035703"/>
          </a:xfrm>
          <a:prstGeom prst="rect">
            <a:avLst/>
          </a:prstGeom>
        </p:spPr>
      </p:pic>
      <p:pic>
        <p:nvPicPr>
          <p:cNvPr id="102" name="Picture 10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009B37-677F-48B5-8DCA-0CC19D20C2E3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r="363" b="10698"/>
          <a:stretch/>
        </p:blipFill>
        <p:spPr>
          <a:xfrm>
            <a:off x="6262032" y="1686411"/>
            <a:ext cx="5286701" cy="3027254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5E7E4AC2-C3D3-4A47-B241-703301C176E7}"/>
              </a:ext>
            </a:extLst>
          </p:cNvPr>
          <p:cNvSpPr txBox="1"/>
          <p:nvPr/>
        </p:nvSpPr>
        <p:spPr>
          <a:xfrm>
            <a:off x="888021" y="2007141"/>
            <a:ext cx="298159" cy="261610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388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Calibri Light"/>
              </a:rPr>
              <a:t>GPS</a:t>
            </a:r>
          </a:p>
        </p:txBody>
      </p:sp>
      <p:sp>
        <p:nvSpPr>
          <p:cNvPr id="599" name="TextBox 598">
            <a:extLst>
              <a:ext uri="{FF2B5EF4-FFF2-40B4-BE49-F238E27FC236}">
                <a16:creationId xmlns:a16="http://schemas.microsoft.com/office/drawing/2014/main" id="{C5D05890-EB43-4509-9808-F884FBB1DDBF}"/>
              </a:ext>
            </a:extLst>
          </p:cNvPr>
          <p:cNvSpPr txBox="1"/>
          <p:nvPr/>
        </p:nvSpPr>
        <p:spPr>
          <a:xfrm>
            <a:off x="1632141" y="2007141"/>
            <a:ext cx="384721" cy="261610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388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Calibri Light"/>
              </a:rPr>
              <a:t>Radar</a:t>
            </a:r>
          </a:p>
        </p:txBody>
      </p:sp>
      <p:sp>
        <p:nvSpPr>
          <p:cNvPr id="600" name="TextBox 599">
            <a:extLst>
              <a:ext uri="{FF2B5EF4-FFF2-40B4-BE49-F238E27FC236}">
                <a16:creationId xmlns:a16="http://schemas.microsoft.com/office/drawing/2014/main" id="{E78ECFCE-1ABD-4A4E-87D9-E54A4067992D}"/>
              </a:ext>
            </a:extLst>
          </p:cNvPr>
          <p:cNvSpPr txBox="1"/>
          <p:nvPr/>
        </p:nvSpPr>
        <p:spPr>
          <a:xfrm>
            <a:off x="4796763" y="2007141"/>
            <a:ext cx="376705" cy="261610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388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Calibri Light"/>
              </a:rPr>
              <a:t>Sonar</a:t>
            </a:r>
          </a:p>
        </p:txBody>
      </p:sp>
      <p:sp>
        <p:nvSpPr>
          <p:cNvPr id="601" name="TextBox 600">
            <a:extLst>
              <a:ext uri="{FF2B5EF4-FFF2-40B4-BE49-F238E27FC236}">
                <a16:creationId xmlns:a16="http://schemas.microsoft.com/office/drawing/2014/main" id="{B614B896-3CF8-488C-AB06-3D79608BD18F}"/>
              </a:ext>
            </a:extLst>
          </p:cNvPr>
          <p:cNvSpPr txBox="1"/>
          <p:nvPr/>
        </p:nvSpPr>
        <p:spPr>
          <a:xfrm>
            <a:off x="2457094" y="2007141"/>
            <a:ext cx="344646" cy="261610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388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Calibri Light"/>
              </a:rPr>
              <a:t>O365</a:t>
            </a:r>
          </a:p>
        </p:txBody>
      </p:sp>
      <p:sp>
        <p:nvSpPr>
          <p:cNvPr id="602" name="TextBox 601">
            <a:extLst>
              <a:ext uri="{FF2B5EF4-FFF2-40B4-BE49-F238E27FC236}">
                <a16:creationId xmlns:a16="http://schemas.microsoft.com/office/drawing/2014/main" id="{12E38321-E7D9-4229-878B-035B78C6F4C6}"/>
              </a:ext>
            </a:extLst>
          </p:cNvPr>
          <p:cNvSpPr txBox="1"/>
          <p:nvPr/>
        </p:nvSpPr>
        <p:spPr>
          <a:xfrm>
            <a:off x="3099203" y="1837864"/>
            <a:ext cx="660437" cy="430887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388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Calibri Light"/>
              </a:rPr>
              <a:t>Cloud App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Calibri Light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Calibri Light"/>
              </a:rPr>
              <a:t>Protection</a:t>
            </a:r>
          </a:p>
        </p:txBody>
      </p:sp>
      <p:sp>
        <p:nvSpPr>
          <p:cNvPr id="603" name="TextBox 602">
            <a:extLst>
              <a:ext uri="{FF2B5EF4-FFF2-40B4-BE49-F238E27FC236}">
                <a16:creationId xmlns:a16="http://schemas.microsoft.com/office/drawing/2014/main" id="{DF09B1F5-257C-4419-BEAF-C13D634E7DB6}"/>
              </a:ext>
            </a:extLst>
          </p:cNvPr>
          <p:cNvSpPr txBox="1"/>
          <p:nvPr/>
        </p:nvSpPr>
        <p:spPr>
          <a:xfrm>
            <a:off x="3914302" y="2007141"/>
            <a:ext cx="621965" cy="261610"/>
          </a:xfrm>
          <a:prstGeom prst="rect">
            <a:avLst/>
          </a:prstGeom>
        </p:spPr>
        <p:txBody>
          <a:bodyPr wrap="none" lIns="0" rIns="0" rtlCol="0">
            <a:spAutoFit/>
          </a:bodyPr>
          <a:lstStyle/>
          <a:p>
            <a:pPr marL="0" marR="0" lvl="0" indent="0" algn="ctr" defTabSz="457189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B388"/>
              </a:buClr>
              <a:buSzPct val="80000"/>
              <a:buFont typeface="Arial"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Roboto" panose="02000000000000000000" pitchFamily="2" charset="0"/>
                <a:cs typeface="Calibri Light"/>
              </a:rPr>
              <a:t>AppFlows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Roboto" panose="02000000000000000000" pitchFamily="2" charset="0"/>
              <a:cs typeface="Calibri Light"/>
            </a:endParaRPr>
          </a:p>
        </p:txBody>
      </p:sp>
      <p:pic>
        <p:nvPicPr>
          <p:cNvPr id="604" name="Picture 603">
            <a:extLst>
              <a:ext uri="{FF2B5EF4-FFF2-40B4-BE49-F238E27FC236}">
                <a16:creationId xmlns:a16="http://schemas.microsoft.com/office/drawing/2014/main" id="{D9B0CA1F-83AC-498D-86CF-106C6D06EB1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/>
        </p:blipFill>
        <p:spPr>
          <a:xfrm>
            <a:off x="6262032" y="1681015"/>
            <a:ext cx="5253597" cy="3034647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AA9C91F-D724-4578-9054-C468068A2098}"/>
              </a:ext>
            </a:extLst>
          </p:cNvPr>
          <p:cNvGrpSpPr/>
          <p:nvPr/>
        </p:nvGrpSpPr>
        <p:grpSpPr>
          <a:xfrm>
            <a:off x="6262032" y="1681704"/>
            <a:ext cx="5271949" cy="3021858"/>
            <a:chOff x="6270411" y="1711009"/>
            <a:chExt cx="5271949" cy="3021858"/>
          </a:xfrm>
        </p:grpSpPr>
        <p:pic>
          <p:nvPicPr>
            <p:cNvPr id="592" name="Picture 59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8D48118-FBDA-4D25-9447-B0459B5E9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/>
            <a:srcRect b="8422"/>
            <a:stretch/>
          </p:blipFill>
          <p:spPr>
            <a:xfrm>
              <a:off x="6270411" y="1711009"/>
              <a:ext cx="5271949" cy="3021858"/>
            </a:xfrm>
            <a:prstGeom prst="rect">
              <a:avLst/>
            </a:prstGeom>
          </p:spPr>
        </p:pic>
        <p:pic>
          <p:nvPicPr>
            <p:cNvPr id="593" name="Picture 59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9C62381-494E-4612-8F96-0A3CCE7A5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 l="29322" t="3682" r="28992" b="11689"/>
            <a:stretch/>
          </p:blipFill>
          <p:spPr>
            <a:xfrm>
              <a:off x="9107751" y="2156819"/>
              <a:ext cx="1986423" cy="2516830"/>
            </a:xfrm>
            <a:prstGeom prst="rect">
              <a:avLst/>
            </a:prstGeom>
            <a:ln>
              <a:noFill/>
            </a:ln>
            <a:effectLst>
              <a:glow rad="1016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81" name="Rectangle: Rounded Corners 580">
            <a:extLst>
              <a:ext uri="{FF2B5EF4-FFF2-40B4-BE49-F238E27FC236}">
                <a16:creationId xmlns:a16="http://schemas.microsoft.com/office/drawing/2014/main" id="{02915853-6575-4866-A14F-31863CAA0393}"/>
              </a:ext>
            </a:extLst>
          </p:cNvPr>
          <p:cNvSpPr/>
          <p:nvPr/>
        </p:nvSpPr>
        <p:spPr>
          <a:xfrm>
            <a:off x="6229296" y="4947292"/>
            <a:ext cx="5261415" cy="914495"/>
          </a:xfrm>
          <a:prstGeom prst="roundRect">
            <a:avLst>
              <a:gd name="adj" fmla="val 5269"/>
            </a:avLst>
          </a:prstGeom>
          <a:solidFill>
            <a:schemeClr val="bg2">
              <a:lumMod val="95000"/>
            </a:schemeClr>
          </a:solidFill>
          <a:ln w="28575">
            <a:solidFill>
              <a:srgbClr val="7030A0"/>
            </a:solidFill>
            <a:headEnd type="none"/>
            <a:tailEnd type="triangle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3576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Polaris Sonar</a:t>
            </a:r>
          </a:p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Classification to Comply with Data Privacy Regulations</a:t>
            </a:r>
          </a:p>
          <a:p>
            <a:pPr marL="0" marR="0" lvl="0" indent="0" algn="ctr" defTabSz="3429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636669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Zero Additional Infrastructure – Get Started Immediately</a:t>
            </a:r>
          </a:p>
        </p:txBody>
      </p:sp>
    </p:spTree>
    <p:extLst>
      <p:ext uri="{BB962C8B-B14F-4D97-AF65-F5344CB8AC3E}">
        <p14:creationId xmlns:p14="http://schemas.microsoft.com/office/powerpoint/2010/main" val="112189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" grpId="0" animBg="1"/>
      <p:bldP spid="100" grpId="0" animBg="1"/>
      <p:bldP spid="580" grpId="0" animBg="1"/>
      <p:bldP spid="582" grpId="0" animBg="1"/>
      <p:bldP spid="589" grpId="0" animBg="1"/>
      <p:bldP spid="590" grpId="0" animBg="1"/>
      <p:bldP spid="112" grpId="0"/>
      <p:bldP spid="599" grpId="0"/>
      <p:bldP spid="600" grpId="0"/>
      <p:bldP spid="601" grpId="0"/>
      <p:bldP spid="602" grpId="0"/>
      <p:bldP spid="603" grpId="0"/>
      <p:bldP spid="58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846CC-B841-46F1-B90D-2EA5130C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gradFill>
                  <a:gsLst>
                    <a:gs pos="1000">
                      <a:schemeClr val="accent1"/>
                    </a:gs>
                    <a:gs pos="98000">
                      <a:schemeClr val="accent2"/>
                    </a:gs>
                  </a:gsLst>
                  <a:lin ang="2700000" scaled="0"/>
                </a:gradFill>
              </a:rPr>
              <a:t>Rubrik’s Focus</a:t>
            </a: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16E234BF-DE9F-446B-AB72-1477625F6606}"/>
              </a:ext>
            </a:extLst>
          </p:cNvPr>
          <p:cNvSpPr/>
          <p:nvPr/>
        </p:nvSpPr>
        <p:spPr>
          <a:xfrm rot="10800000">
            <a:off x="4235137" y="2130166"/>
            <a:ext cx="2740080" cy="4651193"/>
          </a:xfrm>
          <a:prstGeom prst="upArrow">
            <a:avLst>
              <a:gd name="adj1" fmla="val 50000"/>
              <a:gd name="adj2" fmla="val 36548"/>
            </a:avLst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07A63985-345F-4ACC-9568-DBFCCE56FFA9}"/>
              </a:ext>
            </a:extLst>
          </p:cNvPr>
          <p:cNvSpPr/>
          <p:nvPr/>
        </p:nvSpPr>
        <p:spPr>
          <a:xfrm>
            <a:off x="5255216" y="651058"/>
            <a:ext cx="2740080" cy="4651193"/>
          </a:xfrm>
          <a:prstGeom prst="upArrow">
            <a:avLst>
              <a:gd name="adj1" fmla="val 50000"/>
              <a:gd name="adj2" fmla="val 36548"/>
            </a:avLst>
          </a:pr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C04CC-166A-4B76-9F86-F8BD7E344714}"/>
              </a:ext>
            </a:extLst>
          </p:cNvPr>
          <p:cNvSpPr txBox="1"/>
          <p:nvPr/>
        </p:nvSpPr>
        <p:spPr>
          <a:xfrm>
            <a:off x="1105787" y="2551814"/>
            <a:ext cx="3466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Reduce Complexity</a:t>
            </a:r>
            <a:endParaRPr lang="en-DE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196951-699A-4C47-94B9-BDB52E575B47}"/>
              </a:ext>
            </a:extLst>
          </p:cNvPr>
          <p:cNvSpPr txBox="1"/>
          <p:nvPr/>
        </p:nvSpPr>
        <p:spPr>
          <a:xfrm>
            <a:off x="7620000" y="2628780"/>
            <a:ext cx="3466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Increase Capabilities</a:t>
            </a:r>
            <a:endParaRPr lang="en-DE" sz="48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904D09B-7753-4DA6-8A74-F6633B3195C8}"/>
              </a:ext>
            </a:extLst>
          </p:cNvPr>
          <p:cNvGrpSpPr/>
          <p:nvPr/>
        </p:nvGrpSpPr>
        <p:grpSpPr>
          <a:xfrm>
            <a:off x="4890436" y="2551814"/>
            <a:ext cx="2439061" cy="2439061"/>
            <a:chOff x="7764593" y="2536967"/>
            <a:chExt cx="1072799" cy="1072799"/>
          </a:xfrm>
          <a:effectLst/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85BD528-50B0-41E1-AC57-C27077C392F5}"/>
                </a:ext>
              </a:extLst>
            </p:cNvPr>
            <p:cNvSpPr/>
            <p:nvPr/>
          </p:nvSpPr>
          <p:spPr>
            <a:xfrm>
              <a:off x="7845355" y="2617729"/>
              <a:ext cx="911274" cy="911274"/>
            </a:xfrm>
            <a:prstGeom prst="ellipse">
              <a:avLst/>
            </a:prstGeom>
            <a:solidFill>
              <a:schemeClr val="tx1">
                <a:lumMod val="20000"/>
                <a:lumOff val="80000"/>
              </a:schemeClr>
            </a:solidFill>
            <a:ln w="28575">
              <a:noFill/>
              <a:prstDash val="solid"/>
            </a:ln>
            <a:effectLst>
              <a:outerShdw blurRad="50800" dist="76200" dir="2700000" sx="97000" sy="97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accent3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24055B8-6709-4525-A13D-958421807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593" y="2536967"/>
              <a:ext cx="1072799" cy="1072799"/>
            </a:xfrm>
            <a:prstGeom prst="rect">
              <a:avLst/>
            </a:prstGeom>
            <a:ln w="28575">
              <a:noFill/>
              <a:prstDash val="solid"/>
            </a:ln>
          </p:spPr>
        </p:pic>
      </p:grpSp>
    </p:spTree>
    <p:extLst>
      <p:ext uri="{BB962C8B-B14F-4D97-AF65-F5344CB8AC3E}">
        <p14:creationId xmlns:p14="http://schemas.microsoft.com/office/powerpoint/2010/main" val="82706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40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491F49-1B2C-874C-9178-04D22D290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Trygg</a:t>
            </a:r>
            <a:r>
              <a:rPr lang="en-US" dirty="0"/>
              <a:t>-Hansa’s Digital Journey</a:t>
            </a:r>
          </a:p>
        </p:txBody>
      </p:sp>
    </p:spTree>
    <p:extLst>
      <p:ext uri="{BB962C8B-B14F-4D97-AF65-F5344CB8AC3E}">
        <p14:creationId xmlns:p14="http://schemas.microsoft.com/office/powerpoint/2010/main" val="104615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0958-8710-4C2B-83EC-534168FB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Trygg</a:t>
            </a:r>
            <a:r>
              <a:rPr lang="en-US" dirty="0"/>
              <a:t>-Hansa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FECE7-3CA2-447C-A420-4A89FACE9D8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Leading Swedish insurance company since 1828</a:t>
            </a:r>
          </a:p>
          <a:p>
            <a:pPr lvl="1"/>
            <a:r>
              <a:rPr lang="en-US" sz="1600" dirty="0"/>
              <a:t>80 000 </a:t>
            </a:r>
            <a:r>
              <a:rPr lang="en-US" sz="1600" dirty="0" err="1"/>
              <a:t>lifeboys</a:t>
            </a:r>
            <a:r>
              <a:rPr lang="en-US" sz="1600" dirty="0"/>
              <a:t> deployed. Saves 14 </a:t>
            </a:r>
            <a:r>
              <a:rPr lang="en-US" sz="1600" dirty="0" err="1"/>
              <a:t>lifes</a:t>
            </a:r>
            <a:r>
              <a:rPr lang="en-US" sz="1600" dirty="0"/>
              <a:t> per year.</a:t>
            </a:r>
          </a:p>
          <a:p>
            <a:endParaRPr lang="en-US" dirty="0"/>
          </a:p>
          <a:p>
            <a:r>
              <a:rPr lang="en-US" dirty="0"/>
              <a:t>Part of RSA Group.</a:t>
            </a:r>
          </a:p>
          <a:p>
            <a:pPr lvl="1"/>
            <a:r>
              <a:rPr lang="en-US" sz="1600" dirty="0"/>
              <a:t>Operations: UK, IE, CAN, Scandinavia, Middle-east</a:t>
            </a:r>
          </a:p>
          <a:p>
            <a:endParaRPr lang="en-US" dirty="0"/>
          </a:p>
          <a:p>
            <a:r>
              <a:rPr lang="en-US" dirty="0"/>
              <a:t>Target: </a:t>
            </a:r>
            <a:r>
              <a:rPr lang="en-US" b="1" dirty="0"/>
              <a:t>Leading digital insurance company</a:t>
            </a:r>
          </a:p>
          <a:p>
            <a:endParaRPr lang="en-US" b="1" dirty="0"/>
          </a:p>
          <a:p>
            <a:r>
              <a:rPr lang="en-US" sz="2000" b="1" dirty="0"/>
              <a:t>Engineers/Software developers: ~350 people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BD953-9256-49FB-9E24-DE67922BC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2" descr="Trygg-Hansa Försäkringsbolag">
            <a:extLst>
              <a:ext uri="{FF2B5EF4-FFF2-40B4-BE49-F238E27FC236}">
                <a16:creationId xmlns:a16="http://schemas.microsoft.com/office/drawing/2014/main" id="{8084B7AB-2094-40DE-B9C6-4C8A804CE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Image result for trygg hansa">
            <a:extLst>
              <a:ext uri="{FF2B5EF4-FFF2-40B4-BE49-F238E27FC236}">
                <a16:creationId xmlns:a16="http://schemas.microsoft.com/office/drawing/2014/main" id="{99FFCA34-75EF-4DC5-8822-0C5AD291E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02" y="241573"/>
            <a:ext cx="504825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Image result for rsa group">
            <a:extLst>
              <a:ext uri="{FF2B5EF4-FFF2-40B4-BE49-F238E27FC236}">
                <a16:creationId xmlns:a16="http://schemas.microsoft.com/office/drawing/2014/main" id="{85BD5EB2-316B-43AE-A007-A178EFBC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530" y="1226623"/>
            <a:ext cx="1743722" cy="9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03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4553-D967-422C-8176-D58B48E2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99AF4-A694-4A34-A708-73F0BC4BDF7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Recruitment of ~100 talented engineers</a:t>
            </a:r>
          </a:p>
          <a:p>
            <a:r>
              <a:rPr lang="en-US" dirty="0"/>
              <a:t>Establish a Hybrid Cloud platform</a:t>
            </a:r>
          </a:p>
          <a:p>
            <a:pPr lvl="1"/>
            <a:r>
              <a:rPr lang="en-US" dirty="0"/>
              <a:t>VMware Cloud Foundation and Rubrik </a:t>
            </a:r>
          </a:p>
          <a:p>
            <a:r>
              <a:rPr lang="en-US" dirty="0"/>
              <a:t>Publish a fully automated Cloud Service Catalog</a:t>
            </a:r>
          </a:p>
          <a:p>
            <a:r>
              <a:rPr lang="en-US" dirty="0"/>
              <a:t>Establish a Cloud Native platform and tool-set (CI/CD)</a:t>
            </a:r>
          </a:p>
          <a:p>
            <a:r>
              <a:rPr lang="en-US" dirty="0"/>
              <a:t>Re-platform and Re-engineering of business system landscape.</a:t>
            </a:r>
          </a:p>
          <a:p>
            <a:endParaRPr lang="en-US" dirty="0"/>
          </a:p>
          <a:p>
            <a:r>
              <a:rPr lang="en-US" dirty="0"/>
              <a:t>Tech focus areas: Data Analytics, AI/ML, Robotics, IoT/5G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A5625-9678-4AF3-9ACA-94E036242E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Trygg</a:t>
            </a:r>
            <a:r>
              <a:rPr lang="en-US" dirty="0"/>
              <a:t>-Hansa digital journey</a:t>
            </a:r>
          </a:p>
        </p:txBody>
      </p:sp>
      <p:pic>
        <p:nvPicPr>
          <p:cNvPr id="5" name="Picture 2" descr="Trygg-Hansa Försäkringsbolag">
            <a:extLst>
              <a:ext uri="{FF2B5EF4-FFF2-40B4-BE49-F238E27FC236}">
                <a16:creationId xmlns:a16="http://schemas.microsoft.com/office/drawing/2014/main" id="{6A648F84-E943-4D50-862C-EA0FA98B2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17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ktangel 88">
            <a:extLst>
              <a:ext uri="{FF2B5EF4-FFF2-40B4-BE49-F238E27FC236}">
                <a16:creationId xmlns:a16="http://schemas.microsoft.com/office/drawing/2014/main" id="{E2BE2BC9-082C-4469-B8E9-8238645E3D89}"/>
              </a:ext>
            </a:extLst>
          </p:cNvPr>
          <p:cNvSpPr/>
          <p:nvPr/>
        </p:nvSpPr>
        <p:spPr>
          <a:xfrm>
            <a:off x="10727436" y="4875751"/>
            <a:ext cx="1043940" cy="14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200" dirty="0" err="1"/>
              <a:t>Vmware</a:t>
            </a:r>
            <a:r>
              <a:rPr lang="en-US" sz="1200" dirty="0"/>
              <a:t> Cloud on AWS/Azure</a:t>
            </a:r>
            <a:endParaRPr lang="sv-SE" sz="1200" dirty="0"/>
          </a:p>
        </p:txBody>
      </p:sp>
      <p:sp>
        <p:nvSpPr>
          <p:cNvPr id="36" name="Rektangel: rundade hörn 35">
            <a:extLst>
              <a:ext uri="{FF2B5EF4-FFF2-40B4-BE49-F238E27FC236}">
                <a16:creationId xmlns:a16="http://schemas.microsoft.com/office/drawing/2014/main" id="{FF62AA8B-D9E7-46E8-B17B-06E03726C5AA}"/>
              </a:ext>
            </a:extLst>
          </p:cNvPr>
          <p:cNvSpPr/>
          <p:nvPr/>
        </p:nvSpPr>
        <p:spPr>
          <a:xfrm>
            <a:off x="5711952" y="5954708"/>
            <a:ext cx="2414016" cy="80401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Cloud Services</a:t>
            </a:r>
            <a:endParaRPr lang="sv-SE" sz="1400" dirty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EFCB23F7-67EB-4E72-A381-A9832C790217}"/>
              </a:ext>
            </a:extLst>
          </p:cNvPr>
          <p:cNvSpPr/>
          <p:nvPr/>
        </p:nvSpPr>
        <p:spPr>
          <a:xfrm>
            <a:off x="3328416" y="4907327"/>
            <a:ext cx="2115312" cy="14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Data Center 1 (co-lo)</a:t>
            </a:r>
            <a:endParaRPr lang="sv-SE" sz="1400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08474F5A-41A8-4FEC-BE48-1377045153D2}"/>
              </a:ext>
            </a:extLst>
          </p:cNvPr>
          <p:cNvSpPr/>
          <p:nvPr/>
        </p:nvSpPr>
        <p:spPr>
          <a:xfrm>
            <a:off x="8531352" y="4875751"/>
            <a:ext cx="2115312" cy="1449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Data Center 2 (co-lo)</a:t>
            </a:r>
            <a:endParaRPr lang="sv-SE" sz="1400" dirty="0"/>
          </a:p>
        </p:txBody>
      </p:sp>
      <p:sp>
        <p:nvSpPr>
          <p:cNvPr id="4" name="Rektangel: rundade hörn 3">
            <a:extLst>
              <a:ext uri="{FF2B5EF4-FFF2-40B4-BE49-F238E27FC236}">
                <a16:creationId xmlns:a16="http://schemas.microsoft.com/office/drawing/2014/main" id="{1BA30110-FFAB-435B-B61B-4753BEEEB2CE}"/>
              </a:ext>
            </a:extLst>
          </p:cNvPr>
          <p:cNvSpPr/>
          <p:nvPr/>
        </p:nvSpPr>
        <p:spPr>
          <a:xfrm>
            <a:off x="2987040" y="3505200"/>
            <a:ext cx="8857488" cy="18470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/>
              <a:t>Private Cloud - SDDC</a:t>
            </a:r>
            <a:endParaRPr lang="sv-SE" sz="1400" dirty="0"/>
          </a:p>
        </p:txBody>
      </p:sp>
      <p:sp>
        <p:nvSpPr>
          <p:cNvPr id="16" name="Rektangel: rundade hörn 15">
            <a:extLst>
              <a:ext uri="{FF2B5EF4-FFF2-40B4-BE49-F238E27FC236}">
                <a16:creationId xmlns:a16="http://schemas.microsoft.com/office/drawing/2014/main" id="{470BABFC-21FC-4062-B8E1-A17103D71AB9}"/>
              </a:ext>
            </a:extLst>
          </p:cNvPr>
          <p:cNvSpPr/>
          <p:nvPr/>
        </p:nvSpPr>
        <p:spPr>
          <a:xfrm>
            <a:off x="170688" y="762000"/>
            <a:ext cx="2511552" cy="438302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sv-SE" sz="900" dirty="0"/>
              <a:t>Existing DC</a:t>
            </a:r>
          </a:p>
        </p:txBody>
      </p:sp>
      <p:sp>
        <p:nvSpPr>
          <p:cNvPr id="13" name="Rektangel: rundade hörn 12">
            <a:extLst>
              <a:ext uri="{FF2B5EF4-FFF2-40B4-BE49-F238E27FC236}">
                <a16:creationId xmlns:a16="http://schemas.microsoft.com/office/drawing/2014/main" id="{EF5AF25D-E7FE-46F6-A91F-2DE483E63440}"/>
              </a:ext>
            </a:extLst>
          </p:cNvPr>
          <p:cNvSpPr/>
          <p:nvPr/>
        </p:nvSpPr>
        <p:spPr>
          <a:xfrm>
            <a:off x="3108960" y="3675935"/>
            <a:ext cx="2115312" cy="1082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/>
              <a:t>Network Virtualization</a:t>
            </a:r>
            <a:endParaRPr lang="sv-SE" sz="900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7EF6D3DA-8136-410D-8D64-F530EE215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4" y="8586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Hybrid Cloud transformation journey</a:t>
            </a:r>
            <a:endParaRPr lang="sv-SE" sz="2800" dirty="0"/>
          </a:p>
        </p:txBody>
      </p:sp>
      <p:sp>
        <p:nvSpPr>
          <p:cNvPr id="5" name="Rektangel: rundade hörn 4">
            <a:extLst>
              <a:ext uri="{FF2B5EF4-FFF2-40B4-BE49-F238E27FC236}">
                <a16:creationId xmlns:a16="http://schemas.microsoft.com/office/drawing/2014/main" id="{BEC8D0B9-121F-474D-B3C3-BA0280C3FC45}"/>
              </a:ext>
            </a:extLst>
          </p:cNvPr>
          <p:cNvSpPr/>
          <p:nvPr/>
        </p:nvSpPr>
        <p:spPr>
          <a:xfrm>
            <a:off x="310896" y="2316480"/>
            <a:ext cx="2145792" cy="237744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Physical Firewall</a:t>
            </a:r>
            <a:endParaRPr lang="sv-SE" sz="1100" dirty="0">
              <a:solidFill>
                <a:schemeClr val="bg1"/>
              </a:solidFill>
            </a:endParaRPr>
          </a:p>
        </p:txBody>
      </p:sp>
      <p:sp>
        <p:nvSpPr>
          <p:cNvPr id="8" name="Rektangel: rundade hörn 7">
            <a:extLst>
              <a:ext uri="{FF2B5EF4-FFF2-40B4-BE49-F238E27FC236}">
                <a16:creationId xmlns:a16="http://schemas.microsoft.com/office/drawing/2014/main" id="{48F59024-DDFE-4EE1-9504-1817AAA04DB6}"/>
              </a:ext>
            </a:extLst>
          </p:cNvPr>
          <p:cNvSpPr/>
          <p:nvPr/>
        </p:nvSpPr>
        <p:spPr>
          <a:xfrm>
            <a:off x="3249168" y="3719559"/>
            <a:ext cx="585216" cy="265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Firewall</a:t>
            </a:r>
            <a:endParaRPr lang="sv-SE" sz="800" dirty="0"/>
          </a:p>
        </p:txBody>
      </p:sp>
      <p:sp>
        <p:nvSpPr>
          <p:cNvPr id="9" name="Rektangel: rundade hörn 8">
            <a:extLst>
              <a:ext uri="{FF2B5EF4-FFF2-40B4-BE49-F238E27FC236}">
                <a16:creationId xmlns:a16="http://schemas.microsoft.com/office/drawing/2014/main" id="{C17DF42C-14BC-4BF7-8780-8DDD707ECA3C}"/>
              </a:ext>
            </a:extLst>
          </p:cNvPr>
          <p:cNvSpPr/>
          <p:nvPr/>
        </p:nvSpPr>
        <p:spPr>
          <a:xfrm>
            <a:off x="321345" y="2592848"/>
            <a:ext cx="2145792" cy="237744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Physical Proxy</a:t>
            </a:r>
            <a:endParaRPr lang="sv-SE" sz="1100" dirty="0">
              <a:solidFill>
                <a:schemeClr val="bg1"/>
              </a:solidFill>
            </a:endParaRPr>
          </a:p>
        </p:txBody>
      </p:sp>
      <p:sp>
        <p:nvSpPr>
          <p:cNvPr id="10" name="Rektangel: rundade hörn 9">
            <a:extLst>
              <a:ext uri="{FF2B5EF4-FFF2-40B4-BE49-F238E27FC236}">
                <a16:creationId xmlns:a16="http://schemas.microsoft.com/office/drawing/2014/main" id="{73C0AB2E-FB59-492A-A153-66D1AAB2D5B0}"/>
              </a:ext>
            </a:extLst>
          </p:cNvPr>
          <p:cNvSpPr/>
          <p:nvPr/>
        </p:nvSpPr>
        <p:spPr>
          <a:xfrm>
            <a:off x="3877056" y="3719559"/>
            <a:ext cx="585216" cy="265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Proxy</a:t>
            </a:r>
            <a:endParaRPr lang="sv-SE" sz="800" dirty="0"/>
          </a:p>
        </p:txBody>
      </p:sp>
      <p:sp>
        <p:nvSpPr>
          <p:cNvPr id="11" name="Rektangel: rundade hörn 10">
            <a:extLst>
              <a:ext uri="{FF2B5EF4-FFF2-40B4-BE49-F238E27FC236}">
                <a16:creationId xmlns:a16="http://schemas.microsoft.com/office/drawing/2014/main" id="{EFCD661D-0EA6-4253-A682-75EAB6EB15E5}"/>
              </a:ext>
            </a:extLst>
          </p:cNvPr>
          <p:cNvSpPr/>
          <p:nvPr/>
        </p:nvSpPr>
        <p:spPr>
          <a:xfrm>
            <a:off x="310896" y="2874442"/>
            <a:ext cx="2145792" cy="237744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Physical VPN</a:t>
            </a:r>
            <a:endParaRPr lang="sv-SE" sz="1100" dirty="0">
              <a:solidFill>
                <a:schemeClr val="bg1"/>
              </a:solidFill>
            </a:endParaRPr>
          </a:p>
        </p:txBody>
      </p:sp>
      <p:sp>
        <p:nvSpPr>
          <p:cNvPr id="12" name="Rektangel: rundade hörn 11">
            <a:extLst>
              <a:ext uri="{FF2B5EF4-FFF2-40B4-BE49-F238E27FC236}">
                <a16:creationId xmlns:a16="http://schemas.microsoft.com/office/drawing/2014/main" id="{4991C56B-0050-482D-9BA3-B3868F8543D9}"/>
              </a:ext>
            </a:extLst>
          </p:cNvPr>
          <p:cNvSpPr/>
          <p:nvPr/>
        </p:nvSpPr>
        <p:spPr>
          <a:xfrm>
            <a:off x="310896" y="3147632"/>
            <a:ext cx="2145792" cy="237744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Physical DNS</a:t>
            </a:r>
            <a:endParaRPr lang="sv-SE" sz="1100" dirty="0">
              <a:solidFill>
                <a:schemeClr val="bg1"/>
              </a:solidFill>
            </a:endParaRPr>
          </a:p>
        </p:txBody>
      </p:sp>
      <p:sp>
        <p:nvSpPr>
          <p:cNvPr id="14" name="Rektangel: rundade hörn 13">
            <a:extLst>
              <a:ext uri="{FF2B5EF4-FFF2-40B4-BE49-F238E27FC236}">
                <a16:creationId xmlns:a16="http://schemas.microsoft.com/office/drawing/2014/main" id="{7E388C6B-FDE1-4A14-A813-33E89F28C9A4}"/>
              </a:ext>
            </a:extLst>
          </p:cNvPr>
          <p:cNvSpPr/>
          <p:nvPr/>
        </p:nvSpPr>
        <p:spPr>
          <a:xfrm>
            <a:off x="4504944" y="3719559"/>
            <a:ext cx="585216" cy="26517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SD-WAN</a:t>
            </a:r>
            <a:endParaRPr lang="sv-SE" sz="800" dirty="0"/>
          </a:p>
        </p:txBody>
      </p:sp>
      <p:sp>
        <p:nvSpPr>
          <p:cNvPr id="15" name="Rektangel: rundade hörn 14">
            <a:extLst>
              <a:ext uri="{FF2B5EF4-FFF2-40B4-BE49-F238E27FC236}">
                <a16:creationId xmlns:a16="http://schemas.microsoft.com/office/drawing/2014/main" id="{26BFD078-3EF8-4A05-8E44-0597DAC5FA32}"/>
              </a:ext>
            </a:extLst>
          </p:cNvPr>
          <p:cNvSpPr/>
          <p:nvPr/>
        </p:nvSpPr>
        <p:spPr>
          <a:xfrm>
            <a:off x="3255264" y="4035599"/>
            <a:ext cx="585216" cy="265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DNS</a:t>
            </a:r>
            <a:endParaRPr lang="sv-SE" sz="800" dirty="0"/>
          </a:p>
        </p:txBody>
      </p:sp>
      <p:sp>
        <p:nvSpPr>
          <p:cNvPr id="17" name="Moln 16">
            <a:extLst>
              <a:ext uri="{FF2B5EF4-FFF2-40B4-BE49-F238E27FC236}">
                <a16:creationId xmlns:a16="http://schemas.microsoft.com/office/drawing/2014/main" id="{EC139040-53F2-432C-AD99-DB5E6A493A0A}"/>
              </a:ext>
            </a:extLst>
          </p:cNvPr>
          <p:cNvSpPr/>
          <p:nvPr/>
        </p:nvSpPr>
        <p:spPr>
          <a:xfrm>
            <a:off x="347472" y="3729906"/>
            <a:ext cx="2048256" cy="283759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Internet Connectivity</a:t>
            </a:r>
            <a:endParaRPr lang="sv-SE" sz="1000" dirty="0"/>
          </a:p>
        </p:txBody>
      </p:sp>
      <p:sp>
        <p:nvSpPr>
          <p:cNvPr id="18" name="Rektangel: rundade hörn 17">
            <a:extLst>
              <a:ext uri="{FF2B5EF4-FFF2-40B4-BE49-F238E27FC236}">
                <a16:creationId xmlns:a16="http://schemas.microsoft.com/office/drawing/2014/main" id="{71A066E0-1FEC-4F19-9321-B5CCDAEC251D}"/>
              </a:ext>
            </a:extLst>
          </p:cNvPr>
          <p:cNvSpPr/>
          <p:nvPr/>
        </p:nvSpPr>
        <p:spPr>
          <a:xfrm>
            <a:off x="310896" y="2021872"/>
            <a:ext cx="2145792" cy="237744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Physical Wireless Controller</a:t>
            </a:r>
            <a:endParaRPr lang="sv-SE" sz="1100" dirty="0"/>
          </a:p>
        </p:txBody>
      </p:sp>
      <p:sp>
        <p:nvSpPr>
          <p:cNvPr id="19" name="Rektangel: rundade hörn 18">
            <a:extLst>
              <a:ext uri="{FF2B5EF4-FFF2-40B4-BE49-F238E27FC236}">
                <a16:creationId xmlns:a16="http://schemas.microsoft.com/office/drawing/2014/main" id="{F48B843E-6C31-47DC-86E7-0A43DE7E398C}"/>
              </a:ext>
            </a:extLst>
          </p:cNvPr>
          <p:cNvSpPr/>
          <p:nvPr/>
        </p:nvSpPr>
        <p:spPr>
          <a:xfrm>
            <a:off x="310896" y="3426000"/>
            <a:ext cx="2145792" cy="237744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Physical Wireless Controller</a:t>
            </a:r>
            <a:endParaRPr lang="sv-SE" sz="1100" dirty="0">
              <a:solidFill>
                <a:schemeClr val="bg1"/>
              </a:solidFill>
            </a:endParaRPr>
          </a:p>
        </p:txBody>
      </p:sp>
      <p:sp>
        <p:nvSpPr>
          <p:cNvPr id="20" name="Rektangel: rundade hörn 19">
            <a:extLst>
              <a:ext uri="{FF2B5EF4-FFF2-40B4-BE49-F238E27FC236}">
                <a16:creationId xmlns:a16="http://schemas.microsoft.com/office/drawing/2014/main" id="{57B23322-2F6F-44BA-AC24-0631DB9F57D1}"/>
              </a:ext>
            </a:extLst>
          </p:cNvPr>
          <p:cNvSpPr/>
          <p:nvPr/>
        </p:nvSpPr>
        <p:spPr>
          <a:xfrm>
            <a:off x="3877056" y="4035599"/>
            <a:ext cx="585216" cy="265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</a:t>
            </a:r>
            <a:r>
              <a:rPr lang="en-US" sz="800" dirty="0" err="1"/>
              <a:t>Wifi</a:t>
            </a:r>
            <a:endParaRPr lang="sv-SE" sz="800" dirty="0"/>
          </a:p>
        </p:txBody>
      </p:sp>
      <p:sp>
        <p:nvSpPr>
          <p:cNvPr id="21" name="Moln 20">
            <a:extLst>
              <a:ext uri="{FF2B5EF4-FFF2-40B4-BE49-F238E27FC236}">
                <a16:creationId xmlns:a16="http://schemas.microsoft.com/office/drawing/2014/main" id="{0078B962-717E-4B11-B565-75AC43D6C4B9}"/>
              </a:ext>
            </a:extLst>
          </p:cNvPr>
          <p:cNvSpPr/>
          <p:nvPr/>
        </p:nvSpPr>
        <p:spPr>
          <a:xfrm>
            <a:off x="5227320" y="5459990"/>
            <a:ext cx="3422904" cy="283759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Internet Connectivity</a:t>
            </a:r>
            <a:endParaRPr lang="sv-SE" sz="1050" dirty="0"/>
          </a:p>
        </p:txBody>
      </p:sp>
      <p:sp>
        <p:nvSpPr>
          <p:cNvPr id="22" name="Moln 21">
            <a:extLst>
              <a:ext uri="{FF2B5EF4-FFF2-40B4-BE49-F238E27FC236}">
                <a16:creationId xmlns:a16="http://schemas.microsoft.com/office/drawing/2014/main" id="{34C7F387-51A7-47FA-8901-62FC2485526A}"/>
              </a:ext>
            </a:extLst>
          </p:cNvPr>
          <p:cNvSpPr/>
          <p:nvPr/>
        </p:nvSpPr>
        <p:spPr>
          <a:xfrm>
            <a:off x="347472" y="4079827"/>
            <a:ext cx="2048256" cy="283759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MPLS Connectivity</a:t>
            </a:r>
          </a:p>
        </p:txBody>
      </p:sp>
      <p:sp>
        <p:nvSpPr>
          <p:cNvPr id="23" name="Moln 22">
            <a:extLst>
              <a:ext uri="{FF2B5EF4-FFF2-40B4-BE49-F238E27FC236}">
                <a16:creationId xmlns:a16="http://schemas.microsoft.com/office/drawing/2014/main" id="{7B7F39B8-A2D0-46B6-B64A-D8F424C84223}"/>
              </a:ext>
            </a:extLst>
          </p:cNvPr>
          <p:cNvSpPr/>
          <p:nvPr/>
        </p:nvSpPr>
        <p:spPr>
          <a:xfrm>
            <a:off x="5227320" y="5763096"/>
            <a:ext cx="3422904" cy="283759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MPLS Connectivity</a:t>
            </a:r>
          </a:p>
        </p:txBody>
      </p:sp>
      <p:sp>
        <p:nvSpPr>
          <p:cNvPr id="24" name="Rektangel: rundade hörn 23">
            <a:extLst>
              <a:ext uri="{FF2B5EF4-FFF2-40B4-BE49-F238E27FC236}">
                <a16:creationId xmlns:a16="http://schemas.microsoft.com/office/drawing/2014/main" id="{04A362A9-85E9-44D4-B117-7CEDFA8DB596}"/>
              </a:ext>
            </a:extLst>
          </p:cNvPr>
          <p:cNvSpPr/>
          <p:nvPr/>
        </p:nvSpPr>
        <p:spPr>
          <a:xfrm>
            <a:off x="5297424" y="3675935"/>
            <a:ext cx="1030224" cy="1082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/>
              <a:t>Workloads</a:t>
            </a:r>
            <a:endParaRPr lang="sv-SE" sz="900" dirty="0"/>
          </a:p>
        </p:txBody>
      </p:sp>
      <p:sp>
        <p:nvSpPr>
          <p:cNvPr id="26" name="Rektangel: rundade hörn 25">
            <a:extLst>
              <a:ext uri="{FF2B5EF4-FFF2-40B4-BE49-F238E27FC236}">
                <a16:creationId xmlns:a16="http://schemas.microsoft.com/office/drawing/2014/main" id="{58F116DA-7020-48A3-943E-E9B62B2C885B}"/>
              </a:ext>
            </a:extLst>
          </p:cNvPr>
          <p:cNvSpPr/>
          <p:nvPr/>
        </p:nvSpPr>
        <p:spPr>
          <a:xfrm>
            <a:off x="6406896" y="3675935"/>
            <a:ext cx="1286256" cy="1082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/>
              <a:t>Mainframe emulation Platform</a:t>
            </a:r>
            <a:endParaRPr lang="sv-SE" sz="900" dirty="0"/>
          </a:p>
        </p:txBody>
      </p:sp>
      <p:sp>
        <p:nvSpPr>
          <p:cNvPr id="27" name="Rektangel: rundade hörn 26">
            <a:extLst>
              <a:ext uri="{FF2B5EF4-FFF2-40B4-BE49-F238E27FC236}">
                <a16:creationId xmlns:a16="http://schemas.microsoft.com/office/drawing/2014/main" id="{7175CA6C-F4A3-455C-B972-F28575E10115}"/>
              </a:ext>
            </a:extLst>
          </p:cNvPr>
          <p:cNvSpPr/>
          <p:nvPr/>
        </p:nvSpPr>
        <p:spPr>
          <a:xfrm>
            <a:off x="7766304" y="3675935"/>
            <a:ext cx="1286256" cy="1082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/>
              <a:t>Workplace virtualization</a:t>
            </a:r>
            <a:endParaRPr lang="sv-SE" sz="900" dirty="0"/>
          </a:p>
        </p:txBody>
      </p:sp>
      <p:sp>
        <p:nvSpPr>
          <p:cNvPr id="28" name="Rektangel: rundade hörn 27">
            <a:extLst>
              <a:ext uri="{FF2B5EF4-FFF2-40B4-BE49-F238E27FC236}">
                <a16:creationId xmlns:a16="http://schemas.microsoft.com/office/drawing/2014/main" id="{2859972F-59EF-43D6-BBE4-7E3BBF176C02}"/>
              </a:ext>
            </a:extLst>
          </p:cNvPr>
          <p:cNvSpPr/>
          <p:nvPr/>
        </p:nvSpPr>
        <p:spPr>
          <a:xfrm>
            <a:off x="9125712" y="3675935"/>
            <a:ext cx="1286256" cy="1082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/>
              <a:t>Dev workstations</a:t>
            </a:r>
            <a:endParaRPr lang="sv-SE" sz="900" dirty="0"/>
          </a:p>
        </p:txBody>
      </p:sp>
      <p:sp>
        <p:nvSpPr>
          <p:cNvPr id="31" name="Rektangel: rundade hörn 30">
            <a:extLst>
              <a:ext uri="{FF2B5EF4-FFF2-40B4-BE49-F238E27FC236}">
                <a16:creationId xmlns:a16="http://schemas.microsoft.com/office/drawing/2014/main" id="{922A77C4-CB19-4000-BD19-1E352F3D1A5D}"/>
              </a:ext>
            </a:extLst>
          </p:cNvPr>
          <p:cNvSpPr/>
          <p:nvPr/>
        </p:nvSpPr>
        <p:spPr>
          <a:xfrm>
            <a:off x="262128" y="999744"/>
            <a:ext cx="2286000" cy="981504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100" dirty="0" err="1"/>
              <a:t>vBlock</a:t>
            </a:r>
            <a:endParaRPr lang="sv-SE" sz="1100" dirty="0"/>
          </a:p>
        </p:txBody>
      </p:sp>
      <p:sp>
        <p:nvSpPr>
          <p:cNvPr id="30" name="Rektangel: rundade hörn 29">
            <a:extLst>
              <a:ext uri="{FF2B5EF4-FFF2-40B4-BE49-F238E27FC236}">
                <a16:creationId xmlns:a16="http://schemas.microsoft.com/office/drawing/2014/main" id="{2A617282-461F-485C-BA27-8775B16D411A}"/>
              </a:ext>
            </a:extLst>
          </p:cNvPr>
          <p:cNvSpPr/>
          <p:nvPr/>
        </p:nvSpPr>
        <p:spPr>
          <a:xfrm>
            <a:off x="310896" y="1440990"/>
            <a:ext cx="2145792" cy="237744"/>
          </a:xfrm>
          <a:prstGeom prst="roundRect">
            <a:avLst/>
          </a:prstGeom>
          <a:solidFill>
            <a:srgbClr val="7474C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Dev Workstations</a:t>
            </a:r>
            <a:endParaRPr lang="sv-SE" sz="1100" dirty="0"/>
          </a:p>
        </p:txBody>
      </p:sp>
      <p:sp>
        <p:nvSpPr>
          <p:cNvPr id="32" name="Rektangel: rundade hörn 31">
            <a:extLst>
              <a:ext uri="{FF2B5EF4-FFF2-40B4-BE49-F238E27FC236}">
                <a16:creationId xmlns:a16="http://schemas.microsoft.com/office/drawing/2014/main" id="{D4305FCF-D3C7-44B4-804B-F77F1F4EFFDF}"/>
              </a:ext>
            </a:extLst>
          </p:cNvPr>
          <p:cNvSpPr/>
          <p:nvPr/>
        </p:nvSpPr>
        <p:spPr>
          <a:xfrm>
            <a:off x="9201912" y="3887724"/>
            <a:ext cx="1133856" cy="237744"/>
          </a:xfrm>
          <a:prstGeom prst="roundRect">
            <a:avLst/>
          </a:prstGeom>
          <a:solidFill>
            <a:srgbClr val="7474C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 Workstations</a:t>
            </a:r>
            <a:endParaRPr lang="sv-SE" sz="900" dirty="0"/>
          </a:p>
        </p:txBody>
      </p:sp>
      <p:sp>
        <p:nvSpPr>
          <p:cNvPr id="34" name="Rektangel: rundade hörn 33">
            <a:extLst>
              <a:ext uri="{FF2B5EF4-FFF2-40B4-BE49-F238E27FC236}">
                <a16:creationId xmlns:a16="http://schemas.microsoft.com/office/drawing/2014/main" id="{4910A06A-8DE8-4E57-B09E-CDFE11774B94}"/>
              </a:ext>
            </a:extLst>
          </p:cNvPr>
          <p:cNvSpPr/>
          <p:nvPr/>
        </p:nvSpPr>
        <p:spPr>
          <a:xfrm>
            <a:off x="310896" y="1128873"/>
            <a:ext cx="2145792" cy="237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Unified communication</a:t>
            </a:r>
            <a:endParaRPr lang="sv-SE" sz="1100" dirty="0"/>
          </a:p>
        </p:txBody>
      </p:sp>
      <p:sp>
        <p:nvSpPr>
          <p:cNvPr id="35" name="Rektangel: rundade hörn 34">
            <a:extLst>
              <a:ext uri="{FF2B5EF4-FFF2-40B4-BE49-F238E27FC236}">
                <a16:creationId xmlns:a16="http://schemas.microsoft.com/office/drawing/2014/main" id="{D9B8C0E8-71D9-4615-9247-FAA6FFF5A0ED}"/>
              </a:ext>
            </a:extLst>
          </p:cNvPr>
          <p:cNvSpPr/>
          <p:nvPr/>
        </p:nvSpPr>
        <p:spPr>
          <a:xfrm>
            <a:off x="5846064" y="6118971"/>
            <a:ext cx="2145792" cy="2377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Unified communication</a:t>
            </a:r>
            <a:endParaRPr lang="sv-SE" sz="1100" dirty="0"/>
          </a:p>
        </p:txBody>
      </p:sp>
      <p:sp>
        <p:nvSpPr>
          <p:cNvPr id="37" name="Rektangel: rundade hörn 36">
            <a:extLst>
              <a:ext uri="{FF2B5EF4-FFF2-40B4-BE49-F238E27FC236}">
                <a16:creationId xmlns:a16="http://schemas.microsoft.com/office/drawing/2014/main" id="{8D433EA7-5DD2-468D-A058-1384B3DF46C3}"/>
              </a:ext>
            </a:extLst>
          </p:cNvPr>
          <p:cNvSpPr/>
          <p:nvPr/>
        </p:nvSpPr>
        <p:spPr>
          <a:xfrm>
            <a:off x="7851648" y="3887724"/>
            <a:ext cx="1133856" cy="23774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000" dirty="0"/>
              <a:t>Digital Workplace</a:t>
            </a:r>
          </a:p>
        </p:txBody>
      </p:sp>
      <p:sp>
        <p:nvSpPr>
          <p:cNvPr id="38" name="Rektangel: rundade hörn 37">
            <a:extLst>
              <a:ext uri="{FF2B5EF4-FFF2-40B4-BE49-F238E27FC236}">
                <a16:creationId xmlns:a16="http://schemas.microsoft.com/office/drawing/2014/main" id="{15025112-E199-48F3-8353-7FD07F6E0F98}"/>
              </a:ext>
            </a:extLst>
          </p:cNvPr>
          <p:cNvSpPr/>
          <p:nvPr/>
        </p:nvSpPr>
        <p:spPr>
          <a:xfrm>
            <a:off x="8942832" y="141949"/>
            <a:ext cx="2743200" cy="29005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sv-SE" sz="900" dirty="0"/>
          </a:p>
        </p:txBody>
      </p:sp>
      <p:sp>
        <p:nvSpPr>
          <p:cNvPr id="39" name="Rektangel: rundade hörn 38">
            <a:extLst>
              <a:ext uri="{FF2B5EF4-FFF2-40B4-BE49-F238E27FC236}">
                <a16:creationId xmlns:a16="http://schemas.microsoft.com/office/drawing/2014/main" id="{9DA1C0A3-BE90-439D-AA39-96787AABA905}"/>
              </a:ext>
            </a:extLst>
          </p:cNvPr>
          <p:cNvSpPr/>
          <p:nvPr/>
        </p:nvSpPr>
        <p:spPr>
          <a:xfrm>
            <a:off x="6480048" y="3887723"/>
            <a:ext cx="1133856" cy="41305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Mainframe applications</a:t>
            </a:r>
            <a:endParaRPr lang="sv-SE" sz="1100" dirty="0">
              <a:solidFill>
                <a:schemeClr val="bg1"/>
              </a:solidFill>
            </a:endParaRPr>
          </a:p>
        </p:txBody>
      </p:sp>
      <p:sp>
        <p:nvSpPr>
          <p:cNvPr id="42" name="Rektangel: rundade hörn 41">
            <a:extLst>
              <a:ext uri="{FF2B5EF4-FFF2-40B4-BE49-F238E27FC236}">
                <a16:creationId xmlns:a16="http://schemas.microsoft.com/office/drawing/2014/main" id="{71290837-E023-44EB-91A9-4EA53507A122}"/>
              </a:ext>
            </a:extLst>
          </p:cNvPr>
          <p:cNvSpPr/>
          <p:nvPr/>
        </p:nvSpPr>
        <p:spPr>
          <a:xfrm>
            <a:off x="9049512" y="357998"/>
            <a:ext cx="1286256" cy="872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/>
              <a:t>Mainframe</a:t>
            </a:r>
            <a:endParaRPr lang="sv-SE" sz="900" dirty="0"/>
          </a:p>
        </p:txBody>
      </p:sp>
      <p:sp>
        <p:nvSpPr>
          <p:cNvPr id="43" name="Rektangel: rundade hörn 42">
            <a:extLst>
              <a:ext uri="{FF2B5EF4-FFF2-40B4-BE49-F238E27FC236}">
                <a16:creationId xmlns:a16="http://schemas.microsoft.com/office/drawing/2014/main" id="{4B6329C6-15B8-43CF-9135-9A99F7210969}"/>
              </a:ext>
            </a:extLst>
          </p:cNvPr>
          <p:cNvSpPr/>
          <p:nvPr/>
        </p:nvSpPr>
        <p:spPr>
          <a:xfrm>
            <a:off x="9125712" y="501285"/>
            <a:ext cx="1133856" cy="413051"/>
          </a:xfrm>
          <a:prstGeom prst="roundRect">
            <a:avLst/>
          </a:prstGeom>
          <a:solidFill>
            <a:srgbClr val="0070C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Mainframe applications</a:t>
            </a:r>
            <a:endParaRPr lang="sv-SE" sz="1100" dirty="0">
              <a:solidFill>
                <a:schemeClr val="bg1"/>
              </a:solidFill>
            </a:endParaRPr>
          </a:p>
        </p:txBody>
      </p:sp>
      <p:sp>
        <p:nvSpPr>
          <p:cNvPr id="45" name="Rektangel: rundade hörn 44">
            <a:extLst>
              <a:ext uri="{FF2B5EF4-FFF2-40B4-BE49-F238E27FC236}">
                <a16:creationId xmlns:a16="http://schemas.microsoft.com/office/drawing/2014/main" id="{EE7BB506-4C48-4A5A-A2A8-E4E81890027A}"/>
              </a:ext>
            </a:extLst>
          </p:cNvPr>
          <p:cNvSpPr/>
          <p:nvPr/>
        </p:nvSpPr>
        <p:spPr>
          <a:xfrm>
            <a:off x="5358384" y="3735050"/>
            <a:ext cx="902208" cy="30055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TEST/DEV</a:t>
            </a:r>
            <a:endParaRPr lang="sv-SE" sz="1000" dirty="0"/>
          </a:p>
        </p:txBody>
      </p:sp>
      <p:sp>
        <p:nvSpPr>
          <p:cNvPr id="46" name="Rektangel: rundade hörn 45">
            <a:extLst>
              <a:ext uri="{FF2B5EF4-FFF2-40B4-BE49-F238E27FC236}">
                <a16:creationId xmlns:a16="http://schemas.microsoft.com/office/drawing/2014/main" id="{64AA2921-434A-4F48-BD3A-1F830D67371F}"/>
              </a:ext>
            </a:extLst>
          </p:cNvPr>
          <p:cNvSpPr/>
          <p:nvPr/>
        </p:nvSpPr>
        <p:spPr>
          <a:xfrm>
            <a:off x="5358384" y="4094248"/>
            <a:ext cx="902208" cy="3005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QA/PROD</a:t>
            </a:r>
            <a:endParaRPr lang="sv-SE" sz="1000" dirty="0"/>
          </a:p>
        </p:txBody>
      </p:sp>
      <p:sp>
        <p:nvSpPr>
          <p:cNvPr id="47" name="Rektangel: rundade hörn 46">
            <a:extLst>
              <a:ext uri="{FF2B5EF4-FFF2-40B4-BE49-F238E27FC236}">
                <a16:creationId xmlns:a16="http://schemas.microsoft.com/office/drawing/2014/main" id="{F6252E0F-AD00-443D-B78D-0FD5EDDF4EB5}"/>
              </a:ext>
            </a:extLst>
          </p:cNvPr>
          <p:cNvSpPr/>
          <p:nvPr/>
        </p:nvSpPr>
        <p:spPr>
          <a:xfrm>
            <a:off x="10454640" y="283625"/>
            <a:ext cx="1030224" cy="1082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/>
              <a:t>Virtualization</a:t>
            </a:r>
            <a:endParaRPr lang="sv-SE" sz="900" dirty="0"/>
          </a:p>
        </p:txBody>
      </p:sp>
      <p:sp>
        <p:nvSpPr>
          <p:cNvPr id="48" name="Rektangel: rundade hörn 47">
            <a:extLst>
              <a:ext uri="{FF2B5EF4-FFF2-40B4-BE49-F238E27FC236}">
                <a16:creationId xmlns:a16="http://schemas.microsoft.com/office/drawing/2014/main" id="{D6978015-088B-423F-B3DB-B7B15F48410C}"/>
              </a:ext>
            </a:extLst>
          </p:cNvPr>
          <p:cNvSpPr/>
          <p:nvPr/>
        </p:nvSpPr>
        <p:spPr>
          <a:xfrm>
            <a:off x="10503408" y="342740"/>
            <a:ext cx="902208" cy="30055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TEST/DEV</a:t>
            </a:r>
            <a:endParaRPr lang="sv-SE" sz="1000" dirty="0"/>
          </a:p>
        </p:txBody>
      </p:sp>
      <p:sp>
        <p:nvSpPr>
          <p:cNvPr id="49" name="Rektangel: rundade hörn 48">
            <a:extLst>
              <a:ext uri="{FF2B5EF4-FFF2-40B4-BE49-F238E27FC236}">
                <a16:creationId xmlns:a16="http://schemas.microsoft.com/office/drawing/2014/main" id="{9B7AAEEB-2810-4C27-B561-D92BD0A35807}"/>
              </a:ext>
            </a:extLst>
          </p:cNvPr>
          <p:cNvSpPr/>
          <p:nvPr/>
        </p:nvSpPr>
        <p:spPr>
          <a:xfrm>
            <a:off x="10503408" y="701938"/>
            <a:ext cx="902208" cy="3005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QA/PROD</a:t>
            </a:r>
            <a:endParaRPr lang="sv-SE" sz="1000" dirty="0"/>
          </a:p>
        </p:txBody>
      </p:sp>
      <p:sp>
        <p:nvSpPr>
          <p:cNvPr id="50" name="Rektangel: rundade hörn 49">
            <a:extLst>
              <a:ext uri="{FF2B5EF4-FFF2-40B4-BE49-F238E27FC236}">
                <a16:creationId xmlns:a16="http://schemas.microsoft.com/office/drawing/2014/main" id="{0316AA39-2AAD-4097-A3D7-7484361E950C}"/>
              </a:ext>
            </a:extLst>
          </p:cNvPr>
          <p:cNvSpPr/>
          <p:nvPr/>
        </p:nvSpPr>
        <p:spPr>
          <a:xfrm>
            <a:off x="9049512" y="1439680"/>
            <a:ext cx="2435352" cy="6264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/>
              <a:t>Physical Midrange</a:t>
            </a:r>
            <a:endParaRPr lang="sv-SE" sz="900" dirty="0"/>
          </a:p>
        </p:txBody>
      </p:sp>
      <p:sp>
        <p:nvSpPr>
          <p:cNvPr id="51" name="Rektangel: rundade hörn 50">
            <a:extLst>
              <a:ext uri="{FF2B5EF4-FFF2-40B4-BE49-F238E27FC236}">
                <a16:creationId xmlns:a16="http://schemas.microsoft.com/office/drawing/2014/main" id="{41C20A66-7E4D-4448-9B0F-82938C7C832A}"/>
              </a:ext>
            </a:extLst>
          </p:cNvPr>
          <p:cNvSpPr/>
          <p:nvPr/>
        </p:nvSpPr>
        <p:spPr>
          <a:xfrm>
            <a:off x="9144000" y="1475227"/>
            <a:ext cx="902208" cy="30055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TEST/DEV</a:t>
            </a:r>
            <a:endParaRPr lang="sv-SE" sz="1000" dirty="0"/>
          </a:p>
        </p:txBody>
      </p:sp>
      <p:sp>
        <p:nvSpPr>
          <p:cNvPr id="52" name="Rektangel: rundade hörn 51">
            <a:extLst>
              <a:ext uri="{FF2B5EF4-FFF2-40B4-BE49-F238E27FC236}">
                <a16:creationId xmlns:a16="http://schemas.microsoft.com/office/drawing/2014/main" id="{CC150CA6-661C-4E34-94BB-A2F01AD1D867}"/>
              </a:ext>
            </a:extLst>
          </p:cNvPr>
          <p:cNvSpPr/>
          <p:nvPr/>
        </p:nvSpPr>
        <p:spPr>
          <a:xfrm>
            <a:off x="10372344" y="1490496"/>
            <a:ext cx="902208" cy="3005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QA/PROD</a:t>
            </a:r>
            <a:endParaRPr lang="sv-SE" sz="1000" dirty="0"/>
          </a:p>
        </p:txBody>
      </p:sp>
      <p:sp>
        <p:nvSpPr>
          <p:cNvPr id="53" name="Rektangel: rundade hörn 52">
            <a:extLst>
              <a:ext uri="{FF2B5EF4-FFF2-40B4-BE49-F238E27FC236}">
                <a16:creationId xmlns:a16="http://schemas.microsoft.com/office/drawing/2014/main" id="{E8080279-EA40-4012-9FBE-06525164E9FB}"/>
              </a:ext>
            </a:extLst>
          </p:cNvPr>
          <p:cNvSpPr/>
          <p:nvPr/>
        </p:nvSpPr>
        <p:spPr>
          <a:xfrm>
            <a:off x="10485120" y="3675935"/>
            <a:ext cx="1286256" cy="10829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/>
              <a:t>Container platform</a:t>
            </a:r>
            <a:endParaRPr lang="sv-SE" sz="900" dirty="0"/>
          </a:p>
        </p:txBody>
      </p:sp>
      <p:sp>
        <p:nvSpPr>
          <p:cNvPr id="54" name="Rektangel: rundade hörn 53">
            <a:extLst>
              <a:ext uri="{FF2B5EF4-FFF2-40B4-BE49-F238E27FC236}">
                <a16:creationId xmlns:a16="http://schemas.microsoft.com/office/drawing/2014/main" id="{C0A940A4-48F1-43C9-9A90-4530502A9886}"/>
              </a:ext>
            </a:extLst>
          </p:cNvPr>
          <p:cNvSpPr/>
          <p:nvPr/>
        </p:nvSpPr>
        <p:spPr>
          <a:xfrm>
            <a:off x="10561320" y="3789020"/>
            <a:ext cx="1133856" cy="5694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Modern applications</a:t>
            </a:r>
          </a:p>
          <a:p>
            <a:pPr algn="ctr"/>
            <a:r>
              <a:rPr lang="en-US" sz="1000" dirty="0"/>
              <a:t>(Cloud Native)</a:t>
            </a:r>
            <a:endParaRPr lang="sv-SE" sz="1000" dirty="0"/>
          </a:p>
        </p:txBody>
      </p:sp>
      <p:sp>
        <p:nvSpPr>
          <p:cNvPr id="57" name="Rektangel: rundade hörn 56">
            <a:extLst>
              <a:ext uri="{FF2B5EF4-FFF2-40B4-BE49-F238E27FC236}">
                <a16:creationId xmlns:a16="http://schemas.microsoft.com/office/drawing/2014/main" id="{3DE164E6-4E90-42CB-ACD1-26DD609B648D}"/>
              </a:ext>
            </a:extLst>
          </p:cNvPr>
          <p:cNvSpPr/>
          <p:nvPr/>
        </p:nvSpPr>
        <p:spPr>
          <a:xfrm>
            <a:off x="9049512" y="2179200"/>
            <a:ext cx="2435352" cy="4013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900" dirty="0"/>
              <a:t>Desktop Virtualization</a:t>
            </a:r>
            <a:endParaRPr lang="sv-SE" sz="900" dirty="0"/>
          </a:p>
        </p:txBody>
      </p:sp>
      <p:cxnSp>
        <p:nvCxnSpPr>
          <p:cNvPr id="60" name="Koppling: vinklad 59">
            <a:extLst>
              <a:ext uri="{FF2B5EF4-FFF2-40B4-BE49-F238E27FC236}">
                <a16:creationId xmlns:a16="http://schemas.microsoft.com/office/drawing/2014/main" id="{B383B9A7-F7B1-41D4-ADC7-49E428043C9D}"/>
              </a:ext>
            </a:extLst>
          </p:cNvPr>
          <p:cNvCxnSpPr>
            <a:cxnSpLocks/>
          </p:cNvCxnSpPr>
          <p:nvPr/>
        </p:nvCxnSpPr>
        <p:spPr>
          <a:xfrm>
            <a:off x="2596896" y="2727632"/>
            <a:ext cx="993648" cy="89101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4" name="Rak pilkoppling 63">
            <a:extLst>
              <a:ext uri="{FF2B5EF4-FFF2-40B4-BE49-F238E27FC236}">
                <a16:creationId xmlns:a16="http://schemas.microsoft.com/office/drawing/2014/main" id="{B4A6634D-2C34-4561-BBDC-4A7CFBA9E998}"/>
              </a:ext>
            </a:extLst>
          </p:cNvPr>
          <p:cNvCxnSpPr>
            <a:stCxn id="30" idx="3"/>
          </p:cNvCxnSpPr>
          <p:nvPr/>
        </p:nvCxnSpPr>
        <p:spPr>
          <a:xfrm>
            <a:off x="2456688" y="1559862"/>
            <a:ext cx="6745224" cy="23119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Rak pilkoppling 64">
            <a:extLst>
              <a:ext uri="{FF2B5EF4-FFF2-40B4-BE49-F238E27FC236}">
                <a16:creationId xmlns:a16="http://schemas.microsoft.com/office/drawing/2014/main" id="{2458F401-5AF7-40AB-8CF6-BB7F218CB487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>
            <a:off x="2456688" y="1247745"/>
            <a:ext cx="3389376" cy="4990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8" name="Rak pilkoppling 67">
            <a:extLst>
              <a:ext uri="{FF2B5EF4-FFF2-40B4-BE49-F238E27FC236}">
                <a16:creationId xmlns:a16="http://schemas.microsoft.com/office/drawing/2014/main" id="{D1BE3D94-AC56-4DCF-A706-1062A768DEF6}"/>
              </a:ext>
            </a:extLst>
          </p:cNvPr>
          <p:cNvCxnSpPr>
            <a:cxnSpLocks/>
            <a:stCxn id="43" idx="1"/>
            <a:endCxn id="39" idx="0"/>
          </p:cNvCxnSpPr>
          <p:nvPr/>
        </p:nvCxnSpPr>
        <p:spPr>
          <a:xfrm flipH="1">
            <a:off x="7046976" y="707811"/>
            <a:ext cx="2078736" cy="31799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1" name="Rak pilkoppling 70">
            <a:extLst>
              <a:ext uri="{FF2B5EF4-FFF2-40B4-BE49-F238E27FC236}">
                <a16:creationId xmlns:a16="http://schemas.microsoft.com/office/drawing/2014/main" id="{A1E99D35-E56C-48AD-89B3-6694724B6466}"/>
              </a:ext>
            </a:extLst>
          </p:cNvPr>
          <p:cNvCxnSpPr>
            <a:cxnSpLocks/>
            <a:stCxn id="51" idx="1"/>
            <a:endCxn id="45" idx="0"/>
          </p:cNvCxnSpPr>
          <p:nvPr/>
        </p:nvCxnSpPr>
        <p:spPr>
          <a:xfrm flipH="1">
            <a:off x="5809488" y="1625502"/>
            <a:ext cx="3334512" cy="2109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4" name="Rak pilkoppling 73">
            <a:extLst>
              <a:ext uri="{FF2B5EF4-FFF2-40B4-BE49-F238E27FC236}">
                <a16:creationId xmlns:a16="http://schemas.microsoft.com/office/drawing/2014/main" id="{418E8F4F-1121-43F5-9021-BA30CF620646}"/>
              </a:ext>
            </a:extLst>
          </p:cNvPr>
          <p:cNvCxnSpPr>
            <a:cxnSpLocks/>
            <a:stCxn id="48" idx="1"/>
          </p:cNvCxnSpPr>
          <p:nvPr/>
        </p:nvCxnSpPr>
        <p:spPr>
          <a:xfrm flipH="1">
            <a:off x="6065520" y="493015"/>
            <a:ext cx="4437888" cy="3244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7" name="Rak pilkoppling 76">
            <a:extLst>
              <a:ext uri="{FF2B5EF4-FFF2-40B4-BE49-F238E27FC236}">
                <a16:creationId xmlns:a16="http://schemas.microsoft.com/office/drawing/2014/main" id="{5B330383-8EE0-4941-9C05-86B9959E4CAD}"/>
              </a:ext>
            </a:extLst>
          </p:cNvPr>
          <p:cNvCxnSpPr>
            <a:cxnSpLocks/>
            <a:stCxn id="52" idx="1"/>
            <a:endCxn id="46" idx="3"/>
          </p:cNvCxnSpPr>
          <p:nvPr/>
        </p:nvCxnSpPr>
        <p:spPr>
          <a:xfrm flipH="1">
            <a:off x="6260592" y="1640771"/>
            <a:ext cx="4111752" cy="2603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0" name="Rak pilkoppling 79">
            <a:extLst>
              <a:ext uri="{FF2B5EF4-FFF2-40B4-BE49-F238E27FC236}">
                <a16:creationId xmlns:a16="http://schemas.microsoft.com/office/drawing/2014/main" id="{79BDBF59-966B-4C10-ACFB-9C1D8C7B0FC1}"/>
              </a:ext>
            </a:extLst>
          </p:cNvPr>
          <p:cNvCxnSpPr>
            <a:cxnSpLocks/>
            <a:stCxn id="47" idx="1"/>
          </p:cNvCxnSpPr>
          <p:nvPr/>
        </p:nvCxnSpPr>
        <p:spPr>
          <a:xfrm flipH="1">
            <a:off x="6246114" y="825121"/>
            <a:ext cx="4208526" cy="32906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3" name="Rak pilkoppling 82">
            <a:extLst>
              <a:ext uri="{FF2B5EF4-FFF2-40B4-BE49-F238E27FC236}">
                <a16:creationId xmlns:a16="http://schemas.microsoft.com/office/drawing/2014/main" id="{A18E1F28-B83B-4C98-9FA9-3F193B68B643}"/>
              </a:ext>
            </a:extLst>
          </p:cNvPr>
          <p:cNvCxnSpPr>
            <a:cxnSpLocks/>
            <a:stCxn id="87" idx="2"/>
            <a:endCxn id="37" idx="0"/>
          </p:cNvCxnSpPr>
          <p:nvPr/>
        </p:nvCxnSpPr>
        <p:spPr>
          <a:xfrm flipH="1">
            <a:off x="8418576" y="2397436"/>
            <a:ext cx="1959864" cy="14902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7" name="Rektangel: rundade hörn 86">
            <a:extLst>
              <a:ext uri="{FF2B5EF4-FFF2-40B4-BE49-F238E27FC236}">
                <a16:creationId xmlns:a16="http://schemas.microsoft.com/office/drawing/2014/main" id="{0688AFF9-1764-4D2F-8ECF-5985CB38E13F}"/>
              </a:ext>
            </a:extLst>
          </p:cNvPr>
          <p:cNvSpPr/>
          <p:nvPr/>
        </p:nvSpPr>
        <p:spPr>
          <a:xfrm>
            <a:off x="9927336" y="2216252"/>
            <a:ext cx="902208" cy="18118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Citrix</a:t>
            </a:r>
            <a:endParaRPr lang="sv-SE" sz="1000" dirty="0"/>
          </a:p>
        </p:txBody>
      </p:sp>
      <p:sp>
        <p:nvSpPr>
          <p:cNvPr id="90" name="Rektangel: rundade hörn 89">
            <a:extLst>
              <a:ext uri="{FF2B5EF4-FFF2-40B4-BE49-F238E27FC236}">
                <a16:creationId xmlns:a16="http://schemas.microsoft.com/office/drawing/2014/main" id="{5EFEA9FA-F02F-4C7A-9489-6917DC5AD109}"/>
              </a:ext>
            </a:extLst>
          </p:cNvPr>
          <p:cNvSpPr/>
          <p:nvPr/>
        </p:nvSpPr>
        <p:spPr>
          <a:xfrm>
            <a:off x="4504944" y="4052331"/>
            <a:ext cx="585216" cy="2651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VPN</a:t>
            </a:r>
            <a:endParaRPr lang="sv-SE" sz="800" dirty="0"/>
          </a:p>
        </p:txBody>
      </p:sp>
      <p:sp>
        <p:nvSpPr>
          <p:cNvPr id="91" name="Moln 90">
            <a:extLst>
              <a:ext uri="{FF2B5EF4-FFF2-40B4-BE49-F238E27FC236}">
                <a16:creationId xmlns:a16="http://schemas.microsoft.com/office/drawing/2014/main" id="{3AA05F3D-FA3B-4AD2-8136-F9BC119FC215}"/>
              </a:ext>
            </a:extLst>
          </p:cNvPr>
          <p:cNvSpPr/>
          <p:nvPr/>
        </p:nvSpPr>
        <p:spPr>
          <a:xfrm>
            <a:off x="4043934" y="2756506"/>
            <a:ext cx="1725930" cy="525834"/>
          </a:xfrm>
          <a:prstGeom prst="cloud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Branch office(s)</a:t>
            </a:r>
          </a:p>
          <a:p>
            <a:pPr algn="ctr"/>
            <a:r>
              <a:rPr lang="en-US" sz="800" dirty="0"/>
              <a:t>SD-WAN connected</a:t>
            </a:r>
            <a:endParaRPr lang="sv-SE" sz="800" dirty="0"/>
          </a:p>
        </p:txBody>
      </p:sp>
      <p:cxnSp>
        <p:nvCxnSpPr>
          <p:cNvPr id="93" name="Rak koppling 92">
            <a:extLst>
              <a:ext uri="{FF2B5EF4-FFF2-40B4-BE49-F238E27FC236}">
                <a16:creationId xmlns:a16="http://schemas.microsoft.com/office/drawing/2014/main" id="{0D707C5B-1AA4-44BC-9668-6A5D8BF0A2BA}"/>
              </a:ext>
            </a:extLst>
          </p:cNvPr>
          <p:cNvCxnSpPr>
            <a:cxnSpLocks/>
            <a:stCxn id="14" idx="0"/>
            <a:endCxn id="91" idx="1"/>
          </p:cNvCxnSpPr>
          <p:nvPr/>
        </p:nvCxnSpPr>
        <p:spPr>
          <a:xfrm flipV="1">
            <a:off x="4797552" y="3281780"/>
            <a:ext cx="109347" cy="437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ktangel: rundade hörn 93">
            <a:extLst>
              <a:ext uri="{FF2B5EF4-FFF2-40B4-BE49-F238E27FC236}">
                <a16:creationId xmlns:a16="http://schemas.microsoft.com/office/drawing/2014/main" id="{969715CB-6424-4FF7-B114-CAFF4E5738D0}"/>
              </a:ext>
            </a:extLst>
          </p:cNvPr>
          <p:cNvSpPr/>
          <p:nvPr/>
        </p:nvSpPr>
        <p:spPr>
          <a:xfrm>
            <a:off x="3770376" y="947017"/>
            <a:ext cx="3749040" cy="10160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sv-SE" sz="1200" dirty="0"/>
              <a:t>IT Service </a:t>
            </a:r>
            <a:r>
              <a:rPr lang="sv-SE" sz="1200" dirty="0" err="1"/>
              <a:t>catalog</a:t>
            </a:r>
            <a:r>
              <a:rPr lang="sv-SE" sz="1200" dirty="0"/>
              <a:t>/portal</a:t>
            </a:r>
          </a:p>
        </p:txBody>
      </p:sp>
      <p:sp>
        <p:nvSpPr>
          <p:cNvPr id="95" name="Rektangel: rundade hörn 94">
            <a:extLst>
              <a:ext uri="{FF2B5EF4-FFF2-40B4-BE49-F238E27FC236}">
                <a16:creationId xmlns:a16="http://schemas.microsoft.com/office/drawing/2014/main" id="{A7899194-824B-4621-B78B-E7D97EEF85CA}"/>
              </a:ext>
            </a:extLst>
          </p:cNvPr>
          <p:cNvSpPr/>
          <p:nvPr/>
        </p:nvSpPr>
        <p:spPr>
          <a:xfrm>
            <a:off x="3986784" y="1042262"/>
            <a:ext cx="1243584" cy="55236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dirty="0" err="1"/>
              <a:t>Propel</a:t>
            </a:r>
            <a:endParaRPr lang="sv-SE" sz="1200" dirty="0"/>
          </a:p>
        </p:txBody>
      </p:sp>
      <p:sp>
        <p:nvSpPr>
          <p:cNvPr id="96" name="Rektangel: rundade hörn 95">
            <a:extLst>
              <a:ext uri="{FF2B5EF4-FFF2-40B4-BE49-F238E27FC236}">
                <a16:creationId xmlns:a16="http://schemas.microsoft.com/office/drawing/2014/main" id="{2C71A4F6-A1C6-4352-A3C6-D908D728F7E8}"/>
              </a:ext>
            </a:extLst>
          </p:cNvPr>
          <p:cNvSpPr/>
          <p:nvPr/>
        </p:nvSpPr>
        <p:spPr>
          <a:xfrm>
            <a:off x="6156960" y="1042262"/>
            <a:ext cx="1237488" cy="55236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050" dirty="0" err="1"/>
              <a:t>Skyportal</a:t>
            </a:r>
            <a:endParaRPr lang="sv-SE" sz="1050" dirty="0"/>
          </a:p>
          <a:p>
            <a:pPr algn="ctr"/>
            <a:r>
              <a:rPr lang="sv-SE" sz="1050" dirty="0"/>
              <a:t>Cloud Services</a:t>
            </a:r>
          </a:p>
        </p:txBody>
      </p:sp>
      <p:sp>
        <p:nvSpPr>
          <p:cNvPr id="97" name="Pil: höger med huvud 96">
            <a:extLst>
              <a:ext uri="{FF2B5EF4-FFF2-40B4-BE49-F238E27FC236}">
                <a16:creationId xmlns:a16="http://schemas.microsoft.com/office/drawing/2014/main" id="{4B33C382-91C3-47E4-9ED1-854BB48DD8ED}"/>
              </a:ext>
            </a:extLst>
          </p:cNvPr>
          <p:cNvSpPr/>
          <p:nvPr/>
        </p:nvSpPr>
        <p:spPr>
          <a:xfrm>
            <a:off x="5346192" y="1200139"/>
            <a:ext cx="698754" cy="27508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9" name="Rektangel: rundade hörn 12">
            <a:extLst>
              <a:ext uri="{FF2B5EF4-FFF2-40B4-BE49-F238E27FC236}">
                <a16:creationId xmlns:a16="http://schemas.microsoft.com/office/drawing/2014/main" id="{2034714A-5B38-4F61-B674-AF85330317D9}"/>
              </a:ext>
            </a:extLst>
          </p:cNvPr>
          <p:cNvSpPr/>
          <p:nvPr/>
        </p:nvSpPr>
        <p:spPr>
          <a:xfrm>
            <a:off x="3170002" y="4861655"/>
            <a:ext cx="2115312" cy="3805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sv-SE" sz="900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29558EC-DDD8-4395-BCE0-038DC490F2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3663696" y="4913264"/>
            <a:ext cx="1005840" cy="289179"/>
          </a:xfrm>
          <a:prstGeom prst="rect">
            <a:avLst/>
          </a:prstGeom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7C0CBF44-9A62-47AF-B982-8E744029F319}"/>
              </a:ext>
            </a:extLst>
          </p:cNvPr>
          <p:cNvGrpSpPr/>
          <p:nvPr/>
        </p:nvGrpSpPr>
        <p:grpSpPr>
          <a:xfrm>
            <a:off x="10503408" y="4955799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6EADB64F-E236-49C3-95C1-DBF3F47AB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4B5583CD-993B-4398-9417-694D33E938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DEFA14BF-D682-41FC-ACEF-593E16174D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E3AFCC73-D8EC-44BF-B560-6CD761CE55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B1519960-B03A-42F6-B0BD-E4A4C30A90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84" name="Freeform 11">
              <a:extLst>
                <a:ext uri="{FF2B5EF4-FFF2-40B4-BE49-F238E27FC236}">
                  <a16:creationId xmlns:a16="http://schemas.microsoft.com/office/drawing/2014/main" id="{59A1A409-795F-484B-A031-A24781767D3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  <p:sp>
          <p:nvSpPr>
            <p:cNvPr id="85" name="Freeform 12">
              <a:extLst>
                <a:ext uri="{FF2B5EF4-FFF2-40B4-BE49-F238E27FC236}">
                  <a16:creationId xmlns:a16="http://schemas.microsoft.com/office/drawing/2014/main" id="{FD2ACC82-F431-4CE6-B347-EC880021DB9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5922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1F32-A751-4269-A94D-E1B90C2D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Self-Services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F6A31-EAA7-466A-9D76-64DC30825B9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BB033-07EE-4AE4-B2F7-8EB482143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2388093"/>
            <a:ext cx="7795363" cy="385843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B7B84-003E-4C49-B677-1DDADC3717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Skyportal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8C4DC-6FEC-4868-AE62-FFD4D1C9B843}"/>
              </a:ext>
            </a:extLst>
          </p:cNvPr>
          <p:cNvSpPr/>
          <p:nvPr/>
        </p:nvSpPr>
        <p:spPr>
          <a:xfrm>
            <a:off x="8529277" y="3984103"/>
            <a:ext cx="3419629" cy="2583624"/>
          </a:xfrm>
          <a:prstGeom prst="rect">
            <a:avLst/>
          </a:prstGeom>
          <a:solidFill>
            <a:srgbClr val="0070C0"/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marL="0" marR="0" lvl="0" indent="0" algn="ctr" defTabSz="4570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Metropolis"/>
              <a:ea typeface="+mn-ea"/>
              <a:cs typeface="+mn-cs"/>
            </a:endParaRPr>
          </a:p>
          <a:p>
            <a:pPr algn="ctr" defTabSz="457052"/>
            <a:r>
              <a:rPr lang="en-US" sz="1999" b="1" dirty="0">
                <a:solidFill>
                  <a:schemeClr val="bg1"/>
                </a:solidFill>
                <a:latin typeface="Metropolis" panose="00000500000000000000"/>
              </a:rPr>
              <a:t>API integration with Rubrik</a:t>
            </a:r>
          </a:p>
          <a:p>
            <a:pPr algn="ctr" defTabSz="457052"/>
            <a:r>
              <a:rPr lang="en-US" sz="1999" b="1" dirty="0">
                <a:solidFill>
                  <a:schemeClr val="bg1"/>
                </a:solidFill>
                <a:latin typeface="Metropolis" panose="00000500000000000000"/>
              </a:rPr>
              <a:t>- SLA policy -</a:t>
            </a:r>
          </a:p>
          <a:p>
            <a:pPr algn="ctr" defTabSz="457052"/>
            <a:r>
              <a:rPr lang="en-US" sz="1999" b="1" dirty="0">
                <a:solidFill>
                  <a:schemeClr val="bg1"/>
                </a:solidFill>
                <a:latin typeface="Metropolis" panose="00000500000000000000"/>
              </a:rPr>
              <a:t>- Restore options </a:t>
            </a:r>
            <a:r>
              <a:rPr lang="en-US" sz="1999" b="1" dirty="0">
                <a:solidFill>
                  <a:srgbClr val="717074"/>
                </a:solidFill>
                <a:latin typeface="Metropolis" panose="00000500000000000000"/>
              </a:rPr>
              <a:t>-</a:t>
            </a:r>
          </a:p>
        </p:txBody>
      </p:sp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117CC602-18FD-4F56-BEFB-B34EA776A684}"/>
              </a:ext>
            </a:extLst>
          </p:cNvPr>
          <p:cNvSpPr/>
          <p:nvPr/>
        </p:nvSpPr>
        <p:spPr>
          <a:xfrm>
            <a:off x="6887065" y="5531159"/>
            <a:ext cx="1220745" cy="609770"/>
          </a:xfrm>
          <a:prstGeom prst="roundRect">
            <a:avLst>
              <a:gd name="adj" fmla="val 5088"/>
            </a:avLst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70"/>
            <a:endParaRPr lang="en-US" sz="2133" dirty="0">
              <a:solidFill>
                <a:prstClr val="whit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FB669-9CC5-4B7F-9E77-F9BB6BFD065E}"/>
              </a:ext>
            </a:extLst>
          </p:cNvPr>
          <p:cNvSpPr txBox="1"/>
          <p:nvPr/>
        </p:nvSpPr>
        <p:spPr>
          <a:xfrm>
            <a:off x="7323483" y="5780324"/>
            <a:ext cx="781310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l"/>
            <a:r>
              <a:rPr lang="en-US" sz="600" b="1" dirty="0"/>
              <a:t>vRealize Automation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4E56B9-68DB-4381-AA07-E87341551CB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3483" y="5726349"/>
            <a:ext cx="554839" cy="9044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02F309-6E9B-4694-907C-BDF46471326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0035" y="5653040"/>
            <a:ext cx="366009" cy="36601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FD1DB0-FE94-4829-8CF5-440B72DE07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258" y="4271729"/>
            <a:ext cx="3535668" cy="10041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5D71D19-021D-4578-A4E0-4BC0D765E5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699" y="195275"/>
            <a:ext cx="3419630" cy="365858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B631393-074B-43E6-A161-83BF6601A405}"/>
              </a:ext>
            </a:extLst>
          </p:cNvPr>
          <p:cNvCxnSpPr/>
          <p:nvPr/>
        </p:nvCxnSpPr>
        <p:spPr>
          <a:xfrm flipV="1">
            <a:off x="2911876" y="195274"/>
            <a:ext cx="5605823" cy="4864998"/>
          </a:xfrm>
          <a:prstGeom prst="line">
            <a:avLst/>
          </a:prstGeom>
          <a:ln w="31750" cmpd="dbl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44E146-30B5-4E95-984A-57AABE71BD12}"/>
              </a:ext>
            </a:extLst>
          </p:cNvPr>
          <p:cNvCxnSpPr>
            <a:cxnSpLocks/>
          </p:cNvCxnSpPr>
          <p:nvPr/>
        </p:nvCxnSpPr>
        <p:spPr>
          <a:xfrm flipV="1">
            <a:off x="2906087" y="3853856"/>
            <a:ext cx="5623191" cy="1206416"/>
          </a:xfrm>
          <a:prstGeom prst="line">
            <a:avLst/>
          </a:prstGeom>
          <a:ln w="31750" cmpd="dbl">
            <a:solidFill>
              <a:schemeClr val="accent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Trygg-Hansa Försäkringsbolag">
            <a:extLst>
              <a:ext uri="{FF2B5EF4-FFF2-40B4-BE49-F238E27FC236}">
                <a16:creationId xmlns:a16="http://schemas.microsoft.com/office/drawing/2014/main" id="{499B4476-45C0-492D-8B84-315AB14B2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1" y="6286762"/>
            <a:ext cx="18383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20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1534E41-C83C-5C46-8299-517A5E8E1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Rubrik fit in?</a:t>
            </a:r>
          </a:p>
        </p:txBody>
      </p:sp>
    </p:spTree>
    <p:extLst>
      <p:ext uri="{BB962C8B-B14F-4D97-AF65-F5344CB8AC3E}">
        <p14:creationId xmlns:p14="http://schemas.microsoft.com/office/powerpoint/2010/main" val="55938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Rubrik_Dark">
  <a:themeElements>
    <a:clrScheme name="Rubrik-2018">
      <a:dk1>
        <a:srgbClr val="636669"/>
      </a:dk1>
      <a:lt1>
        <a:srgbClr val="FFFFFF"/>
      </a:lt1>
      <a:dk2>
        <a:srgbClr val="00303C"/>
      </a:dk2>
      <a:lt2>
        <a:srgbClr val="FFFFFF"/>
      </a:lt2>
      <a:accent1>
        <a:srgbClr val="00B388"/>
      </a:accent1>
      <a:accent2>
        <a:srgbClr val="00A3E0"/>
      </a:accent2>
      <a:accent3>
        <a:srgbClr val="F1B334"/>
      </a:accent3>
      <a:accent4>
        <a:srgbClr val="91288C"/>
      </a:accent4>
      <a:accent5>
        <a:srgbClr val="00303C"/>
      </a:accent5>
      <a:accent6>
        <a:srgbClr val="00B2A9"/>
      </a:accent6>
      <a:hlink>
        <a:srgbClr val="00A0DF"/>
      </a:hlink>
      <a:folHlink>
        <a:srgbClr val="888B8D"/>
      </a:folHlink>
    </a:clrScheme>
    <a:fontScheme name="Rubri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lIns="0" rIns="0" rtlCol="0">
        <a:spAutoFit/>
      </a:bodyPr>
      <a:lstStyle>
        <a:defPPr marL="0" indent="0" algn="ctr" defTabSz="457189" rtl="0" eaLnBrk="1" latinLnBrk="0" hangingPunct="1">
          <a:spcBef>
            <a:spcPts val="400"/>
          </a:spcBef>
          <a:buClr>
            <a:schemeClr val="accent1"/>
          </a:buClr>
          <a:buSzPct val="80000"/>
          <a:buFont typeface="Arial"/>
          <a:buNone/>
          <a:tabLst/>
          <a:defRPr sz="1600" b="0" i="0" kern="1200" dirty="0" smtClean="0">
            <a:solidFill>
              <a:schemeClr val="tx1"/>
            </a:solidFill>
            <a:latin typeface="+mn-lt"/>
            <a:ea typeface="Roboto" panose="02000000000000000000" pitchFamily="2" charset="0"/>
            <a:cs typeface="Calibri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ubrik Corporate Template Toolkit - Dark" id="{8307252D-C6B6-4D40-A552-E1261297DA67}" vid="{030DC4AE-BE27-0A4E-BDD5-951174A511CE}"/>
    </a:ext>
  </a:extLst>
</a:theme>
</file>

<file path=ppt/theme/theme2.xml><?xml version="1.0" encoding="utf-8"?>
<a:theme xmlns:a="http://schemas.openxmlformats.org/drawingml/2006/main" name="Rubrik_Light">
  <a:themeElements>
    <a:clrScheme name="Rubrik-2018">
      <a:dk1>
        <a:srgbClr val="636669"/>
      </a:dk1>
      <a:lt1>
        <a:srgbClr val="FFFFFF"/>
      </a:lt1>
      <a:dk2>
        <a:srgbClr val="00303C"/>
      </a:dk2>
      <a:lt2>
        <a:srgbClr val="FFFFFF"/>
      </a:lt2>
      <a:accent1>
        <a:srgbClr val="00B388"/>
      </a:accent1>
      <a:accent2>
        <a:srgbClr val="00A3E0"/>
      </a:accent2>
      <a:accent3>
        <a:srgbClr val="F1B334"/>
      </a:accent3>
      <a:accent4>
        <a:srgbClr val="91288C"/>
      </a:accent4>
      <a:accent5>
        <a:srgbClr val="00303C"/>
      </a:accent5>
      <a:accent6>
        <a:srgbClr val="00B2A9"/>
      </a:accent6>
      <a:hlink>
        <a:srgbClr val="00A0DF"/>
      </a:hlink>
      <a:folHlink>
        <a:srgbClr val="888B8D"/>
      </a:folHlink>
    </a:clrScheme>
    <a:fontScheme name="Rubri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wrap="none" lIns="0" rIns="0" rtlCol="0">
        <a:spAutoFit/>
      </a:bodyPr>
      <a:lstStyle>
        <a:defPPr marL="0" indent="0" algn="ctr" defTabSz="457189" rtl="0" eaLnBrk="1" latinLnBrk="0" hangingPunct="1">
          <a:spcBef>
            <a:spcPts val="400"/>
          </a:spcBef>
          <a:buClr>
            <a:schemeClr val="accent1"/>
          </a:buClr>
          <a:buSzPct val="80000"/>
          <a:buFont typeface="Arial"/>
          <a:buNone/>
          <a:tabLst/>
          <a:defRPr sz="1600" b="0" i="0" kern="1200" dirty="0" smtClean="0">
            <a:solidFill>
              <a:schemeClr val="tx1"/>
            </a:solidFill>
            <a:latin typeface="+mn-lt"/>
            <a:ea typeface="Roboto" panose="02000000000000000000" pitchFamily="2" charset="0"/>
            <a:cs typeface="Calibri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ndes 5.1 PPT Light.pptx" id="{FDF51883-3AB4-445B-8CDE-2013D10ED512}" vid="{EA5413C1-637E-404A-A9A7-0C257776B3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ubrik-2018">
    <a:dk1>
      <a:srgbClr val="636669"/>
    </a:dk1>
    <a:lt1>
      <a:srgbClr val="FFFFFF"/>
    </a:lt1>
    <a:dk2>
      <a:srgbClr val="00303C"/>
    </a:dk2>
    <a:lt2>
      <a:srgbClr val="FFFFFF"/>
    </a:lt2>
    <a:accent1>
      <a:srgbClr val="00B388"/>
    </a:accent1>
    <a:accent2>
      <a:srgbClr val="00A3E0"/>
    </a:accent2>
    <a:accent3>
      <a:srgbClr val="F1B334"/>
    </a:accent3>
    <a:accent4>
      <a:srgbClr val="91288C"/>
    </a:accent4>
    <a:accent5>
      <a:srgbClr val="00303C"/>
    </a:accent5>
    <a:accent6>
      <a:srgbClr val="00B2A9"/>
    </a:accent6>
    <a:hlink>
      <a:srgbClr val="00A0DF"/>
    </a:hlink>
    <a:folHlink>
      <a:srgbClr val="888B8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Rubrik_Dark</Template>
  <TotalTime>7552</TotalTime>
  <Words>1374</Words>
  <Application>Microsoft Office PowerPoint</Application>
  <PresentationFormat>Widescreen</PresentationFormat>
  <Paragraphs>432</Paragraphs>
  <Slides>39</Slides>
  <Notes>39</Notes>
  <HiddenSlides>7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Metropolis</vt:lpstr>
      <vt:lpstr>Roboto Regular</vt:lpstr>
      <vt:lpstr>System Font Regular</vt:lpstr>
      <vt:lpstr>Tahoma</vt:lpstr>
      <vt:lpstr>Times New Roman</vt:lpstr>
      <vt:lpstr>Wingdings</vt:lpstr>
      <vt:lpstr>Rubrik_Dark</vt:lpstr>
      <vt:lpstr>Rubrik_Light</vt:lpstr>
      <vt:lpstr>Transforming your Enterprise Architecture with Rubrik and VMware</vt:lpstr>
      <vt:lpstr>PowerPoint Presentation</vt:lpstr>
      <vt:lpstr>Agenda</vt:lpstr>
      <vt:lpstr>Trygg-Hansa’s Digital Journey</vt:lpstr>
      <vt:lpstr>Trygg-Hansa</vt:lpstr>
      <vt:lpstr>Technology agenda</vt:lpstr>
      <vt:lpstr>Hybrid Cloud transformation journey</vt:lpstr>
      <vt:lpstr>The Cloud Self-Services</vt:lpstr>
      <vt:lpstr>How does Rubrik fit in?</vt:lpstr>
      <vt:lpstr>How does Rubrik fit into Trygg-Hansa’s journey?</vt:lpstr>
      <vt:lpstr>Applying declarative policies to infrastructure projects</vt:lpstr>
      <vt:lpstr>What do we mean by declarative?</vt:lpstr>
      <vt:lpstr>Data Protection – Current State Reality</vt:lpstr>
      <vt:lpstr>Data Protection with Rubrik</vt:lpstr>
      <vt:lpstr>SLA Domain Details – RPO &amp; Retention</vt:lpstr>
      <vt:lpstr>SLA Domain Details – Archival &amp; Replication</vt:lpstr>
      <vt:lpstr>Integration with new and existing automation toolsets</vt:lpstr>
      <vt:lpstr>Just use the APIs – It’s easy right?</vt:lpstr>
      <vt:lpstr>Taking a Different Approach with APIs</vt:lpstr>
      <vt:lpstr>Data Protection Integration Points</vt:lpstr>
      <vt:lpstr>PowerPoint Presentation</vt:lpstr>
      <vt:lpstr>PowerPoint Presentation</vt:lpstr>
      <vt:lpstr>Self-Service portal providing a user and application centric focus</vt:lpstr>
      <vt:lpstr>Self-Service Portal with vRealize Automation</vt:lpstr>
      <vt:lpstr>Integration with vRealize Automation</vt:lpstr>
      <vt:lpstr>Rubrik Plugin for vRealize</vt:lpstr>
      <vt:lpstr>Rubrik Plugin for vRealize</vt:lpstr>
      <vt:lpstr>vRA Demo</vt:lpstr>
      <vt:lpstr>Integrated management to provide efficiencies and scale</vt:lpstr>
      <vt:lpstr>Holistic Protection for Management and Workload Domains</vt:lpstr>
      <vt:lpstr>Benefits of Rubrik and VMware Cloud Foundation</vt:lpstr>
      <vt:lpstr>Use Rubrik to Protect Management Domain</vt:lpstr>
      <vt:lpstr>Management Domain Recovery</vt:lpstr>
      <vt:lpstr>Learn More!</vt:lpstr>
      <vt:lpstr>Wrap up</vt:lpstr>
      <vt:lpstr>Trygg-Hansa Benefits with Rubrik</vt:lpstr>
      <vt:lpstr>Data Protection Does More</vt:lpstr>
      <vt:lpstr>Rubrik’s Focus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Rubrik Corporate Template Toolkit</dc:title>
  <dc:subject/>
  <dc:creator>Laura Guziel</dc:creator>
  <cp:keywords/>
  <dc:description/>
  <cp:lastModifiedBy>mike preston</cp:lastModifiedBy>
  <cp:revision>127</cp:revision>
  <cp:lastPrinted>2018-10-31T18:29:13Z</cp:lastPrinted>
  <dcterms:created xsi:type="dcterms:W3CDTF">2019-05-06T23:28:41Z</dcterms:created>
  <dcterms:modified xsi:type="dcterms:W3CDTF">2020-01-30T20:25:31Z</dcterms:modified>
  <cp:category/>
</cp:coreProperties>
</file>